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jpg"/>
  <Override PartName="/ppt/media/image4.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0.jpg" ContentType="image/jpg"/>
  <Override PartName="/ppt/media/image11.jpg" ContentType="image/jpg"/>
  <Override PartName="/ppt/media/image12.jpg" ContentType="image/jpg"/>
  <Override PartName="/ppt/media/image13.jpg" ContentType="image/jpg"/>
  <Override PartName="/ppt/media/image24.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7" r:id="rId2"/>
    <p:sldId id="259" r:id="rId3"/>
    <p:sldId id="261" r:id="rId4"/>
    <p:sldId id="262" r:id="rId5"/>
    <p:sldId id="263" r:id="rId6"/>
    <p:sldId id="260" r:id="rId7"/>
    <p:sldId id="264" r:id="rId8"/>
    <p:sldId id="265" r:id="rId9"/>
    <p:sldId id="266" r:id="rId10"/>
    <p:sldId id="267" r:id="rId11"/>
    <p:sldId id="268" r:id="rId12"/>
    <p:sldId id="271" r:id="rId13"/>
    <p:sldId id="307" r:id="rId14"/>
    <p:sldId id="269" r:id="rId15"/>
    <p:sldId id="272" r:id="rId16"/>
    <p:sldId id="279" r:id="rId17"/>
    <p:sldId id="273" r:id="rId18"/>
    <p:sldId id="283" r:id="rId19"/>
    <p:sldId id="277" r:id="rId20"/>
    <p:sldId id="298" r:id="rId21"/>
    <p:sldId id="284" r:id="rId22"/>
    <p:sldId id="285" r:id="rId23"/>
    <p:sldId id="286" r:id="rId24"/>
    <p:sldId id="287" r:id="rId25"/>
    <p:sldId id="288" r:id="rId26"/>
    <p:sldId id="289" r:id="rId27"/>
    <p:sldId id="292" r:id="rId28"/>
    <p:sldId id="280" r:id="rId29"/>
    <p:sldId id="293" r:id="rId30"/>
    <p:sldId id="294" r:id="rId31"/>
    <p:sldId id="296" r:id="rId32"/>
    <p:sldId id="297" r:id="rId33"/>
    <p:sldId id="305" r:id="rId34"/>
    <p:sldId id="274" r:id="rId35"/>
    <p:sldId id="306" r:id="rId36"/>
    <p:sldId id="299" r:id="rId37"/>
    <p:sldId id="300" r:id="rId38"/>
    <p:sldId id="301" r:id="rId39"/>
    <p:sldId id="291" r:id="rId40"/>
    <p:sldId id="303" r:id="rId41"/>
    <p:sldId id="304" r:id="rId42"/>
    <p:sldId id="309" r:id="rId43"/>
    <p:sldId id="308" r:id="rId44"/>
    <p:sldId id="311" r:id="rId45"/>
    <p:sldId id="312" r:id="rId46"/>
    <p:sldId id="313" r:id="rId47"/>
    <p:sldId id="314" r:id="rId48"/>
    <p:sldId id="315" r:id="rId49"/>
    <p:sldId id="3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39B054-C2DA-4F10-8E41-AA6276D309E6}">
          <p14:sldIdLst>
            <p14:sldId id="257"/>
            <p14:sldId id="259"/>
            <p14:sldId id="261"/>
            <p14:sldId id="262"/>
            <p14:sldId id="263"/>
            <p14:sldId id="260"/>
            <p14:sldId id="264"/>
            <p14:sldId id="265"/>
            <p14:sldId id="266"/>
            <p14:sldId id="267"/>
            <p14:sldId id="268"/>
            <p14:sldId id="271"/>
            <p14:sldId id="307"/>
            <p14:sldId id="269"/>
            <p14:sldId id="272"/>
            <p14:sldId id="279"/>
            <p14:sldId id="273"/>
            <p14:sldId id="283"/>
            <p14:sldId id="277"/>
            <p14:sldId id="298"/>
            <p14:sldId id="284"/>
            <p14:sldId id="285"/>
            <p14:sldId id="286"/>
            <p14:sldId id="287"/>
            <p14:sldId id="288"/>
            <p14:sldId id="289"/>
            <p14:sldId id="292"/>
            <p14:sldId id="280"/>
            <p14:sldId id="293"/>
            <p14:sldId id="294"/>
            <p14:sldId id="296"/>
            <p14:sldId id="297"/>
            <p14:sldId id="305"/>
            <p14:sldId id="274"/>
            <p14:sldId id="306"/>
            <p14:sldId id="299"/>
            <p14:sldId id="300"/>
            <p14:sldId id="301"/>
            <p14:sldId id="291"/>
            <p14:sldId id="303"/>
            <p14:sldId id="304"/>
            <p14:sldId id="309"/>
            <p14:sldId id="308"/>
            <p14:sldId id="311"/>
            <p14:sldId id="312"/>
            <p14:sldId id="313"/>
            <p14:sldId id="314"/>
            <p14:sldId id="315"/>
            <p14:sldId id="3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87E0F2-D29A-4C4C-B2AB-886EEFFC74CB}" v="146" dt="2024-09-29T06:25:5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73"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64A2D-48F9-4E8A-A3C8-DF582E2D2728}"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96F98D19-95FD-40B4-BCD4-F71E4DB19CC4}">
      <dgm:prSet>
        <dgm:style>
          <a:lnRef idx="1">
            <a:schemeClr val="accent5"/>
          </a:lnRef>
          <a:fillRef idx="2">
            <a:schemeClr val="accent5"/>
          </a:fillRef>
          <a:effectRef idx="1">
            <a:schemeClr val="accent5"/>
          </a:effectRef>
          <a:fontRef idx="minor">
            <a:schemeClr val="dk1"/>
          </a:fontRef>
        </dgm:style>
      </dgm:prSet>
      <dgm:spPr/>
      <dgm:t>
        <a:bodyPr/>
        <a:lstStyle/>
        <a:p>
          <a:r>
            <a:rPr lang="en-US"/>
            <a:t>Each row in the data represents a unique transaction made by a customer.</a:t>
          </a:r>
        </a:p>
      </dgm:t>
    </dgm:pt>
    <dgm:pt modelId="{4BBEA642-FB91-4F1C-8D24-F92A8C3BD83F}" type="parTrans" cxnId="{F5D8055A-4881-461D-A6DC-D94FEFC81E7B}">
      <dgm:prSet/>
      <dgm:spPr/>
      <dgm:t>
        <a:bodyPr/>
        <a:lstStyle/>
        <a:p>
          <a:endParaRPr lang="en-US"/>
        </a:p>
      </dgm:t>
    </dgm:pt>
    <dgm:pt modelId="{4FE5417E-3CE4-4F2C-825F-77D46CEB0315}" type="sibTrans" cxnId="{F5D8055A-4881-461D-A6DC-D94FEFC81E7B}">
      <dgm:prSet phldrT="1"/>
      <dgm:spPr/>
      <dgm:t>
        <a:bodyPr/>
        <a:lstStyle/>
        <a:p>
          <a:endParaRPr lang="en-US"/>
        </a:p>
      </dgm:t>
    </dgm:pt>
    <dgm:pt modelId="{8D4F2F79-2210-4F26-A4DB-DC601A182485}">
      <dgm:prSet>
        <dgm:style>
          <a:lnRef idx="1">
            <a:schemeClr val="accent1"/>
          </a:lnRef>
          <a:fillRef idx="2">
            <a:schemeClr val="accent1"/>
          </a:fillRef>
          <a:effectRef idx="1">
            <a:schemeClr val="accent1"/>
          </a:effectRef>
          <a:fontRef idx="minor">
            <a:schemeClr val="dk1"/>
          </a:fontRef>
        </dgm:style>
      </dgm:prSet>
      <dgm:spPr/>
      <dgm:t>
        <a:bodyPr/>
        <a:lstStyle/>
        <a:p>
          <a:r>
            <a:rPr lang="en-US"/>
            <a:t>The customer segments may be defined based on the purchasing frequency, amount spent, and recency of purchases (RFM Analysis).</a:t>
          </a:r>
        </a:p>
      </dgm:t>
    </dgm:pt>
    <dgm:pt modelId="{BE2DADCD-920D-432A-835E-3E96BD8183E7}" type="parTrans" cxnId="{67C6E716-0408-4CFC-BB21-82E06A6EE19A}">
      <dgm:prSet/>
      <dgm:spPr/>
      <dgm:t>
        <a:bodyPr/>
        <a:lstStyle/>
        <a:p>
          <a:endParaRPr lang="en-US"/>
        </a:p>
      </dgm:t>
    </dgm:pt>
    <dgm:pt modelId="{F109B1D5-E1CA-4B45-BF6D-8A8DBCAEDC23}" type="sibTrans" cxnId="{67C6E716-0408-4CFC-BB21-82E06A6EE19A}">
      <dgm:prSet phldrT="2"/>
      <dgm:spPr/>
      <dgm:t>
        <a:bodyPr/>
        <a:lstStyle/>
        <a:p>
          <a:endParaRPr lang="en-US"/>
        </a:p>
      </dgm:t>
    </dgm:pt>
    <dgm:pt modelId="{E14DA6F1-56C3-456C-8FD1-98E3F1A0610D}">
      <dgm:prSet>
        <dgm:style>
          <a:lnRef idx="1">
            <a:schemeClr val="accent5"/>
          </a:lnRef>
          <a:fillRef idx="2">
            <a:schemeClr val="accent5"/>
          </a:fillRef>
          <a:effectRef idx="1">
            <a:schemeClr val="accent5"/>
          </a:effectRef>
          <a:fontRef idx="minor">
            <a:schemeClr val="dk1"/>
          </a:fontRef>
        </dgm:style>
      </dgm:prSet>
      <dgm:spPr/>
      <dgm:t>
        <a:bodyPr/>
        <a:lstStyle/>
        <a:p>
          <a:r>
            <a:rPr lang="en-US"/>
            <a:t>The marketing strategies may vary for each customer segment, and the company may need to personalize their marketing efforts accordingly.</a:t>
          </a:r>
        </a:p>
      </dgm:t>
    </dgm:pt>
    <dgm:pt modelId="{42ED7473-0152-47A9-AB75-E4E7EC12A1C1}" type="parTrans" cxnId="{4D5D088B-EBAF-4032-93DE-C490AE2AB4D9}">
      <dgm:prSet/>
      <dgm:spPr/>
      <dgm:t>
        <a:bodyPr/>
        <a:lstStyle/>
        <a:p>
          <a:endParaRPr lang="en-US"/>
        </a:p>
      </dgm:t>
    </dgm:pt>
    <dgm:pt modelId="{51762FFA-13EB-4AE7-88CE-8F84B2D3C7C3}" type="sibTrans" cxnId="{4D5D088B-EBAF-4032-93DE-C490AE2AB4D9}">
      <dgm:prSet phldrT="3"/>
      <dgm:spPr/>
      <dgm:t>
        <a:bodyPr/>
        <a:lstStyle/>
        <a:p>
          <a:endParaRPr lang="en-US"/>
        </a:p>
      </dgm:t>
    </dgm:pt>
    <dgm:pt modelId="{56435E8C-E605-417C-81D6-62EE2F85073A}">
      <dgm:prSet>
        <dgm:style>
          <a:lnRef idx="1">
            <a:schemeClr val="accent1"/>
          </a:lnRef>
          <a:fillRef idx="2">
            <a:schemeClr val="accent1"/>
          </a:fillRef>
          <a:effectRef idx="1">
            <a:schemeClr val="accent1"/>
          </a:effectRef>
          <a:fontRef idx="minor">
            <a:schemeClr val="dk1"/>
          </a:fontRef>
        </dgm:style>
      </dgm:prSet>
      <dgm:spPr/>
      <dgm:t>
        <a:bodyPr/>
        <a:lstStyle/>
        <a:p>
          <a:r>
            <a:rPr lang="en-US"/>
            <a:t>The order date and days since last order columns are accurately calculated.</a:t>
          </a:r>
        </a:p>
      </dgm:t>
    </dgm:pt>
    <dgm:pt modelId="{13B05D39-5679-4BBB-816C-24CDE3DDA3EB}" type="parTrans" cxnId="{910AE376-CAA8-42EF-B7D4-E950382D7037}">
      <dgm:prSet/>
      <dgm:spPr/>
      <dgm:t>
        <a:bodyPr/>
        <a:lstStyle/>
        <a:p>
          <a:endParaRPr lang="en-US"/>
        </a:p>
      </dgm:t>
    </dgm:pt>
    <dgm:pt modelId="{ADE6EC31-F0AA-404D-B5D7-B510613AE2B0}" type="sibTrans" cxnId="{910AE376-CAA8-42EF-B7D4-E950382D7037}">
      <dgm:prSet phldrT="4"/>
      <dgm:spPr/>
      <dgm:t>
        <a:bodyPr/>
        <a:lstStyle/>
        <a:p>
          <a:endParaRPr lang="en-US"/>
        </a:p>
      </dgm:t>
    </dgm:pt>
    <dgm:pt modelId="{D01C2E92-67CD-4C40-B3AE-9F5DF2E9EA2F}">
      <dgm:prSet>
        <dgm:style>
          <a:lnRef idx="1">
            <a:schemeClr val="accent5"/>
          </a:lnRef>
          <a:fillRef idx="2">
            <a:schemeClr val="accent5"/>
          </a:fillRef>
          <a:effectRef idx="1">
            <a:schemeClr val="accent5"/>
          </a:effectRef>
          <a:fontRef idx="minor">
            <a:schemeClr val="dk1"/>
          </a:fontRef>
        </dgm:style>
      </dgm:prSet>
      <dgm:spPr/>
      <dgm:t>
        <a:bodyPr/>
        <a:lstStyle/>
        <a:p>
          <a:r>
            <a:rPr lang="en-US"/>
            <a:t>The sales column is calculated as the product of quantity ordered and price each.</a:t>
          </a:r>
        </a:p>
      </dgm:t>
    </dgm:pt>
    <dgm:pt modelId="{B7F4FE9F-48A4-4C92-AECB-C17098363968}" type="parTrans" cxnId="{84E19AD5-DD27-40D1-9C06-69017B0B65A6}">
      <dgm:prSet/>
      <dgm:spPr/>
      <dgm:t>
        <a:bodyPr/>
        <a:lstStyle/>
        <a:p>
          <a:endParaRPr lang="en-US"/>
        </a:p>
      </dgm:t>
    </dgm:pt>
    <dgm:pt modelId="{22ACB43A-CE6B-4621-ABEC-8EF8BABD4B98}" type="sibTrans" cxnId="{84E19AD5-DD27-40D1-9C06-69017B0B65A6}">
      <dgm:prSet phldrT="5"/>
      <dgm:spPr/>
      <dgm:t>
        <a:bodyPr/>
        <a:lstStyle/>
        <a:p>
          <a:endParaRPr lang="en-US"/>
        </a:p>
      </dgm:t>
    </dgm:pt>
    <dgm:pt modelId="{437C36B3-DC30-403B-B3B3-B4B431461BDB}">
      <dgm:prSet>
        <dgm:style>
          <a:lnRef idx="1">
            <a:schemeClr val="accent1"/>
          </a:lnRef>
          <a:fillRef idx="2">
            <a:schemeClr val="accent1"/>
          </a:fillRef>
          <a:effectRef idx="1">
            <a:schemeClr val="accent1"/>
          </a:effectRef>
          <a:fontRef idx="minor">
            <a:schemeClr val="dk1"/>
          </a:fontRef>
        </dgm:style>
      </dgm:prSet>
      <dgm:spPr/>
      <dgm:t>
        <a:bodyPr/>
        <a:lstStyle/>
        <a:p>
          <a:r>
            <a:rPr lang="en-US"/>
            <a:t>The status column indicates the current status of the order accurately.</a:t>
          </a:r>
        </a:p>
      </dgm:t>
    </dgm:pt>
    <dgm:pt modelId="{9BE03A36-5A4E-479F-9B04-E64BC4DBC56B}" type="parTrans" cxnId="{D0A293D4-864F-4D2E-876A-602EE7FE7437}">
      <dgm:prSet/>
      <dgm:spPr/>
      <dgm:t>
        <a:bodyPr/>
        <a:lstStyle/>
        <a:p>
          <a:endParaRPr lang="en-US"/>
        </a:p>
      </dgm:t>
    </dgm:pt>
    <dgm:pt modelId="{BCB3353F-C19F-45BC-9643-F96D3215D6E1}" type="sibTrans" cxnId="{D0A293D4-864F-4D2E-876A-602EE7FE7437}">
      <dgm:prSet phldrT="6"/>
      <dgm:spPr/>
      <dgm:t>
        <a:bodyPr/>
        <a:lstStyle/>
        <a:p>
          <a:endParaRPr lang="en-US"/>
        </a:p>
      </dgm:t>
    </dgm:pt>
    <dgm:pt modelId="{C64EEC64-863A-469D-A2F8-6CD144D9087F}">
      <dgm:prSet>
        <dgm:style>
          <a:lnRef idx="1">
            <a:schemeClr val="accent1"/>
          </a:lnRef>
          <a:fillRef idx="2">
            <a:schemeClr val="accent1"/>
          </a:fillRef>
          <a:effectRef idx="1">
            <a:schemeClr val="accent1"/>
          </a:effectRef>
          <a:fontRef idx="minor">
            <a:schemeClr val="dk1"/>
          </a:fontRef>
        </dgm:style>
      </dgm:prSet>
      <dgm:spPr/>
      <dgm:t>
        <a:bodyPr/>
        <a:lstStyle/>
        <a:p>
          <a:r>
            <a:rPr lang="en-US" dirty="0"/>
            <a:t>The recommendations provided in the presentation are based on the insights gained from the analysis of the transaction data.</a:t>
          </a:r>
        </a:p>
      </dgm:t>
    </dgm:pt>
    <dgm:pt modelId="{9AC94506-F04E-4560-89C6-55B5BE6E46ED}" type="parTrans" cxnId="{51482BE2-3722-432B-B907-06A2A78A58EA}">
      <dgm:prSet/>
      <dgm:spPr/>
      <dgm:t>
        <a:bodyPr/>
        <a:lstStyle/>
        <a:p>
          <a:endParaRPr lang="en-US"/>
        </a:p>
      </dgm:t>
    </dgm:pt>
    <dgm:pt modelId="{84095BE6-032B-40DA-92E0-D9DEFCF19E3B}" type="sibTrans" cxnId="{51482BE2-3722-432B-B907-06A2A78A58EA}">
      <dgm:prSet phldrT="7"/>
      <dgm:spPr/>
      <dgm:t>
        <a:bodyPr/>
        <a:lstStyle/>
        <a:p>
          <a:endParaRPr lang="en-US"/>
        </a:p>
      </dgm:t>
    </dgm:pt>
    <dgm:pt modelId="{91C1DC95-8051-472A-99B6-634618B9697C}" type="pres">
      <dgm:prSet presAssocID="{50264A2D-48F9-4E8A-A3C8-DF582E2D2728}" presName="diagram" presStyleCnt="0">
        <dgm:presLayoutVars>
          <dgm:dir/>
          <dgm:resizeHandles val="exact"/>
        </dgm:presLayoutVars>
      </dgm:prSet>
      <dgm:spPr/>
    </dgm:pt>
    <dgm:pt modelId="{302C9FFE-888C-4864-93AA-4843EAF3A8A6}" type="pres">
      <dgm:prSet presAssocID="{96F98D19-95FD-40B4-BCD4-F71E4DB19CC4}" presName="node" presStyleLbl="node1" presStyleIdx="0" presStyleCnt="7">
        <dgm:presLayoutVars>
          <dgm:bulletEnabled val="1"/>
        </dgm:presLayoutVars>
      </dgm:prSet>
      <dgm:spPr/>
    </dgm:pt>
    <dgm:pt modelId="{A991ECBD-A3EB-43B8-A4C7-2B59FC0A7A1A}" type="pres">
      <dgm:prSet presAssocID="{4FE5417E-3CE4-4F2C-825F-77D46CEB0315}" presName="sibTrans" presStyleCnt="0"/>
      <dgm:spPr/>
    </dgm:pt>
    <dgm:pt modelId="{B9EFE3A7-6008-4B25-988C-08ECF6140DA3}" type="pres">
      <dgm:prSet presAssocID="{8D4F2F79-2210-4F26-A4DB-DC601A182485}" presName="node" presStyleLbl="node1" presStyleIdx="1" presStyleCnt="7">
        <dgm:presLayoutVars>
          <dgm:bulletEnabled val="1"/>
        </dgm:presLayoutVars>
      </dgm:prSet>
      <dgm:spPr/>
    </dgm:pt>
    <dgm:pt modelId="{CA3C4E01-414B-4A76-B67B-803CF1F53BFB}" type="pres">
      <dgm:prSet presAssocID="{F109B1D5-E1CA-4B45-BF6D-8A8DBCAEDC23}" presName="sibTrans" presStyleCnt="0"/>
      <dgm:spPr/>
    </dgm:pt>
    <dgm:pt modelId="{A618D3EE-17AC-4399-ABB5-A966100972F1}" type="pres">
      <dgm:prSet presAssocID="{E14DA6F1-56C3-456C-8FD1-98E3F1A0610D}" presName="node" presStyleLbl="node1" presStyleIdx="2" presStyleCnt="7">
        <dgm:presLayoutVars>
          <dgm:bulletEnabled val="1"/>
        </dgm:presLayoutVars>
      </dgm:prSet>
      <dgm:spPr/>
    </dgm:pt>
    <dgm:pt modelId="{FDE34F16-81CE-441D-AA8A-C77C091E2D2A}" type="pres">
      <dgm:prSet presAssocID="{51762FFA-13EB-4AE7-88CE-8F84B2D3C7C3}" presName="sibTrans" presStyleCnt="0"/>
      <dgm:spPr/>
    </dgm:pt>
    <dgm:pt modelId="{470C2A0A-94B5-46D8-9759-9F05557AA97A}" type="pres">
      <dgm:prSet presAssocID="{56435E8C-E605-417C-81D6-62EE2F85073A}" presName="node" presStyleLbl="node1" presStyleIdx="3" presStyleCnt="7">
        <dgm:presLayoutVars>
          <dgm:bulletEnabled val="1"/>
        </dgm:presLayoutVars>
      </dgm:prSet>
      <dgm:spPr/>
    </dgm:pt>
    <dgm:pt modelId="{FBE48612-1F67-48F7-8883-136B10C04F86}" type="pres">
      <dgm:prSet presAssocID="{ADE6EC31-F0AA-404D-B5D7-B510613AE2B0}" presName="sibTrans" presStyleCnt="0"/>
      <dgm:spPr/>
    </dgm:pt>
    <dgm:pt modelId="{FC794C63-440E-40F0-9452-3115AA8D12BD}" type="pres">
      <dgm:prSet presAssocID="{D01C2E92-67CD-4C40-B3AE-9F5DF2E9EA2F}" presName="node" presStyleLbl="node1" presStyleIdx="4" presStyleCnt="7">
        <dgm:presLayoutVars>
          <dgm:bulletEnabled val="1"/>
        </dgm:presLayoutVars>
      </dgm:prSet>
      <dgm:spPr/>
    </dgm:pt>
    <dgm:pt modelId="{AEC598D4-3CF2-4E1B-9BE4-DE55E2A5E7F3}" type="pres">
      <dgm:prSet presAssocID="{22ACB43A-CE6B-4621-ABEC-8EF8BABD4B98}" presName="sibTrans" presStyleCnt="0"/>
      <dgm:spPr/>
    </dgm:pt>
    <dgm:pt modelId="{9EFFD194-3E8F-4FCD-9FA9-C61AC6F2F279}" type="pres">
      <dgm:prSet presAssocID="{437C36B3-DC30-403B-B3B3-B4B431461BDB}" presName="node" presStyleLbl="node1" presStyleIdx="5" presStyleCnt="7">
        <dgm:presLayoutVars>
          <dgm:bulletEnabled val="1"/>
        </dgm:presLayoutVars>
      </dgm:prSet>
      <dgm:spPr/>
    </dgm:pt>
    <dgm:pt modelId="{6EFC14E8-E119-4019-823A-A740BC612381}" type="pres">
      <dgm:prSet presAssocID="{BCB3353F-C19F-45BC-9643-F96D3215D6E1}" presName="sibTrans" presStyleCnt="0"/>
      <dgm:spPr/>
    </dgm:pt>
    <dgm:pt modelId="{BB327E42-972C-46C5-A66C-B4ED1BDF9DE8}" type="pres">
      <dgm:prSet presAssocID="{C64EEC64-863A-469D-A2F8-6CD144D9087F}" presName="node" presStyleLbl="node1" presStyleIdx="6" presStyleCnt="7">
        <dgm:presLayoutVars>
          <dgm:bulletEnabled val="1"/>
        </dgm:presLayoutVars>
      </dgm:prSet>
      <dgm:spPr/>
    </dgm:pt>
  </dgm:ptLst>
  <dgm:cxnLst>
    <dgm:cxn modelId="{B6F69212-F689-4BA1-9D4B-7345D49D3792}" type="presOf" srcId="{C64EEC64-863A-469D-A2F8-6CD144D9087F}" destId="{BB327E42-972C-46C5-A66C-B4ED1BDF9DE8}" srcOrd="0" destOrd="0" presId="urn:microsoft.com/office/officeart/2005/8/layout/default"/>
    <dgm:cxn modelId="{67C6E716-0408-4CFC-BB21-82E06A6EE19A}" srcId="{50264A2D-48F9-4E8A-A3C8-DF582E2D2728}" destId="{8D4F2F79-2210-4F26-A4DB-DC601A182485}" srcOrd="1" destOrd="0" parTransId="{BE2DADCD-920D-432A-835E-3E96BD8183E7}" sibTransId="{F109B1D5-E1CA-4B45-BF6D-8A8DBCAEDC23}"/>
    <dgm:cxn modelId="{BE3F8834-40A2-46CD-A050-B65CDEFF68FD}" type="presOf" srcId="{E14DA6F1-56C3-456C-8FD1-98E3F1A0610D}" destId="{A618D3EE-17AC-4399-ABB5-A966100972F1}" srcOrd="0" destOrd="0" presId="urn:microsoft.com/office/officeart/2005/8/layout/default"/>
    <dgm:cxn modelId="{FA8F7944-5B4E-4C33-8A2D-2BFD268E7BFA}" type="presOf" srcId="{D01C2E92-67CD-4C40-B3AE-9F5DF2E9EA2F}" destId="{FC794C63-440E-40F0-9452-3115AA8D12BD}" srcOrd="0" destOrd="0" presId="urn:microsoft.com/office/officeart/2005/8/layout/default"/>
    <dgm:cxn modelId="{910AE376-CAA8-42EF-B7D4-E950382D7037}" srcId="{50264A2D-48F9-4E8A-A3C8-DF582E2D2728}" destId="{56435E8C-E605-417C-81D6-62EE2F85073A}" srcOrd="3" destOrd="0" parTransId="{13B05D39-5679-4BBB-816C-24CDE3DDA3EB}" sibTransId="{ADE6EC31-F0AA-404D-B5D7-B510613AE2B0}"/>
    <dgm:cxn modelId="{F5D8055A-4881-461D-A6DC-D94FEFC81E7B}" srcId="{50264A2D-48F9-4E8A-A3C8-DF582E2D2728}" destId="{96F98D19-95FD-40B4-BCD4-F71E4DB19CC4}" srcOrd="0" destOrd="0" parTransId="{4BBEA642-FB91-4F1C-8D24-F92A8C3BD83F}" sibTransId="{4FE5417E-3CE4-4F2C-825F-77D46CEB0315}"/>
    <dgm:cxn modelId="{C35B2F80-AED1-43CF-955B-E28D1D418689}" type="presOf" srcId="{8D4F2F79-2210-4F26-A4DB-DC601A182485}" destId="{B9EFE3A7-6008-4B25-988C-08ECF6140DA3}" srcOrd="0" destOrd="0" presId="urn:microsoft.com/office/officeart/2005/8/layout/default"/>
    <dgm:cxn modelId="{4D5D088B-EBAF-4032-93DE-C490AE2AB4D9}" srcId="{50264A2D-48F9-4E8A-A3C8-DF582E2D2728}" destId="{E14DA6F1-56C3-456C-8FD1-98E3F1A0610D}" srcOrd="2" destOrd="0" parTransId="{42ED7473-0152-47A9-AB75-E4E7EC12A1C1}" sibTransId="{51762FFA-13EB-4AE7-88CE-8F84B2D3C7C3}"/>
    <dgm:cxn modelId="{CBC59DA4-7CFB-4248-8856-474DCFA03A69}" type="presOf" srcId="{56435E8C-E605-417C-81D6-62EE2F85073A}" destId="{470C2A0A-94B5-46D8-9759-9F05557AA97A}" srcOrd="0" destOrd="0" presId="urn:microsoft.com/office/officeart/2005/8/layout/default"/>
    <dgm:cxn modelId="{AB8D99CF-89C0-4558-9627-06281A79A858}" type="presOf" srcId="{96F98D19-95FD-40B4-BCD4-F71E4DB19CC4}" destId="{302C9FFE-888C-4864-93AA-4843EAF3A8A6}" srcOrd="0" destOrd="0" presId="urn:microsoft.com/office/officeart/2005/8/layout/default"/>
    <dgm:cxn modelId="{D0A293D4-864F-4D2E-876A-602EE7FE7437}" srcId="{50264A2D-48F9-4E8A-A3C8-DF582E2D2728}" destId="{437C36B3-DC30-403B-B3B3-B4B431461BDB}" srcOrd="5" destOrd="0" parTransId="{9BE03A36-5A4E-479F-9B04-E64BC4DBC56B}" sibTransId="{BCB3353F-C19F-45BC-9643-F96D3215D6E1}"/>
    <dgm:cxn modelId="{84E19AD5-DD27-40D1-9C06-69017B0B65A6}" srcId="{50264A2D-48F9-4E8A-A3C8-DF582E2D2728}" destId="{D01C2E92-67CD-4C40-B3AE-9F5DF2E9EA2F}" srcOrd="4" destOrd="0" parTransId="{B7F4FE9F-48A4-4C92-AECB-C17098363968}" sibTransId="{22ACB43A-CE6B-4621-ABEC-8EF8BABD4B98}"/>
    <dgm:cxn modelId="{51482BE2-3722-432B-B907-06A2A78A58EA}" srcId="{50264A2D-48F9-4E8A-A3C8-DF582E2D2728}" destId="{C64EEC64-863A-469D-A2F8-6CD144D9087F}" srcOrd="6" destOrd="0" parTransId="{9AC94506-F04E-4560-89C6-55B5BE6E46ED}" sibTransId="{84095BE6-032B-40DA-92E0-D9DEFCF19E3B}"/>
    <dgm:cxn modelId="{56C036EB-D46C-4796-94F6-345326302221}" type="presOf" srcId="{50264A2D-48F9-4E8A-A3C8-DF582E2D2728}" destId="{91C1DC95-8051-472A-99B6-634618B9697C}" srcOrd="0" destOrd="0" presId="urn:microsoft.com/office/officeart/2005/8/layout/default"/>
    <dgm:cxn modelId="{AF88EBED-79B0-46E8-9020-58B3D4F38AE7}" type="presOf" srcId="{437C36B3-DC30-403B-B3B3-B4B431461BDB}" destId="{9EFFD194-3E8F-4FCD-9FA9-C61AC6F2F279}" srcOrd="0" destOrd="0" presId="urn:microsoft.com/office/officeart/2005/8/layout/default"/>
    <dgm:cxn modelId="{FA43D01D-5156-4AE1-A622-0ACC75CF3FAC}" type="presParOf" srcId="{91C1DC95-8051-472A-99B6-634618B9697C}" destId="{302C9FFE-888C-4864-93AA-4843EAF3A8A6}" srcOrd="0" destOrd="0" presId="urn:microsoft.com/office/officeart/2005/8/layout/default"/>
    <dgm:cxn modelId="{CBF3691B-8BE9-4FCB-859A-A7648574CD7F}" type="presParOf" srcId="{91C1DC95-8051-472A-99B6-634618B9697C}" destId="{A991ECBD-A3EB-43B8-A4C7-2B59FC0A7A1A}" srcOrd="1" destOrd="0" presId="urn:microsoft.com/office/officeart/2005/8/layout/default"/>
    <dgm:cxn modelId="{61FC2902-7A6E-4B3A-A609-9F603B62D463}" type="presParOf" srcId="{91C1DC95-8051-472A-99B6-634618B9697C}" destId="{B9EFE3A7-6008-4B25-988C-08ECF6140DA3}" srcOrd="2" destOrd="0" presId="urn:microsoft.com/office/officeart/2005/8/layout/default"/>
    <dgm:cxn modelId="{427097FF-A26E-4316-A1AC-1FFBC3D56417}" type="presParOf" srcId="{91C1DC95-8051-472A-99B6-634618B9697C}" destId="{CA3C4E01-414B-4A76-B67B-803CF1F53BFB}" srcOrd="3" destOrd="0" presId="urn:microsoft.com/office/officeart/2005/8/layout/default"/>
    <dgm:cxn modelId="{F673E168-0B57-4FA7-B85E-C7A7597E91BB}" type="presParOf" srcId="{91C1DC95-8051-472A-99B6-634618B9697C}" destId="{A618D3EE-17AC-4399-ABB5-A966100972F1}" srcOrd="4" destOrd="0" presId="urn:microsoft.com/office/officeart/2005/8/layout/default"/>
    <dgm:cxn modelId="{F90C2165-F077-4748-942B-122086A51AA0}" type="presParOf" srcId="{91C1DC95-8051-472A-99B6-634618B9697C}" destId="{FDE34F16-81CE-441D-AA8A-C77C091E2D2A}" srcOrd="5" destOrd="0" presId="urn:microsoft.com/office/officeart/2005/8/layout/default"/>
    <dgm:cxn modelId="{A9741C93-9F5C-4DF8-8930-A4C6A0A46B21}" type="presParOf" srcId="{91C1DC95-8051-472A-99B6-634618B9697C}" destId="{470C2A0A-94B5-46D8-9759-9F05557AA97A}" srcOrd="6" destOrd="0" presId="urn:microsoft.com/office/officeart/2005/8/layout/default"/>
    <dgm:cxn modelId="{3E20F798-ED62-4793-AE78-5D1B285267C0}" type="presParOf" srcId="{91C1DC95-8051-472A-99B6-634618B9697C}" destId="{FBE48612-1F67-48F7-8883-136B10C04F86}" srcOrd="7" destOrd="0" presId="urn:microsoft.com/office/officeart/2005/8/layout/default"/>
    <dgm:cxn modelId="{4BFC7A87-7AD8-41E8-A04D-35AE7510081D}" type="presParOf" srcId="{91C1DC95-8051-472A-99B6-634618B9697C}" destId="{FC794C63-440E-40F0-9452-3115AA8D12BD}" srcOrd="8" destOrd="0" presId="urn:microsoft.com/office/officeart/2005/8/layout/default"/>
    <dgm:cxn modelId="{FE664A8F-CEC1-4CDC-845F-A9C7DC9717BC}" type="presParOf" srcId="{91C1DC95-8051-472A-99B6-634618B9697C}" destId="{AEC598D4-3CF2-4E1B-9BE4-DE55E2A5E7F3}" srcOrd="9" destOrd="0" presId="urn:microsoft.com/office/officeart/2005/8/layout/default"/>
    <dgm:cxn modelId="{D26AB3B3-D0B6-4A13-844F-A1A0158D5327}" type="presParOf" srcId="{91C1DC95-8051-472A-99B6-634618B9697C}" destId="{9EFFD194-3E8F-4FCD-9FA9-C61AC6F2F279}" srcOrd="10" destOrd="0" presId="urn:microsoft.com/office/officeart/2005/8/layout/default"/>
    <dgm:cxn modelId="{34C67251-B172-4603-83A7-86987F76691C}" type="presParOf" srcId="{91C1DC95-8051-472A-99B6-634618B9697C}" destId="{6EFC14E8-E119-4019-823A-A740BC612381}" srcOrd="11" destOrd="0" presId="urn:microsoft.com/office/officeart/2005/8/layout/default"/>
    <dgm:cxn modelId="{A20424D3-6642-4150-BF60-E78BBD71AA43}" type="presParOf" srcId="{91C1DC95-8051-472A-99B6-634618B9697C}" destId="{BB327E42-972C-46C5-A66C-B4ED1BDF9DE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C9FFE-888C-4864-93AA-4843EAF3A8A6}">
      <dsp:nvSpPr>
        <dsp:cNvPr id="0" name=""/>
        <dsp:cNvSpPr/>
      </dsp:nvSpPr>
      <dsp:spPr>
        <a:xfrm>
          <a:off x="3181" y="795593"/>
          <a:ext cx="2524254" cy="151455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Each row in the data represents a unique transaction made by a customer.</a:t>
          </a:r>
        </a:p>
      </dsp:txBody>
      <dsp:txXfrm>
        <a:off x="3181" y="795593"/>
        <a:ext cx="2524254" cy="1514552"/>
      </dsp:txXfrm>
    </dsp:sp>
    <dsp:sp modelId="{B9EFE3A7-6008-4B25-988C-08ECF6140DA3}">
      <dsp:nvSpPr>
        <dsp:cNvPr id="0" name=""/>
        <dsp:cNvSpPr/>
      </dsp:nvSpPr>
      <dsp:spPr>
        <a:xfrm>
          <a:off x="2779861" y="795593"/>
          <a:ext cx="2524254" cy="1514552"/>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customer segments may be defined based on the purchasing frequency, amount spent, and recency of purchases (RFM Analysis).</a:t>
          </a:r>
        </a:p>
      </dsp:txBody>
      <dsp:txXfrm>
        <a:off x="2779861" y="795593"/>
        <a:ext cx="2524254" cy="1514552"/>
      </dsp:txXfrm>
    </dsp:sp>
    <dsp:sp modelId="{A618D3EE-17AC-4399-ABB5-A966100972F1}">
      <dsp:nvSpPr>
        <dsp:cNvPr id="0" name=""/>
        <dsp:cNvSpPr/>
      </dsp:nvSpPr>
      <dsp:spPr>
        <a:xfrm>
          <a:off x="5556540" y="795593"/>
          <a:ext cx="2524254" cy="151455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marketing strategies may vary for each customer segment, and the company may need to personalize their marketing efforts accordingly.</a:t>
          </a:r>
        </a:p>
      </dsp:txBody>
      <dsp:txXfrm>
        <a:off x="5556540" y="795593"/>
        <a:ext cx="2524254" cy="1514552"/>
      </dsp:txXfrm>
    </dsp:sp>
    <dsp:sp modelId="{470C2A0A-94B5-46D8-9759-9F05557AA97A}">
      <dsp:nvSpPr>
        <dsp:cNvPr id="0" name=""/>
        <dsp:cNvSpPr/>
      </dsp:nvSpPr>
      <dsp:spPr>
        <a:xfrm>
          <a:off x="8333220" y="795593"/>
          <a:ext cx="2524254" cy="1514552"/>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order date and days since last order columns are accurately calculated.</a:t>
          </a:r>
        </a:p>
      </dsp:txBody>
      <dsp:txXfrm>
        <a:off x="8333220" y="795593"/>
        <a:ext cx="2524254" cy="1514552"/>
      </dsp:txXfrm>
    </dsp:sp>
    <dsp:sp modelId="{FC794C63-440E-40F0-9452-3115AA8D12BD}">
      <dsp:nvSpPr>
        <dsp:cNvPr id="0" name=""/>
        <dsp:cNvSpPr/>
      </dsp:nvSpPr>
      <dsp:spPr>
        <a:xfrm>
          <a:off x="1391521" y="2562571"/>
          <a:ext cx="2524254" cy="151455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sales column is calculated as the product of quantity ordered and price each.</a:t>
          </a:r>
        </a:p>
      </dsp:txBody>
      <dsp:txXfrm>
        <a:off x="1391521" y="2562571"/>
        <a:ext cx="2524254" cy="1514552"/>
      </dsp:txXfrm>
    </dsp:sp>
    <dsp:sp modelId="{9EFFD194-3E8F-4FCD-9FA9-C61AC6F2F279}">
      <dsp:nvSpPr>
        <dsp:cNvPr id="0" name=""/>
        <dsp:cNvSpPr/>
      </dsp:nvSpPr>
      <dsp:spPr>
        <a:xfrm>
          <a:off x="4168200" y="2562571"/>
          <a:ext cx="2524254" cy="1514552"/>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status column indicates the current status of the order accurately.</a:t>
          </a:r>
        </a:p>
      </dsp:txBody>
      <dsp:txXfrm>
        <a:off x="4168200" y="2562571"/>
        <a:ext cx="2524254" cy="1514552"/>
      </dsp:txXfrm>
    </dsp:sp>
    <dsp:sp modelId="{BB327E42-972C-46C5-A66C-B4ED1BDF9DE8}">
      <dsp:nvSpPr>
        <dsp:cNvPr id="0" name=""/>
        <dsp:cNvSpPr/>
      </dsp:nvSpPr>
      <dsp:spPr>
        <a:xfrm>
          <a:off x="6944880" y="2562571"/>
          <a:ext cx="2524254" cy="1514552"/>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recommendations provided in the presentation are based on the insights gained from the analysis of the transaction data.</a:t>
          </a:r>
        </a:p>
      </dsp:txBody>
      <dsp:txXfrm>
        <a:off x="6944880" y="2562571"/>
        <a:ext cx="2524254" cy="15145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90D7B1-8D15-251E-AD45-FAE47F752D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500BBD-3FC9-0F8A-B06C-11C9ECCD6C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86B80-A123-4579-BE8E-7CE2A3D21ECA}" type="datetimeFigureOut">
              <a:rPr lang="en-US" smtClean="0"/>
              <a:t>9/27/2024</a:t>
            </a:fld>
            <a:endParaRPr lang="en-US"/>
          </a:p>
        </p:txBody>
      </p:sp>
      <p:sp>
        <p:nvSpPr>
          <p:cNvPr id="4" name="Footer Placeholder 3">
            <a:extLst>
              <a:ext uri="{FF2B5EF4-FFF2-40B4-BE49-F238E27FC236}">
                <a16:creationId xmlns:a16="http://schemas.microsoft.com/office/drawing/2014/main" id="{AB2D6BCB-3692-28B1-9B8D-2E0E71555A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8125F6F-2FA1-208D-63DC-4673713A7F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71F257-61E8-4063-8FEB-E33C56783ED6}" type="slidenum">
              <a:rPr lang="en-US" smtClean="0"/>
              <a:t>‹#›</a:t>
            </a:fld>
            <a:endParaRPr lang="en-US"/>
          </a:p>
        </p:txBody>
      </p:sp>
    </p:spTree>
    <p:extLst>
      <p:ext uri="{BB962C8B-B14F-4D97-AF65-F5344CB8AC3E}">
        <p14:creationId xmlns:p14="http://schemas.microsoft.com/office/powerpoint/2010/main" val="316345038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B77FE-5765-4146-92A5-4600184C9007}"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BDEFD-68D0-4E7D-A90C-4504E4C68DEB}" type="slidenum">
              <a:rPr lang="en-US" smtClean="0"/>
              <a:t>‹#›</a:t>
            </a:fld>
            <a:endParaRPr lang="en-US"/>
          </a:p>
        </p:txBody>
      </p:sp>
    </p:spTree>
    <p:extLst>
      <p:ext uri="{BB962C8B-B14F-4D97-AF65-F5344CB8AC3E}">
        <p14:creationId xmlns:p14="http://schemas.microsoft.com/office/powerpoint/2010/main" val="146953035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9D0A-EDCD-74FA-2FED-CECC8039A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1FDC27-AF58-CB5B-237F-A08F8160F9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091E52-D079-40D4-3C2A-2D2A5C92BA91}"/>
              </a:ext>
            </a:extLst>
          </p:cNvPr>
          <p:cNvSpPr>
            <a:spLocks noGrp="1"/>
          </p:cNvSpPr>
          <p:nvPr>
            <p:ph type="dt" sz="half" idx="10"/>
          </p:nvPr>
        </p:nvSpPr>
        <p:spPr/>
        <p:txBody>
          <a:bodyPr/>
          <a:lstStyle/>
          <a:p>
            <a:fld id="{9A458044-FCFA-438A-9940-413132595AD4}" type="datetime1">
              <a:rPr lang="en-US" smtClean="0"/>
              <a:t>9/27/2024</a:t>
            </a:fld>
            <a:endParaRPr lang="en-US"/>
          </a:p>
        </p:txBody>
      </p:sp>
      <p:sp>
        <p:nvSpPr>
          <p:cNvPr id="5" name="Footer Placeholder 4">
            <a:extLst>
              <a:ext uri="{FF2B5EF4-FFF2-40B4-BE49-F238E27FC236}">
                <a16:creationId xmlns:a16="http://schemas.microsoft.com/office/drawing/2014/main" id="{C0C49FEC-D14D-70A4-D549-6F7A77293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CBCE0-122D-3A37-F1B9-7BEFC40433D9}"/>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199489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3A1D-4CF9-4428-29DB-39DFFDEF93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B9C7D0-B8E2-4CEB-D47D-FCD3A9F3B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254F8-3817-90A6-5A73-B6FFF0E60549}"/>
              </a:ext>
            </a:extLst>
          </p:cNvPr>
          <p:cNvSpPr>
            <a:spLocks noGrp="1"/>
          </p:cNvSpPr>
          <p:nvPr>
            <p:ph type="dt" sz="half" idx="10"/>
          </p:nvPr>
        </p:nvSpPr>
        <p:spPr/>
        <p:txBody>
          <a:bodyPr/>
          <a:lstStyle/>
          <a:p>
            <a:fld id="{6F31F950-0EA0-4AD3-B0C8-3CF1F308FEF6}" type="datetime1">
              <a:rPr lang="en-US" smtClean="0"/>
              <a:t>9/27/2024</a:t>
            </a:fld>
            <a:endParaRPr lang="en-US"/>
          </a:p>
        </p:txBody>
      </p:sp>
      <p:sp>
        <p:nvSpPr>
          <p:cNvPr id="5" name="Footer Placeholder 4">
            <a:extLst>
              <a:ext uri="{FF2B5EF4-FFF2-40B4-BE49-F238E27FC236}">
                <a16:creationId xmlns:a16="http://schemas.microsoft.com/office/drawing/2014/main" id="{E54060E2-6687-DBC1-1D36-A3CC2C94E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AB56F-45BB-9AE7-ECF5-63317679A1B2}"/>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422033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419A6-F968-FBA8-5E66-4A2A304C0C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EF8C6D-1609-3F75-71B8-2528E3710D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CF099-71D1-9617-F4DC-09B5E74ABEFB}"/>
              </a:ext>
            </a:extLst>
          </p:cNvPr>
          <p:cNvSpPr>
            <a:spLocks noGrp="1"/>
          </p:cNvSpPr>
          <p:nvPr>
            <p:ph type="dt" sz="half" idx="10"/>
          </p:nvPr>
        </p:nvSpPr>
        <p:spPr/>
        <p:txBody>
          <a:bodyPr/>
          <a:lstStyle/>
          <a:p>
            <a:fld id="{72C17939-E439-41A9-BA72-6CE99359E8D2}" type="datetime1">
              <a:rPr lang="en-US" smtClean="0"/>
              <a:t>9/27/2024</a:t>
            </a:fld>
            <a:endParaRPr lang="en-US"/>
          </a:p>
        </p:txBody>
      </p:sp>
      <p:sp>
        <p:nvSpPr>
          <p:cNvPr id="5" name="Footer Placeholder 4">
            <a:extLst>
              <a:ext uri="{FF2B5EF4-FFF2-40B4-BE49-F238E27FC236}">
                <a16:creationId xmlns:a16="http://schemas.microsoft.com/office/drawing/2014/main" id="{49BFB5AD-8E94-02F9-6110-7375D8215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ACC6A-2D84-3C8D-5FD8-FD0CEFD8544A}"/>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216459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83227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EB8A-1DA7-3298-DAF2-5736A9549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FD551-383B-B4E1-4F37-8C5DD4ED51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E15BD-8B89-F027-EAA3-D307D49F91B8}"/>
              </a:ext>
            </a:extLst>
          </p:cNvPr>
          <p:cNvSpPr>
            <a:spLocks noGrp="1"/>
          </p:cNvSpPr>
          <p:nvPr>
            <p:ph type="dt" sz="half" idx="10"/>
          </p:nvPr>
        </p:nvSpPr>
        <p:spPr/>
        <p:txBody>
          <a:bodyPr/>
          <a:lstStyle/>
          <a:p>
            <a:fld id="{D1260F61-8353-44FC-A6C0-B265CB27D7DC}" type="datetime1">
              <a:rPr lang="en-US" smtClean="0"/>
              <a:t>9/27/2024</a:t>
            </a:fld>
            <a:endParaRPr lang="en-US"/>
          </a:p>
        </p:txBody>
      </p:sp>
      <p:sp>
        <p:nvSpPr>
          <p:cNvPr id="5" name="Footer Placeholder 4">
            <a:extLst>
              <a:ext uri="{FF2B5EF4-FFF2-40B4-BE49-F238E27FC236}">
                <a16:creationId xmlns:a16="http://schemas.microsoft.com/office/drawing/2014/main" id="{5E5CE40B-E926-9AAD-9019-99B1348F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0C46B-3C88-91C4-73E1-7DEDBE443A4B}"/>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1969229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E8AD-FEB1-EA14-49CF-28EA349A75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9D14-E52D-102D-4A8C-43E23EA85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DB973C-C98C-5296-E789-1F2552267C3B}"/>
              </a:ext>
            </a:extLst>
          </p:cNvPr>
          <p:cNvSpPr>
            <a:spLocks noGrp="1"/>
          </p:cNvSpPr>
          <p:nvPr>
            <p:ph type="dt" sz="half" idx="10"/>
          </p:nvPr>
        </p:nvSpPr>
        <p:spPr/>
        <p:txBody>
          <a:bodyPr/>
          <a:lstStyle/>
          <a:p>
            <a:fld id="{053EFBEC-1FAB-4F59-8E13-614BE1D73587}" type="datetime1">
              <a:rPr lang="en-US" smtClean="0"/>
              <a:t>9/27/2024</a:t>
            </a:fld>
            <a:endParaRPr lang="en-US"/>
          </a:p>
        </p:txBody>
      </p:sp>
      <p:sp>
        <p:nvSpPr>
          <p:cNvPr id="5" name="Footer Placeholder 4">
            <a:extLst>
              <a:ext uri="{FF2B5EF4-FFF2-40B4-BE49-F238E27FC236}">
                <a16:creationId xmlns:a16="http://schemas.microsoft.com/office/drawing/2014/main" id="{DF1958C4-6C05-C0A0-EFEB-317BD433D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68C11-164B-8337-F3BB-C98E482A678C}"/>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206898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99A2-CA91-EFAB-B0A3-4E4540408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A0D160-DC53-4F7D-C345-0754FA4752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AACA6D-0D1F-A1BF-1D1B-0744F87779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E8014D-838E-8C85-714A-5AC75821CB65}"/>
              </a:ext>
            </a:extLst>
          </p:cNvPr>
          <p:cNvSpPr>
            <a:spLocks noGrp="1"/>
          </p:cNvSpPr>
          <p:nvPr>
            <p:ph type="dt" sz="half" idx="10"/>
          </p:nvPr>
        </p:nvSpPr>
        <p:spPr/>
        <p:txBody>
          <a:bodyPr/>
          <a:lstStyle/>
          <a:p>
            <a:fld id="{46EF8F99-244C-4E48-9F4A-9A01FC584064}" type="datetime1">
              <a:rPr lang="en-US" smtClean="0"/>
              <a:t>9/27/2024</a:t>
            </a:fld>
            <a:endParaRPr lang="en-US"/>
          </a:p>
        </p:txBody>
      </p:sp>
      <p:sp>
        <p:nvSpPr>
          <p:cNvPr id="6" name="Footer Placeholder 5">
            <a:extLst>
              <a:ext uri="{FF2B5EF4-FFF2-40B4-BE49-F238E27FC236}">
                <a16:creationId xmlns:a16="http://schemas.microsoft.com/office/drawing/2014/main" id="{BC4DC04B-6579-BD35-BC62-D617262EC9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0F99A-343B-3BD9-F7B0-14700A460392}"/>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2373663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0430-932C-06FC-7813-5F83C61B28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CF4EFB-788C-089F-45A5-390D3E30F8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1F1E1-5A73-D28A-9E9C-5BC2B5596C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84A7B-6344-353C-496E-FEFE45664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73C39A-53F9-B2E9-C36F-C47AED7FFE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874FFB-F6DF-A196-F3B5-6B2E24F943AF}"/>
              </a:ext>
            </a:extLst>
          </p:cNvPr>
          <p:cNvSpPr>
            <a:spLocks noGrp="1"/>
          </p:cNvSpPr>
          <p:nvPr>
            <p:ph type="dt" sz="half" idx="10"/>
          </p:nvPr>
        </p:nvSpPr>
        <p:spPr/>
        <p:txBody>
          <a:bodyPr/>
          <a:lstStyle/>
          <a:p>
            <a:fld id="{3068754C-0804-4292-A005-BEAF5F1FAA75}" type="datetime1">
              <a:rPr lang="en-US" smtClean="0"/>
              <a:t>9/27/2024</a:t>
            </a:fld>
            <a:endParaRPr lang="en-US"/>
          </a:p>
        </p:txBody>
      </p:sp>
      <p:sp>
        <p:nvSpPr>
          <p:cNvPr id="8" name="Footer Placeholder 7">
            <a:extLst>
              <a:ext uri="{FF2B5EF4-FFF2-40B4-BE49-F238E27FC236}">
                <a16:creationId xmlns:a16="http://schemas.microsoft.com/office/drawing/2014/main" id="{EA9D687B-4741-29A5-4F17-18BEB193C7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D684A9-289E-5119-57EE-17DA85886714}"/>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334483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B03B-F128-AAD3-4046-29B7E2FF0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EA1E3A-93E3-810F-B86D-E6C883873F38}"/>
              </a:ext>
            </a:extLst>
          </p:cNvPr>
          <p:cNvSpPr>
            <a:spLocks noGrp="1"/>
          </p:cNvSpPr>
          <p:nvPr>
            <p:ph type="dt" sz="half" idx="10"/>
          </p:nvPr>
        </p:nvSpPr>
        <p:spPr/>
        <p:txBody>
          <a:bodyPr/>
          <a:lstStyle/>
          <a:p>
            <a:fld id="{D80CE82E-B4B8-475E-B676-A2E1044192BC}" type="datetime1">
              <a:rPr lang="en-US" smtClean="0"/>
              <a:t>9/27/2024</a:t>
            </a:fld>
            <a:endParaRPr lang="en-US"/>
          </a:p>
        </p:txBody>
      </p:sp>
      <p:sp>
        <p:nvSpPr>
          <p:cNvPr id="4" name="Footer Placeholder 3">
            <a:extLst>
              <a:ext uri="{FF2B5EF4-FFF2-40B4-BE49-F238E27FC236}">
                <a16:creationId xmlns:a16="http://schemas.microsoft.com/office/drawing/2014/main" id="{B34CCA6A-89AF-D1C9-3D4E-FB27A12C8C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1E8B46-826F-5B2F-6914-CD365A18318C}"/>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251720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CB8EA1-79F6-BE00-2C2B-88B7E26ED555}"/>
              </a:ext>
            </a:extLst>
          </p:cNvPr>
          <p:cNvSpPr>
            <a:spLocks noGrp="1"/>
          </p:cNvSpPr>
          <p:nvPr>
            <p:ph type="dt" sz="half" idx="10"/>
          </p:nvPr>
        </p:nvSpPr>
        <p:spPr/>
        <p:txBody>
          <a:bodyPr/>
          <a:lstStyle/>
          <a:p>
            <a:fld id="{076EE7CF-EF0B-4078-92F9-5BBBB11CABBB}" type="datetime1">
              <a:rPr lang="en-US" smtClean="0"/>
              <a:t>9/27/2024</a:t>
            </a:fld>
            <a:endParaRPr lang="en-US"/>
          </a:p>
        </p:txBody>
      </p:sp>
      <p:sp>
        <p:nvSpPr>
          <p:cNvPr id="3" name="Footer Placeholder 2">
            <a:extLst>
              <a:ext uri="{FF2B5EF4-FFF2-40B4-BE49-F238E27FC236}">
                <a16:creationId xmlns:a16="http://schemas.microsoft.com/office/drawing/2014/main" id="{6838368F-7D0B-82B3-E151-BCD2F5A63C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54E2AD-0C6D-392B-6C4C-7B4F469D7324}"/>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108754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7C82-5ABD-3F96-9F0C-AE71CAFF8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C25424-F550-61CE-EC33-7D9D0CFB10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ED85CC-AB4D-A6EA-2FF5-C14CC9D58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92C3B-FAB4-AC0F-2F65-AC080B2553B6}"/>
              </a:ext>
            </a:extLst>
          </p:cNvPr>
          <p:cNvSpPr>
            <a:spLocks noGrp="1"/>
          </p:cNvSpPr>
          <p:nvPr>
            <p:ph type="dt" sz="half" idx="10"/>
          </p:nvPr>
        </p:nvSpPr>
        <p:spPr/>
        <p:txBody>
          <a:bodyPr/>
          <a:lstStyle/>
          <a:p>
            <a:fld id="{35EA5BC1-3F76-438C-AA4D-855D70DF84A6}" type="datetime1">
              <a:rPr lang="en-US" smtClean="0"/>
              <a:t>9/27/2024</a:t>
            </a:fld>
            <a:endParaRPr lang="en-US"/>
          </a:p>
        </p:txBody>
      </p:sp>
      <p:sp>
        <p:nvSpPr>
          <p:cNvPr id="6" name="Footer Placeholder 5">
            <a:extLst>
              <a:ext uri="{FF2B5EF4-FFF2-40B4-BE49-F238E27FC236}">
                <a16:creationId xmlns:a16="http://schemas.microsoft.com/office/drawing/2014/main" id="{8035E3C8-76F8-DDF0-087A-EFD2D9E00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83E2BD-3F0E-F792-7264-4944E3FB32F2}"/>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236621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3874-E9B4-59A8-687B-ED6479C997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93D8A1-7A4E-7D2F-9F93-F2522633D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7A9674-2E06-0837-B278-99F3102C5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CB70B-B7C2-0E92-C65B-6BD4C06AF589}"/>
              </a:ext>
            </a:extLst>
          </p:cNvPr>
          <p:cNvSpPr>
            <a:spLocks noGrp="1"/>
          </p:cNvSpPr>
          <p:nvPr>
            <p:ph type="dt" sz="half" idx="10"/>
          </p:nvPr>
        </p:nvSpPr>
        <p:spPr/>
        <p:txBody>
          <a:bodyPr/>
          <a:lstStyle/>
          <a:p>
            <a:fld id="{987D26B9-981E-4F14-95DA-4014504D8C7B}" type="datetime1">
              <a:rPr lang="en-US" smtClean="0"/>
              <a:t>9/27/2024</a:t>
            </a:fld>
            <a:endParaRPr lang="en-US"/>
          </a:p>
        </p:txBody>
      </p:sp>
      <p:sp>
        <p:nvSpPr>
          <p:cNvPr id="6" name="Footer Placeholder 5">
            <a:extLst>
              <a:ext uri="{FF2B5EF4-FFF2-40B4-BE49-F238E27FC236}">
                <a16:creationId xmlns:a16="http://schemas.microsoft.com/office/drawing/2014/main" id="{026DBD3C-8C20-2F08-903B-4EFCA9FE8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FCE1C9-30E7-05ED-BE60-353753CCC198}"/>
              </a:ext>
            </a:extLst>
          </p:cNvPr>
          <p:cNvSpPr>
            <a:spLocks noGrp="1"/>
          </p:cNvSpPr>
          <p:nvPr>
            <p:ph type="sldNum" sz="quarter" idx="12"/>
          </p:nvPr>
        </p:nvSpPr>
        <p:spPr/>
        <p:txBody>
          <a:bodyPr/>
          <a:lstStyle/>
          <a:p>
            <a:fld id="{40682955-8C16-4ADE-AAA4-ABD39610368E}" type="slidenum">
              <a:rPr lang="en-US" smtClean="0"/>
              <a:t>‹#›</a:t>
            </a:fld>
            <a:endParaRPr lang="en-US"/>
          </a:p>
        </p:txBody>
      </p:sp>
    </p:spTree>
    <p:extLst>
      <p:ext uri="{BB962C8B-B14F-4D97-AF65-F5344CB8AC3E}">
        <p14:creationId xmlns:p14="http://schemas.microsoft.com/office/powerpoint/2010/main" val="3809536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6E3E9C-6E71-BC3E-1DB0-F2C5E2CF3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17387-8263-7269-897C-5E35FD662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B7D63-8465-F267-1834-13BF346D5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C869A-B682-4CD2-A1F2-7B36A9224C9C}" type="datetime1">
              <a:rPr lang="en-US" smtClean="0"/>
              <a:t>9/27/2024</a:t>
            </a:fld>
            <a:endParaRPr lang="en-US"/>
          </a:p>
        </p:txBody>
      </p:sp>
      <p:sp>
        <p:nvSpPr>
          <p:cNvPr id="5" name="Footer Placeholder 4">
            <a:extLst>
              <a:ext uri="{FF2B5EF4-FFF2-40B4-BE49-F238E27FC236}">
                <a16:creationId xmlns:a16="http://schemas.microsoft.com/office/drawing/2014/main" id="{B94DD242-19D7-B3C6-6445-7062418498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C119B4-6572-26A6-27B4-747C3E967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82955-8C16-4ADE-AAA4-ABD39610368E}" type="slidenum">
              <a:rPr lang="en-US" smtClean="0"/>
              <a:t>‹#›</a:t>
            </a:fld>
            <a:endParaRPr lang="en-US"/>
          </a:p>
        </p:txBody>
      </p:sp>
    </p:spTree>
    <p:extLst>
      <p:ext uri="{BB962C8B-B14F-4D97-AF65-F5344CB8AC3E}">
        <p14:creationId xmlns:p14="http://schemas.microsoft.com/office/powerpoint/2010/main" val="1132416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3152667" y="2837451"/>
            <a:ext cx="1663885" cy="1168630"/>
            <a:chOff x="3152667" y="2884106"/>
            <a:chExt cx="1663885" cy="1168630"/>
          </a:xfrm>
        </p:grpSpPr>
        <p:sp>
          <p:nvSpPr>
            <p:cNvPr id="20" name="TextBox 19">
              <a:extLst>
                <a:ext uri="{FF2B5EF4-FFF2-40B4-BE49-F238E27FC236}">
                  <a16:creationId xmlns:a16="http://schemas.microsoft.com/office/drawing/2014/main" id="{94DF2E04-7632-4FED-B0BF-8FB243D982A3}"/>
                </a:ext>
              </a:extLst>
            </p:cNvPr>
            <p:cNvSpPr txBox="1"/>
            <p:nvPr/>
          </p:nvSpPr>
          <p:spPr>
            <a:xfrm>
              <a:off x="3152667" y="2884106"/>
              <a:ext cx="1595309" cy="769441"/>
            </a:xfrm>
            <a:prstGeom prst="rect">
              <a:avLst/>
            </a:prstGeom>
            <a:noFill/>
          </p:spPr>
          <p:txBody>
            <a:bodyPr wrap="none" rtlCol="0">
              <a:spAutoFit/>
            </a:bodyPr>
            <a:lstStyle/>
            <a:p>
              <a:r>
                <a:rPr lang="en-US" sz="4400" b="1" dirty="0">
                  <a:solidFill>
                    <a:schemeClr val="bg1"/>
                  </a:solidFill>
                  <a:latin typeface="Arial Black" panose="020B0A04020102020204" pitchFamily="34" charset="0"/>
                </a:rPr>
                <a:t>MRA</a:t>
              </a:r>
            </a:p>
          </p:txBody>
        </p:sp>
        <p:sp>
          <p:nvSpPr>
            <p:cNvPr id="21" name="TextBox 20">
              <a:extLst>
                <a:ext uri="{FF2B5EF4-FFF2-40B4-BE49-F238E27FC236}">
                  <a16:creationId xmlns:a16="http://schemas.microsoft.com/office/drawing/2014/main" id="{FC9A1C71-347B-44A9-88B4-692D9731582D}"/>
                </a:ext>
              </a:extLst>
            </p:cNvPr>
            <p:cNvSpPr txBox="1"/>
            <p:nvPr/>
          </p:nvSpPr>
          <p:spPr>
            <a:xfrm>
              <a:off x="3152667" y="3744959"/>
              <a:ext cx="1663885" cy="307777"/>
            </a:xfrm>
            <a:prstGeom prst="rect">
              <a:avLst/>
            </a:prstGeom>
            <a:no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       SALES DATA</a:t>
              </a: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t>MARKETING &amp; RETAIL ANALYSIS</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dirty="0"/>
              <a:t>MILESTONE1 – </a:t>
            </a:r>
            <a:r>
              <a:rPr lang="en-US" b="1" dirty="0"/>
              <a:t>ABHISHEK K HIREMATH</a:t>
            </a: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B9DF1-3912-456D-116C-FBB3EFBC9205}"/>
              </a:ext>
            </a:extLst>
          </p:cNvPr>
          <p:cNvSpPr>
            <a:spLocks noGrp="1"/>
          </p:cNvSpPr>
          <p:nvPr>
            <p:ph type="title"/>
          </p:nvPr>
        </p:nvSpPr>
        <p:spPr>
          <a:xfrm>
            <a:off x="616577" y="213361"/>
            <a:ext cx="10515600" cy="603158"/>
          </a:xfrm>
        </p:spPr>
        <p:txBody>
          <a:bodyPr>
            <a:normAutofit fontScale="90000"/>
          </a:bodyPr>
          <a:lstStyle/>
          <a:p>
            <a:r>
              <a:rPr lang="en-US" spc="135" dirty="0"/>
              <a:t>Univariate</a:t>
            </a:r>
            <a:r>
              <a:rPr lang="en-US" spc="-145" dirty="0"/>
              <a:t> </a:t>
            </a:r>
            <a:r>
              <a:rPr lang="en-US" spc="95" dirty="0"/>
              <a:t>Analysis</a:t>
            </a:r>
            <a:r>
              <a:rPr lang="en-US" spc="-145" dirty="0"/>
              <a:t> </a:t>
            </a:r>
            <a:r>
              <a:rPr lang="en-US" spc="560" dirty="0"/>
              <a:t>-</a:t>
            </a:r>
            <a:r>
              <a:rPr lang="en-US" spc="-145" dirty="0"/>
              <a:t> </a:t>
            </a:r>
            <a:r>
              <a:rPr lang="en-US" spc="75" dirty="0"/>
              <a:t>Sales</a:t>
            </a:r>
            <a:endParaRPr lang="en-US" dirty="0"/>
          </a:p>
        </p:txBody>
      </p:sp>
      <p:pic>
        <p:nvPicPr>
          <p:cNvPr id="12" name="Content Placeholder 11">
            <a:extLst>
              <a:ext uri="{FF2B5EF4-FFF2-40B4-BE49-F238E27FC236}">
                <a16:creationId xmlns:a16="http://schemas.microsoft.com/office/drawing/2014/main" id="{F2FF3440-0AD3-FC6D-4976-4D7A72F26D43}"/>
              </a:ext>
            </a:extLst>
          </p:cNvPr>
          <p:cNvPicPr>
            <a:picLocks noGrp="1" noChangeAspect="1"/>
          </p:cNvPicPr>
          <p:nvPr>
            <p:ph sz="half" idx="1"/>
          </p:nvPr>
        </p:nvPicPr>
        <p:blipFill>
          <a:blip r:embed="rId2"/>
          <a:stretch>
            <a:fillRect/>
          </a:stretch>
        </p:blipFill>
        <p:spPr>
          <a:xfrm>
            <a:off x="616577" y="924895"/>
            <a:ext cx="5403223" cy="2504106"/>
          </a:xfrm>
        </p:spPr>
      </p:pic>
      <p:sp>
        <p:nvSpPr>
          <p:cNvPr id="6" name="Content Placeholder 5">
            <a:extLst>
              <a:ext uri="{FF2B5EF4-FFF2-40B4-BE49-F238E27FC236}">
                <a16:creationId xmlns:a16="http://schemas.microsoft.com/office/drawing/2014/main" id="{B72F1C76-B5B5-D45B-1F59-C8E62B62B222}"/>
              </a:ext>
            </a:extLst>
          </p:cNvPr>
          <p:cNvSpPr>
            <a:spLocks noGrp="1"/>
          </p:cNvSpPr>
          <p:nvPr>
            <p:ph sz="half" idx="2"/>
          </p:nvPr>
        </p:nvSpPr>
        <p:spPr>
          <a:xfrm>
            <a:off x="6172202" y="924895"/>
            <a:ext cx="5403223" cy="2491405"/>
          </a:xfrm>
        </p:spPr>
        <p:style>
          <a:lnRef idx="1">
            <a:schemeClr val="accent5"/>
          </a:lnRef>
          <a:fillRef idx="2">
            <a:schemeClr val="accent5"/>
          </a:fillRef>
          <a:effectRef idx="1">
            <a:schemeClr val="accent5"/>
          </a:effectRef>
          <a:fontRef idx="minor">
            <a:schemeClr val="dk1"/>
          </a:fontRef>
        </p:style>
        <p:txBody>
          <a:bodyPr>
            <a:normAutofit lnSpcReduction="10000"/>
          </a:bodyPr>
          <a:lstStyle/>
          <a:p>
            <a:pPr marL="0" indent="0">
              <a:lnSpc>
                <a:spcPct val="100000"/>
              </a:lnSpc>
              <a:spcBef>
                <a:spcPts val="100"/>
              </a:spcBef>
              <a:buNone/>
            </a:pPr>
            <a:r>
              <a:rPr lang="en-US" sz="2800" b="1" spc="35" dirty="0">
                <a:latin typeface="Arial" panose="020B0604020202020204" pitchFamily="34" charset="0"/>
                <a:cs typeface="Arial" panose="020B0604020202020204" pitchFamily="34" charset="0"/>
              </a:rPr>
              <a:t>Inference:</a:t>
            </a:r>
            <a:endParaRPr lang="en-US" sz="2800" dirty="0">
              <a:latin typeface="Arial" panose="020B0604020202020204" pitchFamily="34" charset="0"/>
              <a:cs typeface="Arial" panose="020B0604020202020204" pitchFamily="34" charset="0"/>
            </a:endParaRPr>
          </a:p>
          <a:p>
            <a:pPr marL="469900" marR="131445" indent="-305435">
              <a:lnSpc>
                <a:spcPct val="100000"/>
              </a:lnSpc>
              <a:spcBef>
                <a:spcPts val="1200"/>
              </a:spcBef>
              <a:buClr>
                <a:srgbClr val="000000"/>
              </a:buClr>
              <a:buFont typeface="Arial MT"/>
              <a:buChar char="●"/>
              <a:tabLst>
                <a:tab pos="469265" algn="l"/>
                <a:tab pos="469900" algn="l"/>
              </a:tabLst>
            </a:pPr>
            <a:r>
              <a:rPr lang="en-US" sz="1500" dirty="0">
                <a:solidFill>
                  <a:schemeClr val="tx1"/>
                </a:solidFill>
                <a:latin typeface="Arial" panose="020B0604020202020204" pitchFamily="34" charset="0"/>
                <a:cs typeface="Arial" panose="020B0604020202020204" pitchFamily="34" charset="0"/>
              </a:rPr>
              <a:t>Total</a:t>
            </a:r>
            <a:r>
              <a:rPr lang="en-US" sz="1500" spc="-65" dirty="0">
                <a:solidFill>
                  <a:schemeClr val="tx1"/>
                </a:solidFill>
                <a:latin typeface="Arial" panose="020B0604020202020204" pitchFamily="34" charset="0"/>
                <a:cs typeface="Arial" panose="020B0604020202020204" pitchFamily="34" charset="0"/>
              </a:rPr>
              <a:t> </a:t>
            </a:r>
            <a:r>
              <a:rPr lang="en-US" sz="1500" b="1" spc="20" dirty="0">
                <a:solidFill>
                  <a:schemeClr val="tx1"/>
                </a:solidFill>
                <a:latin typeface="Arial" panose="020B0604020202020204" pitchFamily="34" charset="0"/>
                <a:cs typeface="Arial" panose="020B0604020202020204" pitchFamily="34" charset="0"/>
              </a:rPr>
              <a:t>2,747</a:t>
            </a:r>
            <a:r>
              <a:rPr lang="en-US" sz="1500" b="1" spc="-25" dirty="0">
                <a:solidFill>
                  <a:schemeClr val="tx1"/>
                </a:solidFill>
                <a:latin typeface="Arial" panose="020B0604020202020204" pitchFamily="34" charset="0"/>
                <a:cs typeface="Arial" panose="020B0604020202020204" pitchFamily="34" charset="0"/>
              </a:rPr>
              <a:t> </a:t>
            </a:r>
            <a:r>
              <a:rPr lang="en-US" sz="1500" spc="30" dirty="0">
                <a:solidFill>
                  <a:schemeClr val="tx1"/>
                </a:solidFill>
                <a:latin typeface="Arial" panose="020B0604020202020204" pitchFamily="34" charset="0"/>
                <a:cs typeface="Arial" panose="020B0604020202020204" pitchFamily="34" charset="0"/>
              </a:rPr>
              <a:t>sales</a:t>
            </a:r>
            <a:r>
              <a:rPr lang="en-US" sz="1500" spc="-60" dirty="0">
                <a:solidFill>
                  <a:schemeClr val="tx1"/>
                </a:solidFill>
                <a:latin typeface="Arial" panose="020B0604020202020204" pitchFamily="34" charset="0"/>
                <a:cs typeface="Arial" panose="020B0604020202020204" pitchFamily="34" charset="0"/>
              </a:rPr>
              <a:t> </a:t>
            </a:r>
            <a:r>
              <a:rPr lang="en-US" sz="1500" spc="25" dirty="0">
                <a:solidFill>
                  <a:schemeClr val="tx1"/>
                </a:solidFill>
                <a:latin typeface="Arial" panose="020B0604020202020204" pitchFamily="34" charset="0"/>
                <a:cs typeface="Arial" panose="020B0604020202020204" pitchFamily="34" charset="0"/>
              </a:rPr>
              <a:t>transactions</a:t>
            </a:r>
            <a:r>
              <a:rPr lang="en-US" sz="1500" spc="-60" dirty="0">
                <a:solidFill>
                  <a:schemeClr val="tx1"/>
                </a:solidFill>
                <a:latin typeface="Arial" panose="020B0604020202020204" pitchFamily="34" charset="0"/>
                <a:cs typeface="Arial" panose="020B0604020202020204" pitchFamily="34" charset="0"/>
              </a:rPr>
              <a:t> </a:t>
            </a:r>
            <a:r>
              <a:rPr lang="en-US" sz="1500" spc="35" dirty="0">
                <a:solidFill>
                  <a:schemeClr val="tx1"/>
                </a:solidFill>
                <a:latin typeface="Arial" panose="020B0604020202020204" pitchFamily="34" charset="0"/>
                <a:cs typeface="Arial" panose="020B0604020202020204" pitchFamily="34" charset="0"/>
              </a:rPr>
              <a:t>having </a:t>
            </a:r>
            <a:r>
              <a:rPr lang="en-US" sz="1500" spc="-300" dirty="0">
                <a:solidFill>
                  <a:schemeClr val="tx1"/>
                </a:solidFill>
                <a:latin typeface="Arial" panose="020B0604020202020204" pitchFamily="34" charset="0"/>
                <a:cs typeface="Arial" panose="020B0604020202020204" pitchFamily="34" charset="0"/>
              </a:rPr>
              <a:t> </a:t>
            </a:r>
            <a:r>
              <a:rPr lang="en-US" sz="1500" spc="15" dirty="0">
                <a:solidFill>
                  <a:schemeClr val="tx1"/>
                </a:solidFill>
                <a:latin typeface="Arial" panose="020B0604020202020204" pitchFamily="34" charset="0"/>
                <a:cs typeface="Arial" panose="020B0604020202020204" pitchFamily="34" charset="0"/>
              </a:rPr>
              <a:t>total</a:t>
            </a:r>
            <a:r>
              <a:rPr lang="en-US" sz="1500" spc="-55" dirty="0">
                <a:solidFill>
                  <a:schemeClr val="tx1"/>
                </a:solidFill>
                <a:latin typeface="Arial" panose="020B0604020202020204" pitchFamily="34" charset="0"/>
                <a:cs typeface="Arial" panose="020B0604020202020204" pitchFamily="34" charset="0"/>
              </a:rPr>
              <a:t> </a:t>
            </a:r>
            <a:r>
              <a:rPr lang="en-US" sz="1500" spc="30" dirty="0">
                <a:solidFill>
                  <a:schemeClr val="tx1"/>
                </a:solidFill>
                <a:latin typeface="Arial" panose="020B0604020202020204" pitchFamily="34" charset="0"/>
                <a:cs typeface="Arial" panose="020B0604020202020204" pitchFamily="34" charset="0"/>
              </a:rPr>
              <a:t>sales</a:t>
            </a:r>
            <a:r>
              <a:rPr lang="en-US" sz="1500" spc="-50" dirty="0">
                <a:solidFill>
                  <a:schemeClr val="tx1"/>
                </a:solidFill>
                <a:latin typeface="Arial" panose="020B0604020202020204" pitchFamily="34" charset="0"/>
                <a:cs typeface="Arial" panose="020B0604020202020204" pitchFamily="34" charset="0"/>
              </a:rPr>
              <a:t> </a:t>
            </a:r>
            <a:r>
              <a:rPr lang="en-US" sz="1500" spc="-10" dirty="0">
                <a:solidFill>
                  <a:schemeClr val="tx1"/>
                </a:solidFill>
                <a:latin typeface="Arial" panose="020B0604020202020204" pitchFamily="34" charset="0"/>
                <a:cs typeface="Arial" panose="020B0604020202020204" pitchFamily="34" charset="0"/>
              </a:rPr>
              <a:t>of</a:t>
            </a:r>
            <a:r>
              <a:rPr lang="en-US" sz="1500" spc="-50" dirty="0">
                <a:solidFill>
                  <a:schemeClr val="tx1"/>
                </a:solidFill>
                <a:latin typeface="Arial" panose="020B0604020202020204" pitchFamily="34" charset="0"/>
                <a:cs typeface="Arial" panose="020B0604020202020204" pitchFamily="34" charset="0"/>
              </a:rPr>
              <a:t> </a:t>
            </a:r>
            <a:r>
              <a:rPr lang="en-US" sz="1500" spc="-10" dirty="0">
                <a:solidFill>
                  <a:schemeClr val="tx1"/>
                </a:solidFill>
                <a:latin typeface="Arial" panose="020B0604020202020204" pitchFamily="34" charset="0"/>
                <a:cs typeface="Arial" panose="020B0604020202020204" pitchFamily="34" charset="0"/>
              </a:rPr>
              <a:t>$</a:t>
            </a:r>
            <a:r>
              <a:rPr lang="en-US" sz="1500" b="1" spc="-10" dirty="0">
                <a:solidFill>
                  <a:schemeClr val="tx1"/>
                </a:solidFill>
                <a:latin typeface="Arial" panose="020B0604020202020204" pitchFamily="34" charset="0"/>
                <a:cs typeface="Arial" panose="020B0604020202020204" pitchFamily="34" charset="0"/>
              </a:rPr>
              <a:t>9.76M</a:t>
            </a:r>
            <a:endParaRPr lang="en-US" sz="1500" dirty="0">
              <a:solidFill>
                <a:schemeClr val="tx1"/>
              </a:solidFill>
              <a:latin typeface="Arial" panose="020B0604020202020204" pitchFamily="34" charset="0"/>
              <a:cs typeface="Arial" panose="020B0604020202020204" pitchFamily="34" charset="0"/>
            </a:endParaRPr>
          </a:p>
          <a:p>
            <a:pPr marL="469900" marR="5080" indent="-305435">
              <a:lnSpc>
                <a:spcPct val="100000"/>
              </a:lnSpc>
              <a:buFont typeface="Arial MT"/>
              <a:buChar char="●"/>
              <a:tabLst>
                <a:tab pos="503555" algn="l"/>
                <a:tab pos="504190" algn="l"/>
              </a:tabLst>
            </a:pPr>
            <a:r>
              <a:rPr lang="en-US" sz="1500" dirty="0">
                <a:solidFill>
                  <a:schemeClr val="tx1"/>
                </a:solidFill>
                <a:latin typeface="Arial" panose="020B0604020202020204" pitchFamily="34" charset="0"/>
                <a:cs typeface="Arial" panose="020B0604020202020204" pitchFamily="34" charset="0"/>
              </a:rPr>
              <a:t>	</a:t>
            </a:r>
            <a:r>
              <a:rPr lang="en-US" sz="1500" spc="-5" dirty="0">
                <a:solidFill>
                  <a:schemeClr val="tx1"/>
                </a:solidFill>
                <a:latin typeface="Arial" panose="020B0604020202020204" pitchFamily="34" charset="0"/>
                <a:cs typeface="Arial" panose="020B0604020202020204" pitchFamily="34" charset="0"/>
              </a:rPr>
              <a:t>The</a:t>
            </a:r>
            <a:r>
              <a:rPr lang="en-US" sz="1500" spc="-55" dirty="0">
                <a:solidFill>
                  <a:schemeClr val="tx1"/>
                </a:solidFill>
                <a:latin typeface="Arial" panose="020B0604020202020204" pitchFamily="34" charset="0"/>
                <a:cs typeface="Arial" panose="020B0604020202020204" pitchFamily="34" charset="0"/>
              </a:rPr>
              <a:t> </a:t>
            </a:r>
            <a:r>
              <a:rPr lang="en-US" sz="1500" b="1" spc="75" dirty="0">
                <a:solidFill>
                  <a:schemeClr val="tx1"/>
                </a:solidFill>
                <a:latin typeface="Arial" panose="020B0604020202020204" pitchFamily="34" charset="0"/>
                <a:cs typeface="Arial" panose="020B0604020202020204" pitchFamily="34" charset="0"/>
              </a:rPr>
              <a:t>average</a:t>
            </a:r>
            <a:r>
              <a:rPr lang="en-US" sz="1500" b="1" spc="-70" dirty="0">
                <a:solidFill>
                  <a:schemeClr val="tx1"/>
                </a:solidFill>
                <a:latin typeface="Arial" panose="020B0604020202020204" pitchFamily="34" charset="0"/>
                <a:cs typeface="Arial" panose="020B0604020202020204" pitchFamily="34" charset="0"/>
              </a:rPr>
              <a:t> </a:t>
            </a:r>
            <a:r>
              <a:rPr lang="en-US" sz="1500" b="1" spc="40" dirty="0">
                <a:solidFill>
                  <a:schemeClr val="tx1"/>
                </a:solidFill>
                <a:latin typeface="Arial" panose="020B0604020202020204" pitchFamily="34" charset="0"/>
                <a:cs typeface="Arial" panose="020B0604020202020204" pitchFamily="34" charset="0"/>
              </a:rPr>
              <a:t>sales</a:t>
            </a:r>
            <a:r>
              <a:rPr lang="en-US" sz="1500" b="1" spc="-15" dirty="0">
                <a:solidFill>
                  <a:schemeClr val="tx1"/>
                </a:solidFill>
                <a:latin typeface="Arial" panose="020B0604020202020204" pitchFamily="34" charset="0"/>
                <a:cs typeface="Arial" panose="020B0604020202020204" pitchFamily="34" charset="0"/>
              </a:rPr>
              <a:t> </a:t>
            </a:r>
            <a:r>
              <a:rPr lang="en-US" sz="1500" spc="45" dirty="0">
                <a:solidFill>
                  <a:schemeClr val="tx1"/>
                </a:solidFill>
                <a:latin typeface="Arial" panose="020B0604020202020204" pitchFamily="34" charset="0"/>
                <a:cs typeface="Arial" panose="020B0604020202020204" pitchFamily="34" charset="0"/>
              </a:rPr>
              <a:t>amount</a:t>
            </a:r>
            <a:r>
              <a:rPr lang="en-US" sz="1500" spc="-50" dirty="0">
                <a:solidFill>
                  <a:schemeClr val="tx1"/>
                </a:solidFill>
                <a:latin typeface="Arial" panose="020B0604020202020204" pitchFamily="34" charset="0"/>
                <a:cs typeface="Arial" panose="020B0604020202020204" pitchFamily="34" charset="0"/>
              </a:rPr>
              <a:t> </a:t>
            </a:r>
            <a:r>
              <a:rPr lang="en-US" sz="1500" spc="-15" dirty="0">
                <a:solidFill>
                  <a:schemeClr val="tx1"/>
                </a:solidFill>
                <a:latin typeface="Arial" panose="020B0604020202020204" pitchFamily="34" charset="0"/>
                <a:cs typeface="Arial" panose="020B0604020202020204" pitchFamily="34" charset="0"/>
              </a:rPr>
              <a:t>is  </a:t>
            </a:r>
            <a:r>
              <a:rPr lang="en-US" sz="1500" spc="20" dirty="0">
                <a:solidFill>
                  <a:schemeClr val="tx1"/>
                </a:solidFill>
                <a:latin typeface="Arial" panose="020B0604020202020204" pitchFamily="34" charset="0"/>
                <a:cs typeface="Arial" panose="020B0604020202020204" pitchFamily="34" charset="0"/>
              </a:rPr>
              <a:t>approximately</a:t>
            </a:r>
            <a:r>
              <a:rPr lang="en-US" sz="1500" spc="-55" dirty="0">
                <a:solidFill>
                  <a:schemeClr val="tx1"/>
                </a:solidFill>
                <a:latin typeface="Arial" panose="020B0604020202020204" pitchFamily="34" charset="0"/>
                <a:cs typeface="Arial" panose="020B0604020202020204" pitchFamily="34" charset="0"/>
              </a:rPr>
              <a:t> </a:t>
            </a:r>
            <a:r>
              <a:rPr lang="en-US" sz="1500" b="1" spc="65" dirty="0">
                <a:solidFill>
                  <a:schemeClr val="tx1"/>
                </a:solidFill>
                <a:latin typeface="Arial" panose="020B0604020202020204" pitchFamily="34" charset="0"/>
                <a:cs typeface="Arial" panose="020B0604020202020204" pitchFamily="34" charset="0"/>
              </a:rPr>
              <a:t>$3,553.05</a:t>
            </a:r>
            <a:r>
              <a:rPr lang="en-US" sz="1500" b="1" spc="-70" dirty="0">
                <a:solidFill>
                  <a:schemeClr val="tx1"/>
                </a:solidFill>
                <a:latin typeface="Arial" panose="020B0604020202020204" pitchFamily="34" charset="0"/>
                <a:cs typeface="Arial" panose="020B0604020202020204" pitchFamily="34" charset="0"/>
              </a:rPr>
              <a:t> </a:t>
            </a:r>
            <a:r>
              <a:rPr lang="en-US" sz="1500" spc="60" dirty="0">
                <a:solidFill>
                  <a:schemeClr val="tx1"/>
                </a:solidFill>
                <a:latin typeface="Arial" panose="020B0604020202020204" pitchFamily="34" charset="0"/>
                <a:cs typeface="Arial" panose="020B0604020202020204" pitchFamily="34" charset="0"/>
              </a:rPr>
              <a:t>and</a:t>
            </a:r>
            <a:r>
              <a:rPr lang="en-US" sz="1500" spc="-50" dirty="0">
                <a:solidFill>
                  <a:schemeClr val="tx1"/>
                </a:solidFill>
                <a:latin typeface="Arial" panose="020B0604020202020204" pitchFamily="34" charset="0"/>
                <a:cs typeface="Arial" panose="020B0604020202020204" pitchFamily="34" charset="0"/>
              </a:rPr>
              <a:t> </a:t>
            </a:r>
            <a:r>
              <a:rPr lang="en-US" sz="1500" dirty="0">
                <a:solidFill>
                  <a:schemeClr val="tx1"/>
                </a:solidFill>
                <a:latin typeface="Arial" panose="020B0604020202020204" pitchFamily="34" charset="0"/>
                <a:cs typeface="Arial" panose="020B0604020202020204" pitchFamily="34" charset="0"/>
              </a:rPr>
              <a:t>with</a:t>
            </a:r>
            <a:r>
              <a:rPr lang="en-US" sz="1500" spc="-50" dirty="0">
                <a:solidFill>
                  <a:schemeClr val="tx1"/>
                </a:solidFill>
                <a:latin typeface="Arial" panose="020B0604020202020204" pitchFamily="34" charset="0"/>
                <a:cs typeface="Arial" panose="020B0604020202020204" pitchFamily="34" charset="0"/>
              </a:rPr>
              <a:t> </a:t>
            </a:r>
            <a:r>
              <a:rPr lang="en-US" sz="1500" spc="85" dirty="0">
                <a:solidFill>
                  <a:schemeClr val="tx1"/>
                </a:solidFill>
                <a:latin typeface="Arial" panose="020B0604020202020204" pitchFamily="34" charset="0"/>
                <a:cs typeface="Arial" panose="020B0604020202020204" pitchFamily="34" charset="0"/>
              </a:rPr>
              <a:t>a  </a:t>
            </a:r>
            <a:r>
              <a:rPr lang="en-US" sz="1500" b="1" spc="65" dirty="0">
                <a:solidFill>
                  <a:schemeClr val="tx1"/>
                </a:solidFill>
                <a:latin typeface="Arial" panose="020B0604020202020204" pitchFamily="34" charset="0"/>
                <a:cs typeface="Arial" panose="020B0604020202020204" pitchFamily="34" charset="0"/>
              </a:rPr>
              <a:t>standard</a:t>
            </a:r>
            <a:r>
              <a:rPr lang="en-US" sz="1500" b="1" spc="-70" dirty="0">
                <a:solidFill>
                  <a:schemeClr val="tx1"/>
                </a:solidFill>
                <a:latin typeface="Arial" panose="020B0604020202020204" pitchFamily="34" charset="0"/>
                <a:cs typeface="Arial" panose="020B0604020202020204" pitchFamily="34" charset="0"/>
              </a:rPr>
              <a:t> </a:t>
            </a:r>
            <a:r>
              <a:rPr lang="en-US" sz="1500" b="1" spc="55" dirty="0">
                <a:solidFill>
                  <a:schemeClr val="tx1"/>
                </a:solidFill>
                <a:latin typeface="Arial" panose="020B0604020202020204" pitchFamily="34" charset="0"/>
                <a:cs typeface="Arial" panose="020B0604020202020204" pitchFamily="34" charset="0"/>
              </a:rPr>
              <a:t>deviation</a:t>
            </a:r>
            <a:r>
              <a:rPr lang="en-US" sz="1500" b="1" spc="-15" dirty="0">
                <a:solidFill>
                  <a:schemeClr val="tx1"/>
                </a:solidFill>
                <a:latin typeface="Arial" panose="020B0604020202020204" pitchFamily="34" charset="0"/>
                <a:cs typeface="Arial" panose="020B0604020202020204" pitchFamily="34" charset="0"/>
              </a:rPr>
              <a:t> </a:t>
            </a:r>
            <a:r>
              <a:rPr lang="en-US" sz="1500" spc="-10" dirty="0">
                <a:solidFill>
                  <a:schemeClr val="tx1"/>
                </a:solidFill>
                <a:latin typeface="Arial" panose="020B0604020202020204" pitchFamily="34" charset="0"/>
                <a:cs typeface="Arial" panose="020B0604020202020204" pitchFamily="34" charset="0"/>
              </a:rPr>
              <a:t>of</a:t>
            </a:r>
            <a:r>
              <a:rPr lang="en-US" sz="1500" spc="-50" dirty="0">
                <a:solidFill>
                  <a:schemeClr val="tx1"/>
                </a:solidFill>
                <a:latin typeface="Arial" panose="020B0604020202020204" pitchFamily="34" charset="0"/>
                <a:cs typeface="Arial" panose="020B0604020202020204" pitchFamily="34" charset="0"/>
              </a:rPr>
              <a:t> </a:t>
            </a:r>
            <a:r>
              <a:rPr lang="en-US" sz="1500" spc="40" dirty="0">
                <a:solidFill>
                  <a:schemeClr val="tx1"/>
                </a:solidFill>
                <a:latin typeface="Arial" panose="020B0604020202020204" pitchFamily="34" charset="0"/>
                <a:cs typeface="Arial" panose="020B0604020202020204" pitchFamily="34" charset="0"/>
              </a:rPr>
              <a:t>about</a:t>
            </a:r>
            <a:r>
              <a:rPr lang="en-US" sz="1500" spc="-55" dirty="0">
                <a:solidFill>
                  <a:schemeClr val="tx1"/>
                </a:solidFill>
                <a:latin typeface="Arial" panose="020B0604020202020204" pitchFamily="34" charset="0"/>
                <a:cs typeface="Arial" panose="020B0604020202020204" pitchFamily="34" charset="0"/>
              </a:rPr>
              <a:t> </a:t>
            </a:r>
            <a:r>
              <a:rPr lang="en-US" sz="1500" b="1" spc="35" dirty="0">
                <a:solidFill>
                  <a:schemeClr val="tx1"/>
                </a:solidFill>
                <a:latin typeface="Arial" panose="020B0604020202020204" pitchFamily="34" charset="0"/>
                <a:cs typeface="Arial" panose="020B0604020202020204" pitchFamily="34" charset="0"/>
              </a:rPr>
              <a:t>$1,838.95</a:t>
            </a:r>
            <a:endParaRPr lang="en-US" sz="1500" dirty="0">
              <a:solidFill>
                <a:schemeClr val="tx1"/>
              </a:solidFill>
              <a:latin typeface="Arial" panose="020B0604020202020204" pitchFamily="34" charset="0"/>
              <a:cs typeface="Arial" panose="020B0604020202020204" pitchFamily="34" charset="0"/>
            </a:endParaRPr>
          </a:p>
          <a:p>
            <a:pPr marL="469900" indent="-305435">
              <a:lnSpc>
                <a:spcPct val="100000"/>
              </a:lnSpc>
              <a:buFont typeface="Arial MT"/>
              <a:buChar char="●"/>
              <a:tabLst>
                <a:tab pos="469265" algn="l"/>
                <a:tab pos="469900" algn="l"/>
              </a:tabLst>
            </a:pPr>
            <a:r>
              <a:rPr lang="en-US" sz="1500" spc="-5" dirty="0">
                <a:solidFill>
                  <a:schemeClr val="tx1"/>
                </a:solidFill>
                <a:latin typeface="Arial" panose="020B0604020202020204" pitchFamily="34" charset="0"/>
                <a:cs typeface="Arial" panose="020B0604020202020204" pitchFamily="34" charset="0"/>
              </a:rPr>
              <a:t>The</a:t>
            </a:r>
            <a:r>
              <a:rPr lang="en-US" sz="1500" spc="-50" dirty="0">
                <a:solidFill>
                  <a:schemeClr val="tx1"/>
                </a:solidFill>
                <a:latin typeface="Arial" panose="020B0604020202020204" pitchFamily="34" charset="0"/>
                <a:cs typeface="Arial" panose="020B0604020202020204" pitchFamily="34" charset="0"/>
              </a:rPr>
              <a:t> </a:t>
            </a:r>
            <a:r>
              <a:rPr lang="en-US" sz="1500" spc="70" dirty="0">
                <a:solidFill>
                  <a:schemeClr val="tx1"/>
                </a:solidFill>
                <a:latin typeface="Arial" panose="020B0604020202020204" pitchFamily="34" charset="0"/>
                <a:cs typeface="Arial" panose="020B0604020202020204" pitchFamily="34" charset="0"/>
              </a:rPr>
              <a:t>data</a:t>
            </a:r>
            <a:r>
              <a:rPr lang="en-US" sz="1500" spc="-50" dirty="0">
                <a:solidFill>
                  <a:schemeClr val="tx1"/>
                </a:solidFill>
                <a:latin typeface="Arial" panose="020B0604020202020204" pitchFamily="34" charset="0"/>
                <a:cs typeface="Arial" panose="020B0604020202020204" pitchFamily="34" charset="0"/>
              </a:rPr>
              <a:t> </a:t>
            </a:r>
            <a:r>
              <a:rPr lang="en-US" sz="1500" spc="-20" dirty="0">
                <a:solidFill>
                  <a:schemeClr val="tx1"/>
                </a:solidFill>
                <a:latin typeface="Arial" panose="020B0604020202020204" pitchFamily="34" charset="0"/>
                <a:cs typeface="Arial" panose="020B0604020202020204" pitchFamily="34" charset="0"/>
              </a:rPr>
              <a:t>is</a:t>
            </a:r>
            <a:r>
              <a:rPr lang="en-US" sz="1500" spc="-55" dirty="0">
                <a:solidFill>
                  <a:schemeClr val="tx1"/>
                </a:solidFill>
                <a:latin typeface="Arial" panose="020B0604020202020204" pitchFamily="34" charset="0"/>
                <a:cs typeface="Arial" panose="020B0604020202020204" pitchFamily="34" charset="0"/>
              </a:rPr>
              <a:t> </a:t>
            </a:r>
            <a:r>
              <a:rPr lang="en-US" sz="1500" b="1" spc="50" dirty="0">
                <a:solidFill>
                  <a:schemeClr val="tx1"/>
                </a:solidFill>
                <a:latin typeface="Arial" panose="020B0604020202020204" pitchFamily="34" charset="0"/>
                <a:cs typeface="Arial" panose="020B0604020202020204" pitchFamily="34" charset="0"/>
              </a:rPr>
              <a:t>highly</a:t>
            </a:r>
            <a:r>
              <a:rPr lang="en-US" sz="1500" b="1" spc="-70" dirty="0">
                <a:solidFill>
                  <a:schemeClr val="tx1"/>
                </a:solidFill>
                <a:latin typeface="Arial" panose="020B0604020202020204" pitchFamily="34" charset="0"/>
                <a:cs typeface="Arial" panose="020B0604020202020204" pitchFamily="34" charset="0"/>
              </a:rPr>
              <a:t> </a:t>
            </a:r>
            <a:r>
              <a:rPr lang="en-US" sz="1500" b="1" spc="55" dirty="0">
                <a:solidFill>
                  <a:schemeClr val="tx1"/>
                </a:solidFill>
                <a:latin typeface="Arial" panose="020B0604020202020204" pitchFamily="34" charset="0"/>
                <a:cs typeface="Arial" panose="020B0604020202020204" pitchFamily="34" charset="0"/>
              </a:rPr>
              <a:t>skewed</a:t>
            </a:r>
            <a:r>
              <a:rPr lang="en-US" sz="1500" b="1" spc="-15" dirty="0">
                <a:solidFill>
                  <a:schemeClr val="tx1"/>
                </a:solidFill>
                <a:latin typeface="Arial" panose="020B0604020202020204" pitchFamily="34" charset="0"/>
                <a:cs typeface="Arial" panose="020B0604020202020204" pitchFamily="34" charset="0"/>
              </a:rPr>
              <a:t> </a:t>
            </a:r>
            <a:r>
              <a:rPr lang="en-US" sz="1500" dirty="0">
                <a:solidFill>
                  <a:schemeClr val="tx1"/>
                </a:solidFill>
                <a:latin typeface="Arial" panose="020B0604020202020204" pitchFamily="34" charset="0"/>
                <a:cs typeface="Arial" panose="020B0604020202020204" pitchFamily="34" charset="0"/>
              </a:rPr>
              <a:t>with </a:t>
            </a:r>
            <a:r>
              <a:rPr lang="en-US" sz="1500" spc="40" dirty="0">
                <a:solidFill>
                  <a:schemeClr val="tx1"/>
                </a:solidFill>
                <a:latin typeface="Arial" panose="020B0604020202020204" pitchFamily="34" charset="0"/>
                <a:cs typeface="Arial" panose="020B0604020202020204" pitchFamily="34" charset="0"/>
              </a:rPr>
              <a:t>presence</a:t>
            </a:r>
            <a:r>
              <a:rPr lang="en-US" sz="1500" spc="-50" dirty="0">
                <a:solidFill>
                  <a:schemeClr val="tx1"/>
                </a:solidFill>
                <a:latin typeface="Arial" panose="020B0604020202020204" pitchFamily="34" charset="0"/>
                <a:cs typeface="Arial" panose="020B0604020202020204" pitchFamily="34" charset="0"/>
              </a:rPr>
              <a:t> </a:t>
            </a:r>
            <a:r>
              <a:rPr lang="en-US" sz="1500" spc="-10" dirty="0">
                <a:solidFill>
                  <a:schemeClr val="tx1"/>
                </a:solidFill>
                <a:latin typeface="Arial" panose="020B0604020202020204" pitchFamily="34" charset="0"/>
                <a:cs typeface="Arial" panose="020B0604020202020204" pitchFamily="34" charset="0"/>
              </a:rPr>
              <a:t>of</a:t>
            </a:r>
            <a:r>
              <a:rPr lang="en-US" sz="1500" spc="-55" dirty="0">
                <a:solidFill>
                  <a:schemeClr val="tx1"/>
                </a:solidFill>
                <a:latin typeface="Arial" panose="020B0604020202020204" pitchFamily="34" charset="0"/>
                <a:cs typeface="Arial" panose="020B0604020202020204" pitchFamily="34" charset="0"/>
              </a:rPr>
              <a:t> </a:t>
            </a:r>
            <a:r>
              <a:rPr lang="en-US" sz="1500" b="1" spc="35" dirty="0">
                <a:solidFill>
                  <a:schemeClr val="tx1"/>
                </a:solidFill>
                <a:latin typeface="Arial" panose="020B0604020202020204" pitchFamily="34" charset="0"/>
                <a:cs typeface="Arial" panose="020B0604020202020204" pitchFamily="34" charset="0"/>
              </a:rPr>
              <a:t>outliers</a:t>
            </a:r>
            <a:r>
              <a:rPr lang="en-US" sz="1500" b="1" spc="-70" dirty="0">
                <a:solidFill>
                  <a:schemeClr val="tx1"/>
                </a:solidFill>
                <a:latin typeface="Arial" panose="020B0604020202020204" pitchFamily="34" charset="0"/>
                <a:cs typeface="Arial" panose="020B0604020202020204" pitchFamily="34" charset="0"/>
              </a:rPr>
              <a:t> </a:t>
            </a:r>
            <a:r>
              <a:rPr lang="en-US" sz="1500" b="1" spc="40" dirty="0">
                <a:solidFill>
                  <a:schemeClr val="tx1"/>
                </a:solidFill>
                <a:latin typeface="Arial" panose="020B0604020202020204" pitchFamily="34" charset="0"/>
                <a:cs typeface="Arial" panose="020B0604020202020204" pitchFamily="34" charset="0"/>
              </a:rPr>
              <a:t>on</a:t>
            </a:r>
            <a:r>
              <a:rPr lang="en-US" sz="1500" b="1" spc="-70" dirty="0">
                <a:solidFill>
                  <a:schemeClr val="tx1"/>
                </a:solidFill>
                <a:latin typeface="Arial" panose="020B0604020202020204" pitchFamily="34" charset="0"/>
                <a:cs typeface="Arial" panose="020B0604020202020204" pitchFamily="34" charset="0"/>
              </a:rPr>
              <a:t> </a:t>
            </a:r>
            <a:r>
              <a:rPr lang="en-US" sz="1500" b="1" spc="50" dirty="0">
                <a:solidFill>
                  <a:schemeClr val="tx1"/>
                </a:solidFill>
                <a:latin typeface="Arial" panose="020B0604020202020204" pitchFamily="34" charset="0"/>
                <a:cs typeface="Arial" panose="020B0604020202020204" pitchFamily="34" charset="0"/>
              </a:rPr>
              <a:t>right</a:t>
            </a:r>
            <a:r>
              <a:rPr lang="en-US" sz="1500" b="1" spc="-70" dirty="0">
                <a:solidFill>
                  <a:schemeClr val="tx1"/>
                </a:solidFill>
                <a:latin typeface="Arial" panose="020B0604020202020204" pitchFamily="34" charset="0"/>
                <a:cs typeface="Arial" panose="020B0604020202020204" pitchFamily="34" charset="0"/>
              </a:rPr>
              <a:t> </a:t>
            </a:r>
            <a:r>
              <a:rPr lang="en-US" sz="1500" b="1" spc="55" dirty="0">
                <a:solidFill>
                  <a:schemeClr val="tx1"/>
                </a:solidFill>
                <a:latin typeface="Arial" panose="020B0604020202020204" pitchFamily="34" charset="0"/>
                <a:cs typeface="Arial" panose="020B0604020202020204" pitchFamily="34" charset="0"/>
              </a:rPr>
              <a:t>tail</a:t>
            </a:r>
            <a:endParaRPr lang="en-US" sz="1500" dirty="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2" name="Slide Number Placeholder 1">
            <a:extLst>
              <a:ext uri="{FF2B5EF4-FFF2-40B4-BE49-F238E27FC236}">
                <a16:creationId xmlns:a16="http://schemas.microsoft.com/office/drawing/2014/main" id="{8BF43AA0-323A-91B5-D54D-B45180F46661}"/>
              </a:ext>
            </a:extLst>
          </p:cNvPr>
          <p:cNvSpPr>
            <a:spLocks noGrp="1"/>
          </p:cNvSpPr>
          <p:nvPr>
            <p:ph type="sldNum" sz="quarter" idx="12"/>
          </p:nvPr>
        </p:nvSpPr>
        <p:spPr/>
        <p:txBody>
          <a:bodyPr/>
          <a:lstStyle/>
          <a:p>
            <a:fld id="{40682955-8C16-4ADE-AAA4-ABD39610368E}" type="slidenum">
              <a:rPr lang="en-US" smtClean="0"/>
              <a:t>10</a:t>
            </a:fld>
            <a:endParaRPr lang="en-US"/>
          </a:p>
        </p:txBody>
      </p:sp>
      <p:sp>
        <p:nvSpPr>
          <p:cNvPr id="7" name="object 2">
            <a:extLst>
              <a:ext uri="{FF2B5EF4-FFF2-40B4-BE49-F238E27FC236}">
                <a16:creationId xmlns:a16="http://schemas.microsoft.com/office/drawing/2014/main" id="{25902397-6E07-1128-FABD-C8938677C06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8" name="Picture 7">
            <a:extLst>
              <a:ext uri="{FF2B5EF4-FFF2-40B4-BE49-F238E27FC236}">
                <a16:creationId xmlns:a16="http://schemas.microsoft.com/office/drawing/2014/main" id="{53419C0C-6CA6-6684-0550-E382FEA62854}"/>
              </a:ext>
            </a:extLst>
          </p:cNvPr>
          <p:cNvPicPr>
            <a:picLocks noChangeAspect="1"/>
          </p:cNvPicPr>
          <p:nvPr/>
        </p:nvPicPr>
        <p:blipFill>
          <a:blip r:embed="rId3"/>
          <a:stretch>
            <a:fillRect/>
          </a:stretch>
        </p:blipFill>
        <p:spPr>
          <a:xfrm>
            <a:off x="0" y="6254496"/>
            <a:ext cx="12192000" cy="603504"/>
          </a:xfrm>
          <a:prstGeom prst="rect">
            <a:avLst/>
          </a:prstGeom>
        </p:spPr>
      </p:pic>
      <p:pic>
        <p:nvPicPr>
          <p:cNvPr id="16" name="Picture 15">
            <a:extLst>
              <a:ext uri="{FF2B5EF4-FFF2-40B4-BE49-F238E27FC236}">
                <a16:creationId xmlns:a16="http://schemas.microsoft.com/office/drawing/2014/main" id="{9FDF2192-F318-86ED-76D5-820F065A6F48}"/>
              </a:ext>
            </a:extLst>
          </p:cNvPr>
          <p:cNvPicPr>
            <a:picLocks noChangeAspect="1"/>
          </p:cNvPicPr>
          <p:nvPr/>
        </p:nvPicPr>
        <p:blipFill>
          <a:blip r:embed="rId4"/>
          <a:stretch>
            <a:fillRect/>
          </a:stretch>
        </p:blipFill>
        <p:spPr>
          <a:xfrm>
            <a:off x="616577" y="3530855"/>
            <a:ext cx="5403223" cy="2516805"/>
          </a:xfrm>
          <a:prstGeom prst="rect">
            <a:avLst/>
          </a:prstGeom>
        </p:spPr>
      </p:pic>
      <p:sp>
        <p:nvSpPr>
          <p:cNvPr id="17" name="object 3">
            <a:extLst>
              <a:ext uri="{FF2B5EF4-FFF2-40B4-BE49-F238E27FC236}">
                <a16:creationId xmlns:a16="http://schemas.microsoft.com/office/drawing/2014/main" id="{E6B33234-17DF-FCA1-051A-BE3E66A3B64C}"/>
              </a:ext>
            </a:extLst>
          </p:cNvPr>
          <p:cNvSpPr/>
          <p:nvPr/>
        </p:nvSpPr>
        <p:spPr>
          <a:xfrm>
            <a:off x="6172202" y="3640585"/>
            <a:ext cx="5093591" cy="2407075"/>
          </a:xfrm>
          <a:custGeom>
            <a:avLst/>
            <a:gdLst/>
            <a:ahLst/>
            <a:cxnLst/>
            <a:rect l="l" t="t" r="r" b="b"/>
            <a:pathLst>
              <a:path w="3163570" h="1293495">
                <a:moveTo>
                  <a:pt x="3163499" y="1292999"/>
                </a:moveTo>
                <a:lnTo>
                  <a:pt x="0" y="1292999"/>
                </a:lnTo>
                <a:lnTo>
                  <a:pt x="0" y="0"/>
                </a:lnTo>
                <a:lnTo>
                  <a:pt x="3163499" y="0"/>
                </a:lnTo>
                <a:lnTo>
                  <a:pt x="3163499" y="1292999"/>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12700">
              <a:lnSpc>
                <a:spcPct val="100000"/>
              </a:lnSpc>
              <a:spcBef>
                <a:spcPts val="765"/>
              </a:spcBef>
            </a:pPr>
            <a:r>
              <a:rPr lang="en-US" sz="2400" b="1" spc="40" dirty="0">
                <a:solidFill>
                  <a:schemeClr val="tx1"/>
                </a:solidFill>
                <a:latin typeface="Arial"/>
                <a:cs typeface="Arial"/>
              </a:rPr>
              <a:t>Inference:</a:t>
            </a:r>
            <a:endParaRPr lang="en-US" sz="2400" dirty="0">
              <a:solidFill>
                <a:schemeClr val="tx1"/>
              </a:solidFill>
              <a:latin typeface="Arial"/>
              <a:cs typeface="Arial"/>
            </a:endParaRPr>
          </a:p>
          <a:p>
            <a:pPr marL="469900" indent="-305435">
              <a:lnSpc>
                <a:spcPct val="100000"/>
              </a:lnSpc>
              <a:spcBef>
                <a:spcPts val="600"/>
              </a:spcBef>
              <a:buClr>
                <a:srgbClr val="434343"/>
              </a:buClr>
              <a:buFont typeface="Arial MT"/>
              <a:buChar char="●"/>
              <a:tabLst>
                <a:tab pos="469265" algn="l"/>
                <a:tab pos="469900" algn="l"/>
              </a:tabLst>
            </a:pPr>
            <a:r>
              <a:rPr lang="en-US" sz="1400" spc="40" dirty="0">
                <a:solidFill>
                  <a:schemeClr val="tx1"/>
                </a:solidFill>
                <a:latin typeface="Arial" panose="020B0604020202020204" pitchFamily="34" charset="0"/>
                <a:cs typeface="Arial" panose="020B0604020202020204" pitchFamily="34" charset="0"/>
              </a:rPr>
              <a:t>Average</a:t>
            </a:r>
            <a:r>
              <a:rPr lang="en-US" sz="1400" spc="-50" dirty="0">
                <a:solidFill>
                  <a:schemeClr val="tx1"/>
                </a:solidFill>
                <a:latin typeface="Arial" panose="020B0604020202020204" pitchFamily="34" charset="0"/>
                <a:cs typeface="Arial" panose="020B0604020202020204" pitchFamily="34" charset="0"/>
              </a:rPr>
              <a:t> </a:t>
            </a:r>
            <a:r>
              <a:rPr lang="en-US" sz="1400" spc="15" dirty="0">
                <a:solidFill>
                  <a:schemeClr val="tx1"/>
                </a:solidFill>
                <a:latin typeface="Arial" panose="020B0604020202020204" pitchFamily="34" charset="0"/>
                <a:cs typeface="Arial" panose="020B0604020202020204" pitchFamily="34" charset="0"/>
              </a:rPr>
              <a:t>quantities</a:t>
            </a:r>
            <a:r>
              <a:rPr lang="en-US" sz="1400" spc="-50" dirty="0">
                <a:solidFill>
                  <a:schemeClr val="tx1"/>
                </a:solidFill>
                <a:latin typeface="Arial" panose="020B0604020202020204" pitchFamily="34" charset="0"/>
                <a:cs typeface="Arial" panose="020B0604020202020204" pitchFamily="34" charset="0"/>
              </a:rPr>
              <a:t> </a:t>
            </a:r>
            <a:r>
              <a:rPr lang="en-US" sz="1400" spc="20" dirty="0">
                <a:solidFill>
                  <a:schemeClr val="tx1"/>
                </a:solidFill>
                <a:latin typeface="Arial" panose="020B0604020202020204" pitchFamily="34" charset="0"/>
                <a:cs typeface="Arial" panose="020B0604020202020204" pitchFamily="34" charset="0"/>
              </a:rPr>
              <a:t>ordered</a:t>
            </a:r>
            <a:r>
              <a:rPr lang="en-US" sz="1400" spc="-50" dirty="0">
                <a:solidFill>
                  <a:schemeClr val="tx1"/>
                </a:solidFill>
                <a:latin typeface="Arial" panose="020B0604020202020204" pitchFamily="34" charset="0"/>
                <a:cs typeface="Arial" panose="020B0604020202020204" pitchFamily="34" charset="0"/>
              </a:rPr>
              <a:t> </a:t>
            </a:r>
            <a:r>
              <a:rPr lang="en-US" sz="1400" spc="-30" dirty="0">
                <a:solidFill>
                  <a:schemeClr val="tx1"/>
                </a:solidFill>
                <a:latin typeface="Arial" panose="020B0604020202020204" pitchFamily="34" charset="0"/>
                <a:cs typeface="Arial" panose="020B0604020202020204" pitchFamily="34" charset="0"/>
              </a:rPr>
              <a:t>-</a:t>
            </a:r>
            <a:r>
              <a:rPr lang="en-US" sz="1400" spc="-60" dirty="0">
                <a:solidFill>
                  <a:schemeClr val="tx1"/>
                </a:solidFill>
                <a:latin typeface="Arial" panose="020B0604020202020204" pitchFamily="34" charset="0"/>
                <a:cs typeface="Arial" panose="020B0604020202020204" pitchFamily="34" charset="0"/>
              </a:rPr>
              <a:t> </a:t>
            </a:r>
            <a:r>
              <a:rPr lang="en-US" sz="1400" b="1" spc="10" dirty="0">
                <a:solidFill>
                  <a:schemeClr val="tx1"/>
                </a:solidFill>
                <a:latin typeface="Arial" panose="020B0604020202020204" pitchFamily="34" charset="0"/>
                <a:cs typeface="Arial" panose="020B0604020202020204" pitchFamily="34" charset="0"/>
              </a:rPr>
              <a:t>35.10</a:t>
            </a:r>
            <a:endParaRPr lang="en-US" sz="1400" dirty="0">
              <a:solidFill>
                <a:schemeClr val="tx1"/>
              </a:solidFill>
              <a:latin typeface="Arial" panose="020B0604020202020204" pitchFamily="34" charset="0"/>
              <a:cs typeface="Arial" panose="020B0604020202020204" pitchFamily="34" charset="0"/>
            </a:endParaRPr>
          </a:p>
          <a:p>
            <a:pPr marL="469900" marR="5080" indent="-305435">
              <a:lnSpc>
                <a:spcPct val="114999"/>
              </a:lnSpc>
              <a:buClr>
                <a:srgbClr val="434343"/>
              </a:buClr>
              <a:buFont typeface="Arial MT"/>
              <a:buChar char="●"/>
              <a:tabLst>
                <a:tab pos="469265" algn="l"/>
                <a:tab pos="469900" algn="l"/>
              </a:tabLst>
            </a:pPr>
            <a:r>
              <a:rPr lang="en-US" sz="1400" spc="20" dirty="0">
                <a:solidFill>
                  <a:schemeClr val="tx1"/>
                </a:solidFill>
                <a:latin typeface="Arial" panose="020B0604020202020204" pitchFamily="34" charset="0"/>
                <a:cs typeface="Arial" panose="020B0604020202020204" pitchFamily="34" charset="0"/>
              </a:rPr>
              <a:t>Range:</a:t>
            </a:r>
            <a:r>
              <a:rPr lang="en-US" sz="1400" spc="-50" dirty="0">
                <a:solidFill>
                  <a:schemeClr val="tx1"/>
                </a:solidFill>
                <a:latin typeface="Arial" panose="020B0604020202020204" pitchFamily="34" charset="0"/>
                <a:cs typeface="Arial" panose="020B0604020202020204" pitchFamily="34" charset="0"/>
              </a:rPr>
              <a:t> </a:t>
            </a:r>
            <a:r>
              <a:rPr lang="en-US" sz="1400" spc="10" dirty="0">
                <a:solidFill>
                  <a:schemeClr val="tx1"/>
                </a:solidFill>
                <a:latin typeface="Arial" panose="020B0604020202020204" pitchFamily="34" charset="0"/>
                <a:cs typeface="Arial" panose="020B0604020202020204" pitchFamily="34" charset="0"/>
              </a:rPr>
              <a:t>From</a:t>
            </a:r>
            <a:r>
              <a:rPr lang="en-US" sz="1400" spc="-55" dirty="0">
                <a:solidFill>
                  <a:schemeClr val="tx1"/>
                </a:solidFill>
                <a:latin typeface="Arial" panose="020B0604020202020204" pitchFamily="34" charset="0"/>
                <a:cs typeface="Arial" panose="020B0604020202020204" pitchFamily="34" charset="0"/>
              </a:rPr>
              <a:t> </a:t>
            </a:r>
            <a:r>
              <a:rPr lang="en-US" sz="1400" b="1" spc="80" dirty="0">
                <a:solidFill>
                  <a:schemeClr val="tx1"/>
                </a:solidFill>
                <a:latin typeface="Arial" panose="020B0604020202020204" pitchFamily="34" charset="0"/>
                <a:cs typeface="Arial" panose="020B0604020202020204" pitchFamily="34" charset="0"/>
              </a:rPr>
              <a:t>6</a:t>
            </a:r>
            <a:r>
              <a:rPr lang="en-US" sz="1400" b="1" spc="-70" dirty="0">
                <a:solidFill>
                  <a:schemeClr val="tx1"/>
                </a:solidFill>
                <a:latin typeface="Arial" panose="020B0604020202020204" pitchFamily="34" charset="0"/>
                <a:cs typeface="Arial" panose="020B0604020202020204" pitchFamily="34" charset="0"/>
              </a:rPr>
              <a:t> </a:t>
            </a:r>
            <a:r>
              <a:rPr lang="en-US" sz="1400" b="1" spc="45" dirty="0">
                <a:solidFill>
                  <a:schemeClr val="tx1"/>
                </a:solidFill>
                <a:latin typeface="Arial" panose="020B0604020202020204" pitchFamily="34" charset="0"/>
                <a:cs typeface="Arial" panose="020B0604020202020204" pitchFamily="34" charset="0"/>
              </a:rPr>
              <a:t>to</a:t>
            </a:r>
            <a:r>
              <a:rPr lang="en-US" sz="1400" b="1" spc="-70" dirty="0">
                <a:solidFill>
                  <a:schemeClr val="tx1"/>
                </a:solidFill>
                <a:latin typeface="Arial" panose="020B0604020202020204" pitchFamily="34" charset="0"/>
                <a:cs typeface="Arial" panose="020B0604020202020204" pitchFamily="34" charset="0"/>
              </a:rPr>
              <a:t> </a:t>
            </a:r>
            <a:r>
              <a:rPr lang="en-US" sz="1400" b="1" spc="15" dirty="0">
                <a:solidFill>
                  <a:schemeClr val="tx1"/>
                </a:solidFill>
                <a:latin typeface="Arial" panose="020B0604020202020204" pitchFamily="34" charset="0"/>
                <a:cs typeface="Arial" panose="020B0604020202020204" pitchFamily="34" charset="0"/>
              </a:rPr>
              <a:t>97,</a:t>
            </a:r>
            <a:r>
              <a:rPr lang="en-US" sz="1400" b="1" spc="-70" dirty="0">
                <a:solidFill>
                  <a:schemeClr val="tx1"/>
                </a:solidFill>
                <a:latin typeface="Arial" panose="020B0604020202020204" pitchFamily="34" charset="0"/>
                <a:cs typeface="Arial" panose="020B0604020202020204" pitchFamily="34" charset="0"/>
              </a:rPr>
              <a:t> </a:t>
            </a:r>
            <a:r>
              <a:rPr lang="en-US" sz="1400" spc="15" dirty="0">
                <a:solidFill>
                  <a:schemeClr val="tx1"/>
                </a:solidFill>
                <a:latin typeface="Arial" panose="020B0604020202020204" pitchFamily="34" charset="0"/>
                <a:cs typeface="Arial" panose="020B0604020202020204" pitchFamily="34" charset="0"/>
              </a:rPr>
              <a:t>showing</a:t>
            </a:r>
            <a:r>
              <a:rPr lang="en-US" sz="1400" spc="-50" dirty="0">
                <a:solidFill>
                  <a:schemeClr val="tx1"/>
                </a:solidFill>
                <a:latin typeface="Arial" panose="020B0604020202020204" pitchFamily="34" charset="0"/>
                <a:cs typeface="Arial" panose="020B0604020202020204" pitchFamily="34" charset="0"/>
              </a:rPr>
              <a:t> </a:t>
            </a:r>
            <a:r>
              <a:rPr lang="en-US" sz="1400" spc="120" dirty="0">
                <a:solidFill>
                  <a:schemeClr val="tx1"/>
                </a:solidFill>
                <a:latin typeface="Arial" panose="020B0604020202020204" pitchFamily="34" charset="0"/>
                <a:cs typeface="Arial" panose="020B0604020202020204" pitchFamily="34" charset="0"/>
              </a:rPr>
              <a:t>a</a:t>
            </a:r>
            <a:r>
              <a:rPr lang="en-US" sz="1400" spc="-50" dirty="0">
                <a:solidFill>
                  <a:schemeClr val="tx1"/>
                </a:solidFill>
                <a:latin typeface="Arial" panose="020B0604020202020204" pitchFamily="34" charset="0"/>
                <a:cs typeface="Arial" panose="020B0604020202020204" pitchFamily="34" charset="0"/>
              </a:rPr>
              <a:t> </a:t>
            </a:r>
            <a:r>
              <a:rPr lang="en-US" sz="1400" spc="50" dirty="0">
                <a:solidFill>
                  <a:schemeClr val="tx1"/>
                </a:solidFill>
                <a:latin typeface="Arial" panose="020B0604020202020204" pitchFamily="34" charset="0"/>
                <a:cs typeface="Arial" panose="020B0604020202020204" pitchFamily="34" charset="0"/>
              </a:rPr>
              <a:t>span</a:t>
            </a:r>
            <a:r>
              <a:rPr lang="en-US" sz="1400" spc="-50" dirty="0">
                <a:solidFill>
                  <a:schemeClr val="tx1"/>
                </a:solidFill>
                <a:latin typeface="Arial" panose="020B0604020202020204" pitchFamily="34" charset="0"/>
                <a:cs typeface="Arial" panose="020B0604020202020204" pitchFamily="34" charset="0"/>
              </a:rPr>
              <a:t> </a:t>
            </a:r>
            <a:r>
              <a:rPr lang="en-US" sz="1400" spc="-10" dirty="0">
                <a:solidFill>
                  <a:schemeClr val="tx1"/>
                </a:solidFill>
                <a:latin typeface="Arial" panose="020B0604020202020204" pitchFamily="34" charset="0"/>
                <a:cs typeface="Arial" panose="020B0604020202020204" pitchFamily="34" charset="0"/>
              </a:rPr>
              <a:t>of  </a:t>
            </a:r>
            <a:r>
              <a:rPr lang="en-US" sz="1400" spc="-160" dirty="0">
                <a:solidFill>
                  <a:schemeClr val="tx1"/>
                </a:solidFill>
                <a:latin typeface="Arial" panose="020B0604020202020204" pitchFamily="34" charset="0"/>
                <a:cs typeface="Arial" panose="020B0604020202020204" pitchFamily="34" charset="0"/>
              </a:rPr>
              <a:t>91</a:t>
            </a:r>
            <a:r>
              <a:rPr lang="en-US" sz="1400" spc="-50" dirty="0">
                <a:solidFill>
                  <a:schemeClr val="tx1"/>
                </a:solidFill>
                <a:latin typeface="Arial" panose="020B0604020202020204" pitchFamily="34" charset="0"/>
                <a:cs typeface="Arial" panose="020B0604020202020204" pitchFamily="34" charset="0"/>
              </a:rPr>
              <a:t> </a:t>
            </a:r>
            <a:r>
              <a:rPr lang="en-US" sz="1400" spc="-20" dirty="0">
                <a:solidFill>
                  <a:schemeClr val="tx1"/>
                </a:solidFill>
                <a:latin typeface="Arial" panose="020B0604020202020204" pitchFamily="34" charset="0"/>
                <a:cs typeface="Arial" panose="020B0604020202020204" pitchFamily="34" charset="0"/>
              </a:rPr>
              <a:t>units.</a:t>
            </a:r>
            <a:endParaRPr lang="en-US" sz="1400" dirty="0">
              <a:solidFill>
                <a:schemeClr val="tx1"/>
              </a:solidFill>
              <a:latin typeface="Arial" panose="020B0604020202020204" pitchFamily="34" charset="0"/>
              <a:cs typeface="Arial" panose="020B0604020202020204" pitchFamily="34" charset="0"/>
            </a:endParaRPr>
          </a:p>
          <a:p>
            <a:pPr marL="469900" marR="78105" indent="-305435">
              <a:lnSpc>
                <a:spcPct val="114999"/>
              </a:lnSpc>
              <a:buFont typeface="Arial MT"/>
              <a:buChar char="●"/>
              <a:tabLst>
                <a:tab pos="469265" algn="l"/>
                <a:tab pos="469900" algn="l"/>
              </a:tabLst>
            </a:pPr>
            <a:r>
              <a:rPr lang="en-US" sz="1400" spc="5" dirty="0">
                <a:solidFill>
                  <a:schemeClr val="tx1"/>
                </a:solidFill>
                <a:latin typeface="Arial" panose="020B0604020202020204" pitchFamily="34" charset="0"/>
                <a:cs typeface="Arial" panose="020B0604020202020204" pitchFamily="34" charset="0"/>
              </a:rPr>
              <a:t>Most</a:t>
            </a:r>
            <a:r>
              <a:rPr lang="en-US" sz="1400" spc="-55" dirty="0">
                <a:solidFill>
                  <a:schemeClr val="tx1"/>
                </a:solidFill>
                <a:latin typeface="Arial" panose="020B0604020202020204" pitchFamily="34" charset="0"/>
                <a:cs typeface="Arial" panose="020B0604020202020204" pitchFamily="34" charset="0"/>
              </a:rPr>
              <a:t> </a:t>
            </a:r>
            <a:r>
              <a:rPr lang="en-US" sz="1400" spc="20" dirty="0">
                <a:solidFill>
                  <a:schemeClr val="tx1"/>
                </a:solidFill>
                <a:latin typeface="Arial" panose="020B0604020202020204" pitchFamily="34" charset="0"/>
                <a:cs typeface="Arial" panose="020B0604020202020204" pitchFamily="34" charset="0"/>
              </a:rPr>
              <a:t>ordered</a:t>
            </a:r>
            <a:r>
              <a:rPr lang="en-US" sz="1400" spc="210" dirty="0">
                <a:solidFill>
                  <a:schemeClr val="tx1"/>
                </a:solidFill>
                <a:latin typeface="Arial" panose="020B0604020202020204" pitchFamily="34" charset="0"/>
                <a:cs typeface="Arial" panose="020B0604020202020204" pitchFamily="34" charset="0"/>
              </a:rPr>
              <a:t> </a:t>
            </a:r>
            <a:r>
              <a:rPr lang="en-US" sz="1400" spc="15" dirty="0">
                <a:solidFill>
                  <a:schemeClr val="tx1"/>
                </a:solidFill>
                <a:latin typeface="Arial" panose="020B0604020202020204" pitchFamily="34" charset="0"/>
                <a:cs typeface="Arial" panose="020B0604020202020204" pitchFamily="34" charset="0"/>
              </a:rPr>
              <a:t>quantities</a:t>
            </a:r>
            <a:r>
              <a:rPr lang="en-US" sz="1400" spc="-55" dirty="0">
                <a:solidFill>
                  <a:schemeClr val="tx1"/>
                </a:solidFill>
                <a:latin typeface="Arial" panose="020B0604020202020204" pitchFamily="34" charset="0"/>
                <a:cs typeface="Arial" panose="020B0604020202020204" pitchFamily="34" charset="0"/>
              </a:rPr>
              <a:t> </a:t>
            </a:r>
            <a:r>
              <a:rPr lang="en-US" sz="1400" spc="50" dirty="0">
                <a:solidFill>
                  <a:schemeClr val="tx1"/>
                </a:solidFill>
                <a:latin typeface="Arial" panose="020B0604020202020204" pitchFamily="34" charset="0"/>
                <a:cs typeface="Arial" panose="020B0604020202020204" pitchFamily="34" charset="0"/>
              </a:rPr>
              <a:t>are</a:t>
            </a:r>
            <a:r>
              <a:rPr lang="en-US" sz="1400" spc="-60" dirty="0">
                <a:solidFill>
                  <a:schemeClr val="tx1"/>
                </a:solidFill>
                <a:latin typeface="Arial" panose="020B0604020202020204" pitchFamily="34" charset="0"/>
                <a:cs typeface="Arial" panose="020B0604020202020204" pitchFamily="34" charset="0"/>
              </a:rPr>
              <a:t> </a:t>
            </a:r>
            <a:r>
              <a:rPr lang="en-US" sz="1400" b="1" spc="65" dirty="0">
                <a:solidFill>
                  <a:schemeClr val="tx1"/>
                </a:solidFill>
                <a:latin typeface="Arial" panose="020B0604020202020204" pitchFamily="34" charset="0"/>
                <a:cs typeface="Arial" panose="020B0604020202020204" pitchFamily="34" charset="0"/>
              </a:rPr>
              <a:t>between </a:t>
            </a:r>
            <a:r>
              <a:rPr lang="en-US" sz="1400" b="1" spc="-265" dirty="0">
                <a:solidFill>
                  <a:schemeClr val="tx1"/>
                </a:solidFill>
                <a:latin typeface="Arial" panose="020B0604020202020204" pitchFamily="34" charset="0"/>
                <a:cs typeface="Arial" panose="020B0604020202020204" pitchFamily="34" charset="0"/>
              </a:rPr>
              <a:t> </a:t>
            </a:r>
            <a:r>
              <a:rPr lang="en-US" sz="1400" b="1" spc="105" dirty="0">
                <a:solidFill>
                  <a:schemeClr val="tx1"/>
                </a:solidFill>
                <a:latin typeface="Arial" panose="020B0604020202020204" pitchFamily="34" charset="0"/>
                <a:cs typeface="Arial" panose="020B0604020202020204" pitchFamily="34" charset="0"/>
              </a:rPr>
              <a:t>20-50</a:t>
            </a: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32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0E10-B8A6-61D3-2D56-FB95C8B1EF20}"/>
              </a:ext>
            </a:extLst>
          </p:cNvPr>
          <p:cNvSpPr>
            <a:spLocks noGrp="1"/>
          </p:cNvSpPr>
          <p:nvPr>
            <p:ph type="title"/>
          </p:nvPr>
        </p:nvSpPr>
        <p:spPr>
          <a:xfrm>
            <a:off x="616577" y="247922"/>
            <a:ext cx="10515600" cy="599440"/>
          </a:xfrm>
        </p:spPr>
        <p:txBody>
          <a:bodyPr>
            <a:normAutofit fontScale="90000"/>
          </a:bodyPr>
          <a:lstStyle/>
          <a:p>
            <a:r>
              <a:rPr lang="en-US" spc="135" dirty="0"/>
              <a:t>Univariate</a:t>
            </a:r>
            <a:r>
              <a:rPr lang="en-US" spc="-160" dirty="0"/>
              <a:t> </a:t>
            </a:r>
            <a:r>
              <a:rPr lang="en-US" spc="95" dirty="0"/>
              <a:t>Analysis</a:t>
            </a:r>
            <a:r>
              <a:rPr lang="en-US" spc="-155" dirty="0"/>
              <a:t> </a:t>
            </a:r>
            <a:r>
              <a:rPr lang="en-US" spc="560" dirty="0"/>
              <a:t>-</a:t>
            </a:r>
            <a:r>
              <a:rPr lang="en-US" spc="-155" dirty="0"/>
              <a:t> </a:t>
            </a:r>
            <a:r>
              <a:rPr lang="en-US" spc="60" dirty="0"/>
              <a:t>Price</a:t>
            </a:r>
            <a:r>
              <a:rPr lang="en-US" spc="-155" dirty="0"/>
              <a:t> </a:t>
            </a:r>
            <a:r>
              <a:rPr lang="en-US" spc="180" dirty="0"/>
              <a:t>&amp;</a:t>
            </a:r>
            <a:r>
              <a:rPr lang="en-US" spc="-155" dirty="0"/>
              <a:t> </a:t>
            </a:r>
            <a:r>
              <a:rPr lang="en-US" spc="-35" dirty="0"/>
              <a:t>MSRP</a:t>
            </a:r>
            <a:endParaRPr lang="en-US" dirty="0"/>
          </a:p>
        </p:txBody>
      </p:sp>
      <p:sp>
        <p:nvSpPr>
          <p:cNvPr id="4" name="Content Placeholder 3">
            <a:extLst>
              <a:ext uri="{FF2B5EF4-FFF2-40B4-BE49-F238E27FC236}">
                <a16:creationId xmlns:a16="http://schemas.microsoft.com/office/drawing/2014/main" id="{140AD3DD-563B-B163-5879-7A00C00DDF36}"/>
              </a:ext>
            </a:extLst>
          </p:cNvPr>
          <p:cNvSpPr>
            <a:spLocks noGrp="1"/>
          </p:cNvSpPr>
          <p:nvPr>
            <p:ph sz="half" idx="2"/>
          </p:nvPr>
        </p:nvSpPr>
        <p:spPr>
          <a:xfrm>
            <a:off x="6461760" y="1162444"/>
            <a:ext cx="4892040" cy="5014519"/>
          </a:xfrm>
        </p:spPr>
        <p:style>
          <a:lnRef idx="1">
            <a:schemeClr val="accent5"/>
          </a:lnRef>
          <a:fillRef idx="2">
            <a:schemeClr val="accent5"/>
          </a:fillRef>
          <a:effectRef idx="1">
            <a:schemeClr val="accent5"/>
          </a:effectRef>
          <a:fontRef idx="minor">
            <a:schemeClr val="dk1"/>
          </a:fontRef>
        </p:style>
        <p:txBody>
          <a:bodyPr>
            <a:normAutofit fontScale="25000" lnSpcReduction="20000"/>
          </a:bodyPr>
          <a:lstStyle/>
          <a:p>
            <a:pPr marL="0" indent="0">
              <a:lnSpc>
                <a:spcPct val="100000"/>
              </a:lnSpc>
              <a:spcBef>
                <a:spcPts val="635"/>
              </a:spcBef>
              <a:buNone/>
            </a:pPr>
            <a:r>
              <a:rPr lang="en-US" sz="6400" b="1" spc="35" dirty="0">
                <a:latin typeface="Arial"/>
                <a:cs typeface="Arial"/>
              </a:rPr>
              <a:t>Inference:</a:t>
            </a:r>
            <a:endParaRPr lang="en-US" sz="6400" dirty="0">
              <a:latin typeface="Arial"/>
              <a:cs typeface="Arial"/>
            </a:endParaRPr>
          </a:p>
          <a:p>
            <a:pPr marL="313690" indent="-457200">
              <a:lnSpc>
                <a:spcPct val="100000"/>
              </a:lnSpc>
              <a:spcBef>
                <a:spcPts val="1200"/>
              </a:spcBef>
              <a:buFont typeface="Courier New" panose="02070309020205020404" pitchFamily="49" charset="0"/>
              <a:buChar char="o"/>
            </a:pPr>
            <a:r>
              <a:rPr lang="en-US" sz="5600" b="1" spc="25" dirty="0">
                <a:solidFill>
                  <a:schemeClr val="tx1"/>
                </a:solidFill>
                <a:latin typeface="Arial" panose="020B0604020202020204" pitchFamily="34" charset="0"/>
                <a:cs typeface="Arial" panose="020B0604020202020204" pitchFamily="34" charset="0"/>
              </a:rPr>
              <a:t>Selling</a:t>
            </a:r>
            <a:r>
              <a:rPr lang="en-US" sz="5600" b="1" spc="-70" dirty="0">
                <a:solidFill>
                  <a:schemeClr val="tx1"/>
                </a:solidFill>
                <a:latin typeface="Arial" panose="020B0604020202020204" pitchFamily="34" charset="0"/>
                <a:cs typeface="Arial" panose="020B0604020202020204" pitchFamily="34" charset="0"/>
              </a:rPr>
              <a:t> </a:t>
            </a:r>
            <a:r>
              <a:rPr lang="en-US" sz="5600" b="1" spc="20" dirty="0">
                <a:solidFill>
                  <a:schemeClr val="tx1"/>
                </a:solidFill>
                <a:latin typeface="Arial" panose="020B0604020202020204" pitchFamily="34" charset="0"/>
                <a:cs typeface="Arial" panose="020B0604020202020204" pitchFamily="34" charset="0"/>
              </a:rPr>
              <a:t>Price</a:t>
            </a:r>
            <a:endParaRPr lang="en-US" sz="5600" dirty="0">
              <a:solidFill>
                <a:schemeClr val="tx1"/>
              </a:solidFill>
              <a:latin typeface="Arial" panose="020B0604020202020204" pitchFamily="34" charset="0"/>
              <a:cs typeface="Arial" panose="020B0604020202020204" pitchFamily="34" charset="0"/>
            </a:endParaRPr>
          </a:p>
          <a:p>
            <a:pPr marL="542925" indent="-305435">
              <a:lnSpc>
                <a:spcPct val="100000"/>
              </a:lnSpc>
              <a:spcBef>
                <a:spcPts val="600"/>
              </a:spcBef>
              <a:buFont typeface="Arial MT"/>
              <a:buChar char="●"/>
              <a:tabLst>
                <a:tab pos="542290" algn="l"/>
                <a:tab pos="542925" algn="l"/>
              </a:tabLst>
            </a:pPr>
            <a:r>
              <a:rPr lang="en-US" sz="5600" b="1" spc="60" dirty="0">
                <a:solidFill>
                  <a:schemeClr val="tx1"/>
                </a:solidFill>
                <a:latin typeface="Arial" panose="020B0604020202020204" pitchFamily="34" charset="0"/>
                <a:cs typeface="Arial" panose="020B0604020202020204" pitchFamily="34" charset="0"/>
              </a:rPr>
              <a:t>Average</a:t>
            </a:r>
            <a:r>
              <a:rPr lang="en-US" sz="5600" b="1" spc="-70" dirty="0">
                <a:solidFill>
                  <a:schemeClr val="tx1"/>
                </a:solidFill>
                <a:latin typeface="Arial" panose="020B0604020202020204" pitchFamily="34" charset="0"/>
                <a:cs typeface="Arial" panose="020B0604020202020204" pitchFamily="34" charset="0"/>
              </a:rPr>
              <a:t> </a:t>
            </a:r>
            <a:r>
              <a:rPr lang="en-US" sz="5600" b="1" spc="-25" dirty="0">
                <a:solidFill>
                  <a:schemeClr val="tx1"/>
                </a:solidFill>
                <a:latin typeface="Arial" panose="020B0604020202020204" pitchFamily="34" charset="0"/>
                <a:cs typeface="Arial" panose="020B0604020202020204" pitchFamily="34" charset="0"/>
              </a:rPr>
              <a:t>MSRP</a:t>
            </a:r>
            <a:r>
              <a:rPr lang="en-US" sz="5600" spc="-105" dirty="0">
                <a:solidFill>
                  <a:schemeClr val="tx1"/>
                </a:solidFill>
                <a:latin typeface="Arial" panose="020B0604020202020204" pitchFamily="34" charset="0"/>
                <a:cs typeface="Arial" panose="020B0604020202020204" pitchFamily="34" charset="0"/>
              </a:rPr>
              <a:t>:</a:t>
            </a:r>
            <a:r>
              <a:rPr lang="en-US" sz="5600" spc="-5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$101.10</a:t>
            </a:r>
            <a:endParaRPr lang="en-US" sz="5600" dirty="0">
              <a:solidFill>
                <a:schemeClr val="tx1"/>
              </a:solidFill>
              <a:latin typeface="Arial" panose="020B0604020202020204" pitchFamily="34" charset="0"/>
              <a:cs typeface="Arial" panose="020B0604020202020204" pitchFamily="34" charset="0"/>
            </a:endParaRPr>
          </a:p>
          <a:p>
            <a:pPr marL="542290" marR="411480" indent="-305435" algn="just">
              <a:lnSpc>
                <a:spcPct val="114999"/>
              </a:lnSpc>
              <a:buFont typeface="Arial MT"/>
              <a:buChar char="●"/>
              <a:tabLst>
                <a:tab pos="542925" algn="l"/>
              </a:tabLst>
            </a:pPr>
            <a:r>
              <a:rPr lang="en-US" sz="5600" b="1" spc="20" dirty="0">
                <a:solidFill>
                  <a:schemeClr val="tx1"/>
                </a:solidFill>
                <a:latin typeface="Arial" panose="020B0604020202020204" pitchFamily="34" charset="0"/>
                <a:cs typeface="Arial" panose="020B0604020202020204" pitchFamily="34" charset="0"/>
              </a:rPr>
              <a:t>Price</a:t>
            </a:r>
            <a:r>
              <a:rPr lang="en-US" sz="5600" b="1" spc="-70" dirty="0">
                <a:solidFill>
                  <a:schemeClr val="tx1"/>
                </a:solidFill>
                <a:latin typeface="Arial" panose="020B0604020202020204" pitchFamily="34" charset="0"/>
                <a:cs typeface="Arial" panose="020B0604020202020204" pitchFamily="34" charset="0"/>
              </a:rPr>
              <a:t> </a:t>
            </a:r>
            <a:r>
              <a:rPr lang="en-US" sz="5600" b="1" spc="45" dirty="0">
                <a:solidFill>
                  <a:schemeClr val="tx1"/>
                </a:solidFill>
                <a:latin typeface="Arial" panose="020B0604020202020204" pitchFamily="34" charset="0"/>
                <a:cs typeface="Arial" panose="020B0604020202020204" pitchFamily="34" charset="0"/>
              </a:rPr>
              <a:t>Rang</a:t>
            </a:r>
            <a:r>
              <a:rPr lang="en-US" sz="5600" b="1" spc="35" dirty="0">
                <a:solidFill>
                  <a:schemeClr val="tx1"/>
                </a:solidFill>
                <a:latin typeface="Arial" panose="020B0604020202020204" pitchFamily="34" charset="0"/>
                <a:cs typeface="Arial" panose="020B0604020202020204" pitchFamily="34" charset="0"/>
              </a:rPr>
              <a:t>e</a:t>
            </a:r>
            <a:r>
              <a:rPr lang="en-US" sz="5600" spc="-105" dirty="0">
                <a:solidFill>
                  <a:schemeClr val="tx1"/>
                </a:solidFill>
                <a:latin typeface="Arial" panose="020B0604020202020204" pitchFamily="34" charset="0"/>
                <a:cs typeface="Arial" panose="020B0604020202020204" pitchFamily="34" charset="0"/>
              </a:rPr>
              <a:t>:</a:t>
            </a:r>
            <a:r>
              <a:rPr lang="en-US" sz="5600" spc="-50" dirty="0">
                <a:solidFill>
                  <a:schemeClr val="tx1"/>
                </a:solidFill>
                <a:latin typeface="Arial" panose="020B0604020202020204" pitchFamily="34" charset="0"/>
                <a:cs typeface="Arial" panose="020B0604020202020204" pitchFamily="34" charset="0"/>
              </a:rPr>
              <a:t> </a:t>
            </a:r>
            <a:r>
              <a:rPr lang="en-US" sz="5600" spc="40" dirty="0">
                <a:solidFill>
                  <a:schemeClr val="tx1"/>
                </a:solidFill>
                <a:latin typeface="Arial" panose="020B0604020202020204" pitchFamily="34" charset="0"/>
                <a:cs typeface="Arial" panose="020B0604020202020204" pitchFamily="34" charset="0"/>
              </a:rPr>
              <a:t>vary</a:t>
            </a:r>
            <a:r>
              <a:rPr lang="en-US" sz="5600" spc="-50"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widely,</a:t>
            </a:r>
            <a:r>
              <a:rPr lang="en-US" sz="5600" spc="-5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ranging  </a:t>
            </a:r>
            <a:r>
              <a:rPr lang="en-US" sz="5600" spc="10" dirty="0">
                <a:solidFill>
                  <a:schemeClr val="tx1"/>
                </a:solidFill>
                <a:latin typeface="Arial" panose="020B0604020202020204" pitchFamily="34" charset="0"/>
                <a:cs typeface="Arial" panose="020B0604020202020204" pitchFamily="34" charset="0"/>
              </a:rPr>
              <a:t>from</a:t>
            </a:r>
            <a:r>
              <a:rPr lang="en-US" sz="5600" spc="-6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$26.88 to</a:t>
            </a:r>
            <a:r>
              <a:rPr lang="en-US" sz="5600" spc="-5"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$252.87</a:t>
            </a:r>
            <a:endParaRPr lang="en-US" sz="5600" dirty="0">
              <a:solidFill>
                <a:schemeClr val="tx1"/>
              </a:solidFill>
              <a:latin typeface="Arial" panose="020B0604020202020204" pitchFamily="34" charset="0"/>
              <a:cs typeface="Arial" panose="020B0604020202020204" pitchFamily="34" charset="0"/>
            </a:endParaRPr>
          </a:p>
          <a:p>
            <a:pPr marL="542290" marR="208279" indent="-305435" algn="just">
              <a:lnSpc>
                <a:spcPct val="114999"/>
              </a:lnSpc>
              <a:buFont typeface="Arial MT"/>
              <a:buChar char="●"/>
              <a:tabLst>
                <a:tab pos="542925" algn="l"/>
              </a:tabLst>
            </a:pPr>
            <a:r>
              <a:rPr lang="en-US" sz="5600" b="1" spc="35" dirty="0">
                <a:solidFill>
                  <a:schemeClr val="tx1"/>
                </a:solidFill>
                <a:latin typeface="Arial" panose="020B0604020202020204" pitchFamily="34" charset="0"/>
                <a:cs typeface="Arial" panose="020B0604020202020204" pitchFamily="34" charset="0"/>
              </a:rPr>
              <a:t>Distributio</a:t>
            </a:r>
            <a:r>
              <a:rPr lang="en-US" sz="5600" b="1" spc="45" dirty="0">
                <a:solidFill>
                  <a:schemeClr val="tx1"/>
                </a:solidFill>
                <a:latin typeface="Arial" panose="020B0604020202020204" pitchFamily="34" charset="0"/>
                <a:cs typeface="Arial" panose="020B0604020202020204" pitchFamily="34" charset="0"/>
              </a:rPr>
              <a:t>n</a:t>
            </a:r>
            <a:r>
              <a:rPr lang="en-US" sz="5600" spc="-105" dirty="0">
                <a:solidFill>
                  <a:schemeClr val="tx1"/>
                </a:solidFill>
                <a:latin typeface="Arial" panose="020B0604020202020204" pitchFamily="34" charset="0"/>
                <a:cs typeface="Arial" panose="020B0604020202020204" pitchFamily="34" charset="0"/>
              </a:rPr>
              <a:t>:</a:t>
            </a:r>
            <a:r>
              <a:rPr lang="en-US" sz="5600" spc="-50"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The</a:t>
            </a:r>
            <a:r>
              <a:rPr lang="en-US" sz="5600" spc="-50" dirty="0">
                <a:solidFill>
                  <a:schemeClr val="tx1"/>
                </a:solidFill>
                <a:latin typeface="Arial" panose="020B0604020202020204" pitchFamily="34" charset="0"/>
                <a:cs typeface="Arial" panose="020B0604020202020204" pitchFamily="34" charset="0"/>
              </a:rPr>
              <a:t> </a:t>
            </a:r>
            <a:r>
              <a:rPr lang="en-US" sz="5600" spc="-15" dirty="0">
                <a:solidFill>
                  <a:schemeClr val="tx1"/>
                </a:solidFill>
                <a:latin typeface="Arial" panose="020B0604020202020204" pitchFamily="34" charset="0"/>
                <a:cs typeface="Arial" panose="020B0604020202020204" pitchFamily="34" charset="0"/>
              </a:rPr>
              <a:t>25th</a:t>
            </a:r>
            <a:r>
              <a:rPr lang="en-US" sz="5600" spc="-5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%tile</a:t>
            </a:r>
            <a:r>
              <a:rPr lang="en-US" sz="5600" dirty="0">
                <a:solidFill>
                  <a:schemeClr val="tx1"/>
                </a:solidFill>
                <a:latin typeface="Arial" panose="020B0604020202020204" pitchFamily="34" charset="0"/>
                <a:cs typeface="Arial" panose="020B0604020202020204" pitchFamily="34" charset="0"/>
              </a:rPr>
              <a:t> </a:t>
            </a:r>
            <a:r>
              <a:rPr lang="en-US" sz="5600" spc="-10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is</a:t>
            </a:r>
            <a:r>
              <a:rPr lang="en-US" sz="5600" spc="-55" dirty="0">
                <a:solidFill>
                  <a:schemeClr val="tx1"/>
                </a:solidFill>
                <a:latin typeface="Arial" panose="020B0604020202020204" pitchFamily="34" charset="0"/>
                <a:cs typeface="Arial" panose="020B0604020202020204" pitchFamily="34" charset="0"/>
              </a:rPr>
              <a:t> </a:t>
            </a:r>
            <a:r>
              <a:rPr lang="en-US" sz="5600" spc="-15" dirty="0">
                <a:solidFill>
                  <a:schemeClr val="tx1"/>
                </a:solidFill>
                <a:latin typeface="Arial" panose="020B0604020202020204" pitchFamily="34" charset="0"/>
                <a:cs typeface="Arial" panose="020B0604020202020204" pitchFamily="34" charset="0"/>
              </a:rPr>
              <a:t>$68.7</a:t>
            </a:r>
            <a:r>
              <a:rPr lang="en-US" sz="5600" spc="-10" dirty="0">
                <a:solidFill>
                  <a:schemeClr val="tx1"/>
                </a:solidFill>
                <a:latin typeface="Arial" panose="020B0604020202020204" pitchFamily="34" charset="0"/>
                <a:cs typeface="Arial" panose="020B0604020202020204" pitchFamily="34" charset="0"/>
              </a:rPr>
              <a:t>5</a:t>
            </a:r>
            <a:r>
              <a:rPr lang="en-US" sz="5600" spc="-120" dirty="0">
                <a:solidFill>
                  <a:schemeClr val="tx1"/>
                </a:solidFill>
                <a:latin typeface="Arial" panose="020B0604020202020204" pitchFamily="34" charset="0"/>
                <a:cs typeface="Arial" panose="020B0604020202020204" pitchFamily="34" charset="0"/>
              </a:rPr>
              <a:t>,  </a:t>
            </a:r>
            <a:r>
              <a:rPr lang="en-US" sz="5600" b="1" spc="80" dirty="0">
                <a:solidFill>
                  <a:schemeClr val="tx1"/>
                </a:solidFill>
                <a:latin typeface="Arial" panose="020B0604020202020204" pitchFamily="34" charset="0"/>
                <a:cs typeface="Arial" panose="020B0604020202020204" pitchFamily="34" charset="0"/>
              </a:rPr>
              <a:t>median</a:t>
            </a:r>
            <a:r>
              <a:rPr lang="en-US" sz="5600" b="1" spc="-70" dirty="0">
                <a:solidFill>
                  <a:schemeClr val="tx1"/>
                </a:solidFill>
                <a:latin typeface="Arial" panose="020B0604020202020204" pitchFamily="34" charset="0"/>
                <a:cs typeface="Arial" panose="020B0604020202020204" pitchFamily="34" charset="0"/>
              </a:rPr>
              <a:t> </a:t>
            </a:r>
            <a:r>
              <a:rPr lang="en-US" sz="5600" b="1" spc="5" dirty="0">
                <a:solidFill>
                  <a:schemeClr val="tx1"/>
                </a:solidFill>
                <a:latin typeface="Arial" panose="020B0604020202020204" pitchFamily="34" charset="0"/>
                <a:cs typeface="Arial" panose="020B0604020202020204" pitchFamily="34" charset="0"/>
              </a:rPr>
              <a:t>is</a:t>
            </a:r>
            <a:r>
              <a:rPr lang="en-US" sz="5600" b="1" spc="-7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$95.55,</a:t>
            </a:r>
            <a:r>
              <a:rPr lang="en-US" sz="5600" b="1" spc="-10" dirty="0">
                <a:solidFill>
                  <a:schemeClr val="tx1"/>
                </a:solidFill>
                <a:latin typeface="Arial" panose="020B0604020202020204" pitchFamily="34" charset="0"/>
                <a:cs typeface="Arial" panose="020B0604020202020204" pitchFamily="34" charset="0"/>
              </a:rPr>
              <a:t>,</a:t>
            </a:r>
            <a:r>
              <a:rPr lang="en-US" sz="5600" b="1" spc="-15" dirty="0">
                <a:solidFill>
                  <a:schemeClr val="tx1"/>
                </a:solidFill>
                <a:latin typeface="Arial" panose="020B0604020202020204" pitchFamily="34" charset="0"/>
                <a:cs typeface="Arial" panose="020B0604020202020204" pitchFamily="34" charset="0"/>
              </a:rPr>
              <a:t> </a:t>
            </a:r>
            <a:r>
              <a:rPr lang="en-US" sz="5600" spc="60" dirty="0">
                <a:solidFill>
                  <a:schemeClr val="tx1"/>
                </a:solidFill>
                <a:latin typeface="Arial" panose="020B0604020202020204" pitchFamily="34" charset="0"/>
                <a:cs typeface="Arial" panose="020B0604020202020204" pitchFamily="34" charset="0"/>
              </a:rPr>
              <a:t>and</a:t>
            </a:r>
            <a:r>
              <a:rPr lang="en-US" sz="5600" spc="-5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the</a:t>
            </a:r>
            <a:r>
              <a:rPr lang="en-US" sz="5600" spc="-50" dirty="0">
                <a:solidFill>
                  <a:schemeClr val="tx1"/>
                </a:solidFill>
                <a:latin typeface="Arial" panose="020B0604020202020204" pitchFamily="34" charset="0"/>
                <a:cs typeface="Arial" panose="020B0604020202020204" pitchFamily="34" charset="0"/>
              </a:rPr>
              <a:t> </a:t>
            </a:r>
            <a:r>
              <a:rPr lang="en-US" sz="5600" spc="-25" dirty="0">
                <a:solidFill>
                  <a:schemeClr val="tx1"/>
                </a:solidFill>
                <a:latin typeface="Arial" panose="020B0604020202020204" pitchFamily="34" charset="0"/>
                <a:cs typeface="Arial" panose="020B0604020202020204" pitchFamily="34" charset="0"/>
              </a:rPr>
              <a:t>75th</a:t>
            </a:r>
            <a:r>
              <a:rPr lang="en-US" sz="5600" spc="-5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%tile </a:t>
            </a:r>
            <a:r>
              <a:rPr lang="en-US" sz="5600" spc="-305"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is</a:t>
            </a:r>
            <a:r>
              <a:rPr lang="en-US" sz="5600" spc="-55"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$127.10.</a:t>
            </a:r>
            <a:endParaRPr lang="en-US" sz="5600" dirty="0">
              <a:solidFill>
                <a:schemeClr val="tx1"/>
              </a:solidFill>
              <a:latin typeface="Arial" panose="020B0604020202020204" pitchFamily="34" charset="0"/>
              <a:cs typeface="Arial" panose="020B0604020202020204" pitchFamily="34" charset="0"/>
            </a:endParaRPr>
          </a:p>
          <a:p>
            <a:pPr marL="542925" indent="-305435">
              <a:lnSpc>
                <a:spcPct val="100000"/>
              </a:lnSpc>
              <a:spcBef>
                <a:spcPts val="180"/>
              </a:spcBef>
              <a:buFont typeface="Arial MT"/>
              <a:buChar char="●"/>
              <a:tabLst>
                <a:tab pos="542290" algn="l"/>
                <a:tab pos="542925" algn="l"/>
              </a:tabLst>
            </a:pPr>
            <a:r>
              <a:rPr lang="en-US" sz="5600" spc="-10" dirty="0">
                <a:solidFill>
                  <a:schemeClr val="tx1"/>
                </a:solidFill>
                <a:latin typeface="Arial" panose="020B0604020202020204" pitchFamily="34" charset="0"/>
                <a:cs typeface="Arial" panose="020B0604020202020204" pitchFamily="34" charset="0"/>
              </a:rPr>
              <a:t>Skewed</a:t>
            </a:r>
            <a:r>
              <a:rPr lang="en-US" sz="5600" spc="-20" dirty="0">
                <a:solidFill>
                  <a:schemeClr val="tx1"/>
                </a:solidFill>
                <a:latin typeface="Arial" panose="020B0604020202020204" pitchFamily="34" charset="0"/>
                <a:cs typeface="Arial" panose="020B0604020202020204" pitchFamily="34" charset="0"/>
              </a:rPr>
              <a:t> </a:t>
            </a:r>
            <a:r>
              <a:rPr lang="en-US" sz="5600" spc="-15" dirty="0">
                <a:solidFill>
                  <a:schemeClr val="tx1"/>
                </a:solidFill>
                <a:latin typeface="Arial" panose="020B0604020202020204" pitchFamily="34" charset="0"/>
                <a:cs typeface="Arial" panose="020B0604020202020204" pitchFamily="34" charset="0"/>
              </a:rPr>
              <a:t>towards</a:t>
            </a:r>
            <a:r>
              <a:rPr lang="en-US" sz="5600" spc="-20" dirty="0">
                <a:solidFill>
                  <a:schemeClr val="tx1"/>
                </a:solidFill>
                <a:latin typeface="Arial" panose="020B0604020202020204" pitchFamily="34" charset="0"/>
                <a:cs typeface="Arial" panose="020B0604020202020204" pitchFamily="34" charset="0"/>
              </a:rPr>
              <a:t> right.</a:t>
            </a:r>
            <a:endParaRPr lang="en-US" sz="5600" dirty="0">
              <a:solidFill>
                <a:schemeClr val="tx1"/>
              </a:solidFill>
              <a:latin typeface="Arial" panose="020B0604020202020204" pitchFamily="34" charset="0"/>
              <a:cs typeface="Arial" panose="020B0604020202020204" pitchFamily="34" charset="0"/>
            </a:endParaRPr>
          </a:p>
          <a:p>
            <a:pPr>
              <a:lnSpc>
                <a:spcPct val="100000"/>
              </a:lnSpc>
              <a:buClr>
                <a:srgbClr val="374151"/>
              </a:buClr>
              <a:buFont typeface="Arial MT"/>
              <a:buChar char="●"/>
            </a:pPr>
            <a:endParaRPr lang="en-US" sz="5600" dirty="0">
              <a:solidFill>
                <a:schemeClr val="tx1"/>
              </a:solidFill>
              <a:latin typeface="Arial" panose="020B0604020202020204" pitchFamily="34" charset="0"/>
              <a:cs typeface="Arial" panose="020B0604020202020204" pitchFamily="34" charset="0"/>
            </a:endParaRPr>
          </a:p>
          <a:p>
            <a:pPr marL="0" indent="0">
              <a:lnSpc>
                <a:spcPct val="100000"/>
              </a:lnSpc>
              <a:buClr>
                <a:srgbClr val="374151"/>
              </a:buClr>
              <a:buNone/>
            </a:pPr>
            <a:endParaRPr lang="en-US" sz="5600" dirty="0">
              <a:solidFill>
                <a:schemeClr val="tx1"/>
              </a:solidFill>
              <a:latin typeface="Arial" panose="020B0604020202020204" pitchFamily="34" charset="0"/>
              <a:cs typeface="Arial" panose="020B0604020202020204" pitchFamily="34" charset="0"/>
            </a:endParaRPr>
          </a:p>
          <a:p>
            <a:pPr>
              <a:lnSpc>
                <a:spcPct val="100000"/>
              </a:lnSpc>
              <a:spcBef>
                <a:spcPts val="55"/>
              </a:spcBef>
              <a:buClr>
                <a:srgbClr val="374151"/>
              </a:buClr>
              <a:buFont typeface="Arial MT"/>
              <a:buChar char="●"/>
            </a:pPr>
            <a:endParaRPr lang="en-US" sz="5600" dirty="0">
              <a:solidFill>
                <a:schemeClr val="tx1"/>
              </a:solidFill>
              <a:latin typeface="Arial" panose="020B0604020202020204" pitchFamily="34" charset="0"/>
              <a:cs typeface="Arial" panose="020B0604020202020204" pitchFamily="34" charset="0"/>
            </a:endParaRPr>
          </a:p>
          <a:p>
            <a:pPr marL="313690" indent="-457200">
              <a:lnSpc>
                <a:spcPct val="100000"/>
              </a:lnSpc>
              <a:spcBef>
                <a:spcPts val="5"/>
              </a:spcBef>
              <a:buFont typeface="Courier New" panose="02070309020205020404" pitchFamily="49" charset="0"/>
              <a:buChar char="o"/>
            </a:pPr>
            <a:r>
              <a:rPr lang="en-US" sz="5600" b="1" spc="20" dirty="0">
                <a:solidFill>
                  <a:schemeClr val="tx1"/>
                </a:solidFill>
                <a:latin typeface="Arial" panose="020B0604020202020204" pitchFamily="34" charset="0"/>
                <a:cs typeface="Arial" panose="020B0604020202020204" pitchFamily="34" charset="0"/>
              </a:rPr>
              <a:t>MSRP</a:t>
            </a:r>
            <a:r>
              <a:rPr lang="en-US" sz="5600" spc="20" dirty="0">
                <a:solidFill>
                  <a:schemeClr val="tx1"/>
                </a:solidFill>
                <a:latin typeface="Arial" panose="020B0604020202020204" pitchFamily="34" charset="0"/>
                <a:cs typeface="Arial" panose="020B0604020202020204" pitchFamily="34" charset="0"/>
              </a:rPr>
              <a:t>(Manufacturer</a:t>
            </a:r>
            <a:r>
              <a:rPr lang="en-US" sz="5600" spc="-50" dirty="0">
                <a:solidFill>
                  <a:schemeClr val="tx1"/>
                </a:solidFill>
                <a:latin typeface="Arial" panose="020B0604020202020204" pitchFamily="34" charset="0"/>
                <a:cs typeface="Arial" panose="020B0604020202020204" pitchFamily="34" charset="0"/>
              </a:rPr>
              <a:t> </a:t>
            </a:r>
            <a:r>
              <a:rPr lang="en-US" sz="5600" spc="35" dirty="0">
                <a:solidFill>
                  <a:schemeClr val="tx1"/>
                </a:solidFill>
                <a:latin typeface="Arial" panose="020B0604020202020204" pitchFamily="34" charset="0"/>
                <a:cs typeface="Arial" panose="020B0604020202020204" pitchFamily="34" charset="0"/>
              </a:rPr>
              <a:t>Suggested</a:t>
            </a:r>
            <a:r>
              <a:rPr lang="en-US" sz="5600" spc="-45"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Selling</a:t>
            </a:r>
            <a:r>
              <a:rPr lang="en-US" sz="5600" spc="-45" dirty="0">
                <a:solidFill>
                  <a:schemeClr val="tx1"/>
                </a:solidFill>
                <a:latin typeface="Arial" panose="020B0604020202020204" pitchFamily="34" charset="0"/>
                <a:cs typeface="Arial" panose="020B0604020202020204" pitchFamily="34" charset="0"/>
              </a:rPr>
              <a:t> </a:t>
            </a:r>
            <a:r>
              <a:rPr lang="en-US" sz="5600" spc="35" dirty="0">
                <a:solidFill>
                  <a:schemeClr val="tx1"/>
                </a:solidFill>
                <a:latin typeface="Arial" panose="020B0604020202020204" pitchFamily="34" charset="0"/>
                <a:cs typeface="Arial" panose="020B0604020202020204" pitchFamily="34" charset="0"/>
              </a:rPr>
              <a:t>Price)</a:t>
            </a:r>
            <a:endParaRPr lang="en-US" sz="5600" dirty="0">
              <a:solidFill>
                <a:schemeClr val="tx1"/>
              </a:solidFill>
              <a:latin typeface="Arial" panose="020B0604020202020204" pitchFamily="34" charset="0"/>
              <a:cs typeface="Arial" panose="020B0604020202020204" pitchFamily="34" charset="0"/>
            </a:endParaRPr>
          </a:p>
          <a:p>
            <a:pPr>
              <a:lnSpc>
                <a:spcPct val="100000"/>
              </a:lnSpc>
              <a:spcBef>
                <a:spcPts val="70"/>
              </a:spcBef>
            </a:pPr>
            <a:endParaRPr lang="en-US" sz="5600" dirty="0">
              <a:solidFill>
                <a:schemeClr val="tx1"/>
              </a:solidFill>
              <a:latin typeface="Arial" panose="020B0604020202020204" pitchFamily="34" charset="0"/>
              <a:cs typeface="Arial" panose="020B0604020202020204" pitchFamily="34" charset="0"/>
            </a:endParaRPr>
          </a:p>
          <a:p>
            <a:pPr marL="542925" indent="-305435">
              <a:lnSpc>
                <a:spcPct val="100000"/>
              </a:lnSpc>
              <a:buFont typeface="Arial MT"/>
              <a:buChar char="●"/>
              <a:tabLst>
                <a:tab pos="542290" algn="l"/>
                <a:tab pos="542925" algn="l"/>
              </a:tabLst>
            </a:pPr>
            <a:r>
              <a:rPr lang="en-US" sz="5600" b="1" spc="60" dirty="0">
                <a:solidFill>
                  <a:schemeClr val="tx1"/>
                </a:solidFill>
                <a:latin typeface="Arial" panose="020B0604020202020204" pitchFamily="34" charset="0"/>
                <a:cs typeface="Arial" panose="020B0604020202020204" pitchFamily="34" charset="0"/>
              </a:rPr>
              <a:t>Average</a:t>
            </a:r>
            <a:r>
              <a:rPr lang="en-US" sz="5600" b="1" spc="-70" dirty="0">
                <a:solidFill>
                  <a:schemeClr val="tx1"/>
                </a:solidFill>
                <a:latin typeface="Arial" panose="020B0604020202020204" pitchFamily="34" charset="0"/>
                <a:cs typeface="Arial" panose="020B0604020202020204" pitchFamily="34" charset="0"/>
              </a:rPr>
              <a:t> </a:t>
            </a:r>
            <a:r>
              <a:rPr lang="en-US" sz="5600" b="1" spc="-25" dirty="0">
                <a:solidFill>
                  <a:schemeClr val="tx1"/>
                </a:solidFill>
                <a:latin typeface="Arial" panose="020B0604020202020204" pitchFamily="34" charset="0"/>
                <a:cs typeface="Arial" panose="020B0604020202020204" pitchFamily="34" charset="0"/>
              </a:rPr>
              <a:t>MSRP</a:t>
            </a:r>
            <a:r>
              <a:rPr lang="en-US" sz="5600" spc="-105" dirty="0">
                <a:solidFill>
                  <a:schemeClr val="tx1"/>
                </a:solidFill>
                <a:latin typeface="Arial" panose="020B0604020202020204" pitchFamily="34" charset="0"/>
                <a:cs typeface="Arial" panose="020B0604020202020204" pitchFamily="34" charset="0"/>
              </a:rPr>
              <a:t>:</a:t>
            </a:r>
            <a:r>
              <a:rPr lang="en-US" sz="5600" spc="-50" dirty="0">
                <a:solidFill>
                  <a:schemeClr val="tx1"/>
                </a:solidFill>
                <a:latin typeface="Arial" panose="020B0604020202020204" pitchFamily="34" charset="0"/>
                <a:cs typeface="Arial" panose="020B0604020202020204" pitchFamily="34" charset="0"/>
              </a:rPr>
              <a:t> </a:t>
            </a:r>
            <a:r>
              <a:rPr lang="en-US" sz="5600" spc="-70" dirty="0">
                <a:solidFill>
                  <a:schemeClr val="tx1"/>
                </a:solidFill>
                <a:latin typeface="Arial" panose="020B0604020202020204" pitchFamily="34" charset="0"/>
                <a:cs typeface="Arial" panose="020B0604020202020204" pitchFamily="34" charset="0"/>
              </a:rPr>
              <a:t>$100.69,</a:t>
            </a:r>
            <a:endParaRPr lang="en-US" sz="5600" dirty="0">
              <a:solidFill>
                <a:schemeClr val="tx1"/>
              </a:solidFill>
              <a:latin typeface="Arial" panose="020B0604020202020204" pitchFamily="34" charset="0"/>
              <a:cs typeface="Arial" panose="020B0604020202020204" pitchFamily="34" charset="0"/>
            </a:endParaRPr>
          </a:p>
          <a:p>
            <a:pPr marL="542290" marR="411480" indent="-305435">
              <a:lnSpc>
                <a:spcPct val="114999"/>
              </a:lnSpc>
              <a:buFont typeface="Arial MT"/>
              <a:buChar char="●"/>
              <a:tabLst>
                <a:tab pos="542290" algn="l"/>
                <a:tab pos="542925" algn="l"/>
              </a:tabLst>
            </a:pPr>
            <a:r>
              <a:rPr lang="en-US" sz="5600" b="1" spc="20" dirty="0">
                <a:solidFill>
                  <a:schemeClr val="tx1"/>
                </a:solidFill>
                <a:latin typeface="Arial" panose="020B0604020202020204" pitchFamily="34" charset="0"/>
                <a:cs typeface="Arial" panose="020B0604020202020204" pitchFamily="34" charset="0"/>
              </a:rPr>
              <a:t>Price</a:t>
            </a:r>
            <a:r>
              <a:rPr lang="en-US" sz="5600" b="1" spc="-70" dirty="0">
                <a:solidFill>
                  <a:schemeClr val="tx1"/>
                </a:solidFill>
                <a:latin typeface="Arial" panose="020B0604020202020204" pitchFamily="34" charset="0"/>
                <a:cs typeface="Arial" panose="020B0604020202020204" pitchFamily="34" charset="0"/>
              </a:rPr>
              <a:t> </a:t>
            </a:r>
            <a:r>
              <a:rPr lang="en-US" sz="5600" b="1" spc="45" dirty="0">
                <a:solidFill>
                  <a:schemeClr val="tx1"/>
                </a:solidFill>
                <a:latin typeface="Arial" panose="020B0604020202020204" pitchFamily="34" charset="0"/>
                <a:cs typeface="Arial" panose="020B0604020202020204" pitchFamily="34" charset="0"/>
              </a:rPr>
              <a:t>Rang</a:t>
            </a:r>
            <a:r>
              <a:rPr lang="en-US" sz="5600" b="1" spc="35" dirty="0">
                <a:solidFill>
                  <a:schemeClr val="tx1"/>
                </a:solidFill>
                <a:latin typeface="Arial" panose="020B0604020202020204" pitchFamily="34" charset="0"/>
                <a:cs typeface="Arial" panose="020B0604020202020204" pitchFamily="34" charset="0"/>
              </a:rPr>
              <a:t>e</a:t>
            </a:r>
            <a:r>
              <a:rPr lang="en-US" sz="5600" spc="-105" dirty="0">
                <a:solidFill>
                  <a:schemeClr val="tx1"/>
                </a:solidFill>
                <a:latin typeface="Arial" panose="020B0604020202020204" pitchFamily="34" charset="0"/>
                <a:cs typeface="Arial" panose="020B0604020202020204" pitchFamily="34" charset="0"/>
              </a:rPr>
              <a:t>:</a:t>
            </a:r>
            <a:r>
              <a:rPr lang="en-US" sz="5600" spc="-50" dirty="0">
                <a:solidFill>
                  <a:schemeClr val="tx1"/>
                </a:solidFill>
                <a:latin typeface="Arial" panose="020B0604020202020204" pitchFamily="34" charset="0"/>
                <a:cs typeface="Arial" panose="020B0604020202020204" pitchFamily="34" charset="0"/>
              </a:rPr>
              <a:t> </a:t>
            </a:r>
            <a:r>
              <a:rPr lang="en-US" sz="5600" spc="40" dirty="0">
                <a:solidFill>
                  <a:schemeClr val="tx1"/>
                </a:solidFill>
                <a:latin typeface="Arial" panose="020B0604020202020204" pitchFamily="34" charset="0"/>
                <a:cs typeface="Arial" panose="020B0604020202020204" pitchFamily="34" charset="0"/>
              </a:rPr>
              <a:t>vary</a:t>
            </a:r>
            <a:r>
              <a:rPr lang="en-US" sz="5600" spc="-50"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widely,</a:t>
            </a:r>
            <a:r>
              <a:rPr lang="en-US" sz="5600" spc="-5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ranging  </a:t>
            </a:r>
            <a:r>
              <a:rPr lang="en-US" sz="5600" spc="10" dirty="0">
                <a:solidFill>
                  <a:schemeClr val="tx1"/>
                </a:solidFill>
                <a:latin typeface="Arial" panose="020B0604020202020204" pitchFamily="34" charset="0"/>
                <a:cs typeface="Arial" panose="020B0604020202020204" pitchFamily="34" charset="0"/>
              </a:rPr>
              <a:t>from</a:t>
            </a:r>
            <a:r>
              <a:rPr lang="en-US" sz="5600" spc="-50" dirty="0">
                <a:solidFill>
                  <a:schemeClr val="tx1"/>
                </a:solidFill>
                <a:latin typeface="Arial" panose="020B0604020202020204" pitchFamily="34" charset="0"/>
                <a:cs typeface="Arial" panose="020B0604020202020204" pitchFamily="34" charset="0"/>
              </a:rPr>
              <a:t> </a:t>
            </a:r>
            <a:r>
              <a:rPr lang="en-US" sz="5600" spc="-35" dirty="0">
                <a:solidFill>
                  <a:schemeClr val="tx1"/>
                </a:solidFill>
                <a:latin typeface="Arial" panose="020B0604020202020204" pitchFamily="34" charset="0"/>
                <a:cs typeface="Arial" panose="020B0604020202020204" pitchFamily="34" charset="0"/>
              </a:rPr>
              <a:t>$33</a:t>
            </a:r>
            <a:r>
              <a:rPr lang="en-US" sz="5600" spc="-50"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to</a:t>
            </a:r>
            <a:r>
              <a:rPr lang="en-US" sz="5600" spc="-50" dirty="0">
                <a:solidFill>
                  <a:schemeClr val="tx1"/>
                </a:solidFill>
                <a:latin typeface="Arial" panose="020B0604020202020204" pitchFamily="34" charset="0"/>
                <a:cs typeface="Arial" panose="020B0604020202020204" pitchFamily="34" charset="0"/>
              </a:rPr>
              <a:t> </a:t>
            </a:r>
            <a:r>
              <a:rPr lang="en-US" sz="5600" spc="-100" dirty="0">
                <a:solidFill>
                  <a:schemeClr val="tx1"/>
                </a:solidFill>
                <a:latin typeface="Arial" panose="020B0604020202020204" pitchFamily="34" charset="0"/>
                <a:cs typeface="Arial" panose="020B0604020202020204" pitchFamily="34" charset="0"/>
              </a:rPr>
              <a:t>$214</a:t>
            </a:r>
            <a:endParaRPr lang="en-US" sz="5600" dirty="0">
              <a:solidFill>
                <a:schemeClr val="tx1"/>
              </a:solidFill>
              <a:latin typeface="Arial" panose="020B0604020202020204" pitchFamily="34" charset="0"/>
              <a:cs typeface="Arial" panose="020B0604020202020204" pitchFamily="34" charset="0"/>
            </a:endParaRPr>
          </a:p>
          <a:p>
            <a:pPr marL="542290" marR="247650" indent="-305435">
              <a:lnSpc>
                <a:spcPct val="114999"/>
              </a:lnSpc>
              <a:buFont typeface="Arial MT"/>
              <a:buChar char="●"/>
              <a:tabLst>
                <a:tab pos="542290" algn="l"/>
                <a:tab pos="542925" algn="l"/>
              </a:tabLst>
            </a:pPr>
            <a:r>
              <a:rPr lang="en-US" sz="5600" b="1" spc="25" dirty="0">
                <a:solidFill>
                  <a:schemeClr val="tx1"/>
                </a:solidFill>
                <a:latin typeface="Arial" panose="020B0604020202020204" pitchFamily="34" charset="0"/>
                <a:cs typeface="Arial" panose="020B0604020202020204" pitchFamily="34" charset="0"/>
              </a:rPr>
              <a:t>Distribution</a:t>
            </a:r>
            <a:r>
              <a:rPr lang="en-US" sz="5600" spc="25" dirty="0">
                <a:solidFill>
                  <a:schemeClr val="tx1"/>
                </a:solidFill>
                <a:latin typeface="Arial" panose="020B0604020202020204" pitchFamily="34" charset="0"/>
                <a:cs typeface="Arial" panose="020B0604020202020204" pitchFamily="34" charset="0"/>
              </a:rPr>
              <a:t>: </a:t>
            </a:r>
            <a:r>
              <a:rPr lang="en-US" sz="5600" spc="-5" dirty="0">
                <a:solidFill>
                  <a:schemeClr val="tx1"/>
                </a:solidFill>
                <a:latin typeface="Arial" panose="020B0604020202020204" pitchFamily="34" charset="0"/>
                <a:cs typeface="Arial" panose="020B0604020202020204" pitchFamily="34" charset="0"/>
              </a:rPr>
              <a:t>The </a:t>
            </a:r>
            <a:r>
              <a:rPr lang="en-US" sz="5600" spc="-15" dirty="0">
                <a:solidFill>
                  <a:schemeClr val="tx1"/>
                </a:solidFill>
                <a:latin typeface="Arial" panose="020B0604020202020204" pitchFamily="34" charset="0"/>
                <a:cs typeface="Arial" panose="020B0604020202020204" pitchFamily="34" charset="0"/>
              </a:rPr>
              <a:t>25th </a:t>
            </a:r>
            <a:r>
              <a:rPr lang="en-US" sz="5600" spc="10" dirty="0">
                <a:solidFill>
                  <a:schemeClr val="tx1"/>
                </a:solidFill>
                <a:latin typeface="Arial" panose="020B0604020202020204" pitchFamily="34" charset="0"/>
                <a:cs typeface="Arial" panose="020B0604020202020204" pitchFamily="34" charset="0"/>
              </a:rPr>
              <a:t>%tile </a:t>
            </a:r>
            <a:r>
              <a:rPr lang="en-US" sz="5600" spc="-20" dirty="0">
                <a:solidFill>
                  <a:schemeClr val="tx1"/>
                </a:solidFill>
                <a:latin typeface="Arial" panose="020B0604020202020204" pitchFamily="34" charset="0"/>
                <a:cs typeface="Arial" panose="020B0604020202020204" pitchFamily="34" charset="0"/>
              </a:rPr>
              <a:t>is </a:t>
            </a:r>
            <a:r>
              <a:rPr lang="en-US" sz="5600" b="1" spc="35" dirty="0">
                <a:solidFill>
                  <a:schemeClr val="tx1"/>
                </a:solidFill>
                <a:latin typeface="Arial" panose="020B0604020202020204" pitchFamily="34" charset="0"/>
                <a:cs typeface="Arial" panose="020B0604020202020204" pitchFamily="34" charset="0"/>
              </a:rPr>
              <a:t>$68</a:t>
            </a:r>
            <a:r>
              <a:rPr lang="en-US" sz="5600" spc="35" dirty="0">
                <a:solidFill>
                  <a:schemeClr val="tx1"/>
                </a:solidFill>
                <a:latin typeface="Arial" panose="020B0604020202020204" pitchFamily="34" charset="0"/>
                <a:cs typeface="Arial" panose="020B0604020202020204" pitchFamily="34" charset="0"/>
              </a:rPr>
              <a:t>, </a:t>
            </a:r>
            <a:r>
              <a:rPr lang="en-US" sz="5600" spc="40" dirty="0">
                <a:solidFill>
                  <a:schemeClr val="tx1"/>
                </a:solidFill>
                <a:latin typeface="Arial" panose="020B0604020202020204" pitchFamily="34" charset="0"/>
                <a:cs typeface="Arial" panose="020B0604020202020204" pitchFamily="34" charset="0"/>
              </a:rPr>
              <a:t> </a:t>
            </a:r>
            <a:r>
              <a:rPr lang="en-US" sz="5600" b="1" spc="80" dirty="0">
                <a:solidFill>
                  <a:schemeClr val="tx1"/>
                </a:solidFill>
                <a:latin typeface="Arial" panose="020B0604020202020204" pitchFamily="34" charset="0"/>
                <a:cs typeface="Arial" panose="020B0604020202020204" pitchFamily="34" charset="0"/>
              </a:rPr>
              <a:t>median</a:t>
            </a:r>
            <a:r>
              <a:rPr lang="en-US" sz="5600" b="1" spc="-70" dirty="0">
                <a:solidFill>
                  <a:schemeClr val="tx1"/>
                </a:solidFill>
                <a:latin typeface="Arial" panose="020B0604020202020204" pitchFamily="34" charset="0"/>
                <a:cs typeface="Arial" panose="020B0604020202020204" pitchFamily="34" charset="0"/>
              </a:rPr>
              <a:t> </a:t>
            </a:r>
            <a:r>
              <a:rPr lang="en-US" sz="5600" b="1" spc="5" dirty="0">
                <a:solidFill>
                  <a:schemeClr val="tx1"/>
                </a:solidFill>
                <a:latin typeface="Arial" panose="020B0604020202020204" pitchFamily="34" charset="0"/>
                <a:cs typeface="Arial" panose="020B0604020202020204" pitchFamily="34" charset="0"/>
              </a:rPr>
              <a:t>is</a:t>
            </a:r>
            <a:r>
              <a:rPr lang="en-US" sz="5600" b="1" spc="-70" dirty="0">
                <a:solidFill>
                  <a:schemeClr val="tx1"/>
                </a:solidFill>
                <a:latin typeface="Arial" panose="020B0604020202020204" pitchFamily="34" charset="0"/>
                <a:cs typeface="Arial" panose="020B0604020202020204" pitchFamily="34" charset="0"/>
              </a:rPr>
              <a:t> </a:t>
            </a:r>
            <a:r>
              <a:rPr lang="en-US" sz="5600" b="1" spc="55" dirty="0">
                <a:solidFill>
                  <a:schemeClr val="tx1"/>
                </a:solidFill>
                <a:latin typeface="Arial" panose="020B0604020202020204" pitchFamily="34" charset="0"/>
                <a:cs typeface="Arial" panose="020B0604020202020204" pitchFamily="34" charset="0"/>
              </a:rPr>
              <a:t>$99,</a:t>
            </a:r>
            <a:r>
              <a:rPr lang="en-US" sz="5600" b="1" spc="-15" dirty="0">
                <a:solidFill>
                  <a:schemeClr val="tx1"/>
                </a:solidFill>
                <a:latin typeface="Arial" panose="020B0604020202020204" pitchFamily="34" charset="0"/>
                <a:cs typeface="Arial" panose="020B0604020202020204" pitchFamily="34" charset="0"/>
              </a:rPr>
              <a:t> </a:t>
            </a:r>
            <a:r>
              <a:rPr lang="en-US" sz="5600" spc="60" dirty="0">
                <a:solidFill>
                  <a:schemeClr val="tx1"/>
                </a:solidFill>
                <a:latin typeface="Arial" panose="020B0604020202020204" pitchFamily="34" charset="0"/>
                <a:cs typeface="Arial" panose="020B0604020202020204" pitchFamily="34" charset="0"/>
              </a:rPr>
              <a:t>and</a:t>
            </a:r>
            <a:r>
              <a:rPr lang="en-US" sz="5600" spc="-5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the</a:t>
            </a:r>
            <a:r>
              <a:rPr lang="en-US" sz="5600" spc="-50" dirty="0">
                <a:solidFill>
                  <a:schemeClr val="tx1"/>
                </a:solidFill>
                <a:latin typeface="Arial" panose="020B0604020202020204" pitchFamily="34" charset="0"/>
                <a:cs typeface="Arial" panose="020B0604020202020204" pitchFamily="34" charset="0"/>
              </a:rPr>
              <a:t> </a:t>
            </a:r>
            <a:r>
              <a:rPr lang="en-US" sz="5600" spc="-25" dirty="0">
                <a:solidFill>
                  <a:schemeClr val="tx1"/>
                </a:solidFill>
                <a:latin typeface="Arial" panose="020B0604020202020204" pitchFamily="34" charset="0"/>
                <a:cs typeface="Arial" panose="020B0604020202020204" pitchFamily="34" charset="0"/>
              </a:rPr>
              <a:t>75th</a:t>
            </a:r>
            <a:r>
              <a:rPr lang="en-US" sz="5600" spc="-50" dirty="0">
                <a:solidFill>
                  <a:schemeClr val="tx1"/>
                </a:solidFill>
                <a:latin typeface="Arial" panose="020B0604020202020204" pitchFamily="34" charset="0"/>
                <a:cs typeface="Arial" panose="020B0604020202020204" pitchFamily="34" charset="0"/>
              </a:rPr>
              <a:t> </a:t>
            </a:r>
            <a:r>
              <a:rPr lang="en-US" sz="5600" spc="10" dirty="0">
                <a:solidFill>
                  <a:schemeClr val="tx1"/>
                </a:solidFill>
                <a:latin typeface="Arial" panose="020B0604020202020204" pitchFamily="34" charset="0"/>
                <a:cs typeface="Arial" panose="020B0604020202020204" pitchFamily="34" charset="0"/>
              </a:rPr>
              <a:t>%tile</a:t>
            </a:r>
            <a:r>
              <a:rPr lang="en-US" sz="5600" dirty="0">
                <a:solidFill>
                  <a:schemeClr val="tx1"/>
                </a:solidFill>
                <a:latin typeface="Arial" panose="020B0604020202020204" pitchFamily="34" charset="0"/>
                <a:cs typeface="Arial" panose="020B0604020202020204" pitchFamily="34" charset="0"/>
              </a:rPr>
              <a:t> </a:t>
            </a:r>
            <a:r>
              <a:rPr lang="en-US" sz="5600" spc="-100" dirty="0">
                <a:solidFill>
                  <a:schemeClr val="tx1"/>
                </a:solidFill>
                <a:latin typeface="Arial" panose="020B0604020202020204" pitchFamily="34" charset="0"/>
                <a:cs typeface="Arial" panose="020B0604020202020204" pitchFamily="34" charset="0"/>
              </a:rPr>
              <a:t> </a:t>
            </a:r>
            <a:r>
              <a:rPr lang="en-US" sz="5600" spc="-20" dirty="0">
                <a:solidFill>
                  <a:schemeClr val="tx1"/>
                </a:solidFill>
                <a:latin typeface="Arial" panose="020B0604020202020204" pitchFamily="34" charset="0"/>
                <a:cs typeface="Arial" panose="020B0604020202020204" pitchFamily="34" charset="0"/>
              </a:rPr>
              <a:t>is</a:t>
            </a:r>
            <a:r>
              <a:rPr lang="en-US" sz="5600" dirty="0">
                <a:solidFill>
                  <a:schemeClr val="tx1"/>
                </a:solidFill>
                <a:latin typeface="Arial" panose="020B0604020202020204" pitchFamily="34" charset="0"/>
                <a:cs typeface="Arial" panose="020B0604020202020204" pitchFamily="34" charset="0"/>
              </a:rPr>
              <a:t> </a:t>
            </a:r>
            <a:r>
              <a:rPr lang="en-US" sz="5600" spc="-100" dirty="0">
                <a:solidFill>
                  <a:schemeClr val="tx1"/>
                </a:solidFill>
                <a:latin typeface="Arial" panose="020B0604020202020204" pitchFamily="34" charset="0"/>
                <a:cs typeface="Arial" panose="020B0604020202020204" pitchFamily="34" charset="0"/>
              </a:rPr>
              <a:t>$124.</a:t>
            </a:r>
            <a:endParaRPr lang="en-US" sz="5600" dirty="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5" name="Slide Number Placeholder 4">
            <a:extLst>
              <a:ext uri="{FF2B5EF4-FFF2-40B4-BE49-F238E27FC236}">
                <a16:creationId xmlns:a16="http://schemas.microsoft.com/office/drawing/2014/main" id="{899CA4C7-0697-A7B3-860C-941E16F21FC8}"/>
              </a:ext>
            </a:extLst>
          </p:cNvPr>
          <p:cNvSpPr>
            <a:spLocks noGrp="1"/>
          </p:cNvSpPr>
          <p:nvPr>
            <p:ph type="sldNum" sz="quarter" idx="12"/>
          </p:nvPr>
        </p:nvSpPr>
        <p:spPr/>
        <p:txBody>
          <a:bodyPr/>
          <a:lstStyle/>
          <a:p>
            <a:fld id="{40682955-8C16-4ADE-AAA4-ABD39610368E}" type="slidenum">
              <a:rPr lang="en-US" smtClean="0"/>
              <a:t>11</a:t>
            </a:fld>
            <a:endParaRPr lang="en-US"/>
          </a:p>
        </p:txBody>
      </p:sp>
      <p:sp>
        <p:nvSpPr>
          <p:cNvPr id="6" name="object 2">
            <a:extLst>
              <a:ext uri="{FF2B5EF4-FFF2-40B4-BE49-F238E27FC236}">
                <a16:creationId xmlns:a16="http://schemas.microsoft.com/office/drawing/2014/main" id="{5CFA31BD-AB47-B18F-96CA-46216CBBA45B}"/>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7" name="Picture 6">
            <a:extLst>
              <a:ext uri="{FF2B5EF4-FFF2-40B4-BE49-F238E27FC236}">
                <a16:creationId xmlns:a16="http://schemas.microsoft.com/office/drawing/2014/main" id="{7C2C017E-ED21-329B-A92C-37DC328146F9}"/>
              </a:ext>
            </a:extLst>
          </p:cNvPr>
          <p:cNvPicPr>
            <a:picLocks noChangeAspect="1"/>
          </p:cNvPicPr>
          <p:nvPr/>
        </p:nvPicPr>
        <p:blipFill>
          <a:blip r:embed="rId2"/>
          <a:stretch>
            <a:fillRect/>
          </a:stretch>
        </p:blipFill>
        <p:spPr>
          <a:xfrm>
            <a:off x="0" y="6254496"/>
            <a:ext cx="12192000" cy="603504"/>
          </a:xfrm>
          <a:prstGeom prst="rect">
            <a:avLst/>
          </a:prstGeom>
        </p:spPr>
      </p:pic>
      <p:grpSp>
        <p:nvGrpSpPr>
          <p:cNvPr id="8" name="object 7">
            <a:extLst>
              <a:ext uri="{FF2B5EF4-FFF2-40B4-BE49-F238E27FC236}">
                <a16:creationId xmlns:a16="http://schemas.microsoft.com/office/drawing/2014/main" id="{07C82294-9EAD-EE54-6BC0-66599FBFC550}"/>
              </a:ext>
            </a:extLst>
          </p:cNvPr>
          <p:cNvGrpSpPr/>
          <p:nvPr/>
        </p:nvGrpSpPr>
        <p:grpSpPr>
          <a:xfrm>
            <a:off x="611814" y="1156494"/>
            <a:ext cx="5668645" cy="2272506"/>
            <a:chOff x="66675" y="689974"/>
            <a:chExt cx="5668645" cy="1819275"/>
          </a:xfrm>
        </p:grpSpPr>
        <p:pic>
          <p:nvPicPr>
            <p:cNvPr id="9" name="object 8">
              <a:extLst>
                <a:ext uri="{FF2B5EF4-FFF2-40B4-BE49-F238E27FC236}">
                  <a16:creationId xmlns:a16="http://schemas.microsoft.com/office/drawing/2014/main" id="{A03BB5F0-10B5-9922-C645-218433BD7543}"/>
                </a:ext>
              </a:extLst>
            </p:cNvPr>
            <p:cNvPicPr/>
            <p:nvPr/>
          </p:nvPicPr>
          <p:blipFill>
            <a:blip r:embed="rId3" cstate="print"/>
            <a:stretch>
              <a:fillRect/>
            </a:stretch>
          </p:blipFill>
          <p:spPr>
            <a:xfrm>
              <a:off x="112704" y="725825"/>
              <a:ext cx="5585166" cy="1737477"/>
            </a:xfrm>
            <a:prstGeom prst="rect">
              <a:avLst/>
            </a:prstGeom>
          </p:spPr>
        </p:pic>
        <p:sp>
          <p:nvSpPr>
            <p:cNvPr id="10" name="object 9">
              <a:extLst>
                <a:ext uri="{FF2B5EF4-FFF2-40B4-BE49-F238E27FC236}">
                  <a16:creationId xmlns:a16="http://schemas.microsoft.com/office/drawing/2014/main" id="{18A3C24B-BB2C-8CB7-220A-446FE15C361A}"/>
                </a:ext>
              </a:extLst>
            </p:cNvPr>
            <p:cNvSpPr/>
            <p:nvPr/>
          </p:nvSpPr>
          <p:spPr>
            <a:xfrm>
              <a:off x="71437" y="694737"/>
              <a:ext cx="5659120" cy="1809750"/>
            </a:xfrm>
            <a:custGeom>
              <a:avLst/>
              <a:gdLst/>
              <a:ahLst/>
              <a:cxnLst/>
              <a:rect l="l" t="t" r="r" b="b"/>
              <a:pathLst>
                <a:path w="5659120" h="1809750">
                  <a:moveTo>
                    <a:pt x="0" y="0"/>
                  </a:moveTo>
                  <a:lnTo>
                    <a:pt x="5658574" y="0"/>
                  </a:lnTo>
                  <a:lnTo>
                    <a:pt x="5658574" y="1809525"/>
                  </a:lnTo>
                  <a:lnTo>
                    <a:pt x="0" y="1809525"/>
                  </a:lnTo>
                  <a:lnTo>
                    <a:pt x="0" y="0"/>
                  </a:lnTo>
                  <a:close/>
                </a:path>
              </a:pathLst>
            </a:custGeom>
            <a:ln w="9524">
              <a:solidFill>
                <a:srgbClr val="D9D9D9"/>
              </a:solidFill>
            </a:ln>
          </p:spPr>
          <p:txBody>
            <a:bodyPr wrap="square" lIns="0" tIns="0" rIns="0" bIns="0" rtlCol="0"/>
            <a:lstStyle/>
            <a:p>
              <a:endParaRPr/>
            </a:p>
          </p:txBody>
        </p:sp>
      </p:grpSp>
      <p:grpSp>
        <p:nvGrpSpPr>
          <p:cNvPr id="11" name="object 4">
            <a:extLst>
              <a:ext uri="{FF2B5EF4-FFF2-40B4-BE49-F238E27FC236}">
                <a16:creationId xmlns:a16="http://schemas.microsoft.com/office/drawing/2014/main" id="{672DF1E6-01AC-6555-8C8D-849A90337CD3}"/>
              </a:ext>
            </a:extLst>
          </p:cNvPr>
          <p:cNvGrpSpPr/>
          <p:nvPr/>
        </p:nvGrpSpPr>
        <p:grpSpPr>
          <a:xfrm>
            <a:off x="616576" y="3845523"/>
            <a:ext cx="5668645" cy="1985010"/>
            <a:chOff x="66675" y="2634925"/>
            <a:chExt cx="5668645" cy="1985010"/>
          </a:xfrm>
        </p:grpSpPr>
        <p:pic>
          <p:nvPicPr>
            <p:cNvPr id="12" name="object 5">
              <a:extLst>
                <a:ext uri="{FF2B5EF4-FFF2-40B4-BE49-F238E27FC236}">
                  <a16:creationId xmlns:a16="http://schemas.microsoft.com/office/drawing/2014/main" id="{1CD8D761-AADC-786B-0FA3-30D2513E0BED}"/>
                </a:ext>
              </a:extLst>
            </p:cNvPr>
            <p:cNvPicPr/>
            <p:nvPr/>
          </p:nvPicPr>
          <p:blipFill>
            <a:blip r:embed="rId4" cstate="print"/>
            <a:stretch>
              <a:fillRect/>
            </a:stretch>
          </p:blipFill>
          <p:spPr>
            <a:xfrm>
              <a:off x="112704" y="2673198"/>
              <a:ext cx="5585166" cy="1897373"/>
            </a:xfrm>
            <a:prstGeom prst="rect">
              <a:avLst/>
            </a:prstGeom>
          </p:spPr>
        </p:pic>
        <p:sp>
          <p:nvSpPr>
            <p:cNvPr id="13" name="object 6">
              <a:extLst>
                <a:ext uri="{FF2B5EF4-FFF2-40B4-BE49-F238E27FC236}">
                  <a16:creationId xmlns:a16="http://schemas.microsoft.com/office/drawing/2014/main" id="{E9D64FB5-13A6-7D80-A5E4-2DFC507A756D}"/>
                </a:ext>
              </a:extLst>
            </p:cNvPr>
            <p:cNvSpPr/>
            <p:nvPr/>
          </p:nvSpPr>
          <p:spPr>
            <a:xfrm>
              <a:off x="71437" y="2639687"/>
              <a:ext cx="5659120" cy="1975485"/>
            </a:xfrm>
            <a:custGeom>
              <a:avLst/>
              <a:gdLst/>
              <a:ahLst/>
              <a:cxnLst/>
              <a:rect l="l" t="t" r="r" b="b"/>
              <a:pathLst>
                <a:path w="5659120" h="1975485">
                  <a:moveTo>
                    <a:pt x="0" y="0"/>
                  </a:moveTo>
                  <a:lnTo>
                    <a:pt x="5658574" y="0"/>
                  </a:lnTo>
                  <a:lnTo>
                    <a:pt x="5658574" y="1975174"/>
                  </a:lnTo>
                  <a:lnTo>
                    <a:pt x="0" y="1975174"/>
                  </a:lnTo>
                  <a:lnTo>
                    <a:pt x="0" y="0"/>
                  </a:lnTo>
                  <a:close/>
                </a:path>
              </a:pathLst>
            </a:custGeom>
            <a:ln w="9524">
              <a:solidFill>
                <a:srgbClr val="D9D9D9"/>
              </a:solidFill>
            </a:ln>
          </p:spPr>
          <p:txBody>
            <a:bodyPr wrap="square" lIns="0" tIns="0" rIns="0" bIns="0" rtlCol="0"/>
            <a:lstStyle/>
            <a:p>
              <a:endParaRPr/>
            </a:p>
          </p:txBody>
        </p:sp>
      </p:grpSp>
    </p:spTree>
    <p:extLst>
      <p:ext uri="{BB962C8B-B14F-4D97-AF65-F5344CB8AC3E}">
        <p14:creationId xmlns:p14="http://schemas.microsoft.com/office/powerpoint/2010/main" val="9126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9445"/>
            <a:ext cx="8256979" cy="573661"/>
          </a:xfrm>
          <a:prstGeom prst="rect">
            <a:avLst/>
          </a:prstGeom>
        </p:spPr>
        <p:txBody>
          <a:bodyPr vert="horz" wrap="square" lIns="0" tIns="19473" rIns="0" bIns="0" rtlCol="0" anchor="ctr">
            <a:spAutoFit/>
          </a:bodyPr>
          <a:lstStyle/>
          <a:p>
            <a:pPr marL="16933">
              <a:lnSpc>
                <a:spcPct val="100000"/>
              </a:lnSpc>
              <a:spcBef>
                <a:spcPts val="153"/>
              </a:spcBef>
            </a:pPr>
            <a:r>
              <a:rPr sz="3600" spc="180" dirty="0">
                <a:latin typeface="Arial" panose="020B0604020202020204" pitchFamily="34" charset="0"/>
                <a:cs typeface="Arial" panose="020B0604020202020204" pitchFamily="34" charset="0"/>
              </a:rPr>
              <a:t>Univariate</a:t>
            </a:r>
            <a:r>
              <a:rPr sz="3600" spc="-193" dirty="0">
                <a:latin typeface="Arial" panose="020B0604020202020204" pitchFamily="34" charset="0"/>
                <a:cs typeface="Arial" panose="020B0604020202020204" pitchFamily="34" charset="0"/>
              </a:rPr>
              <a:t> </a:t>
            </a:r>
            <a:r>
              <a:rPr sz="3600" spc="127" dirty="0">
                <a:latin typeface="Arial" panose="020B0604020202020204" pitchFamily="34" charset="0"/>
                <a:cs typeface="Arial" panose="020B0604020202020204" pitchFamily="34" charset="0"/>
              </a:rPr>
              <a:t>Analysis</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27" dirty="0">
                <a:latin typeface="Arial" panose="020B0604020202020204" pitchFamily="34" charset="0"/>
                <a:cs typeface="Arial" panose="020B0604020202020204" pitchFamily="34" charset="0"/>
              </a:rPr>
              <a:t>Product</a:t>
            </a:r>
            <a:r>
              <a:rPr sz="3600" spc="-193" dirty="0">
                <a:latin typeface="Arial" panose="020B0604020202020204" pitchFamily="34" charset="0"/>
                <a:cs typeface="Arial" panose="020B0604020202020204" pitchFamily="34" charset="0"/>
              </a:rPr>
              <a:t> </a:t>
            </a:r>
            <a:r>
              <a:rPr sz="3600" spc="13" dirty="0">
                <a:latin typeface="Arial" panose="020B0604020202020204" pitchFamily="34" charset="0"/>
                <a:cs typeface="Arial" panose="020B0604020202020204" pitchFamily="34" charset="0"/>
              </a:rPr>
              <a:t>Line</a:t>
            </a:r>
          </a:p>
        </p:txBody>
      </p:sp>
      <p:sp>
        <p:nvSpPr>
          <p:cNvPr id="3" name="object 3"/>
          <p:cNvSpPr txBox="1"/>
          <p:nvPr/>
        </p:nvSpPr>
        <p:spPr>
          <a:xfrm>
            <a:off x="7078399" y="4586801"/>
            <a:ext cx="4862405" cy="1370461"/>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3450" algn="just">
              <a:spcBef>
                <a:spcPts val="847"/>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723882" indent="-407236" algn="just">
              <a:spcBef>
                <a:spcPts val="800"/>
              </a:spcBef>
              <a:buFont typeface="Arial MT"/>
              <a:buChar char="●"/>
              <a:tabLst>
                <a:tab pos="723035" algn="l"/>
                <a:tab pos="723882" algn="l"/>
              </a:tabLst>
            </a:pPr>
            <a:r>
              <a:rPr sz="1400" dirty="0">
                <a:solidFill>
                  <a:schemeClr val="tx1"/>
                </a:solidFill>
                <a:latin typeface="Arial" panose="020B0604020202020204" pitchFamily="34" charset="0"/>
                <a:cs typeface="Arial" panose="020B0604020202020204" pitchFamily="34" charset="0"/>
              </a:rPr>
              <a:t>Total</a:t>
            </a:r>
            <a:r>
              <a:rPr sz="1400" spc="-7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7</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product</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lines.</a:t>
            </a:r>
            <a:endParaRPr sz="1400" dirty="0">
              <a:solidFill>
                <a:schemeClr val="tx1"/>
              </a:solidFill>
              <a:latin typeface="Arial" panose="020B0604020202020204" pitchFamily="34" charset="0"/>
              <a:cs typeface="Arial" panose="020B0604020202020204" pitchFamily="34" charset="0"/>
            </a:endParaRPr>
          </a:p>
          <a:p>
            <a:pPr marL="723882" indent="-407236" algn="just">
              <a:spcBef>
                <a:spcPts val="240"/>
              </a:spcBef>
              <a:buFont typeface="Arial MT"/>
              <a:buChar char="●"/>
              <a:tabLst>
                <a:tab pos="723035" algn="l"/>
                <a:tab pos="723882" algn="l"/>
              </a:tabLst>
            </a:pPr>
            <a:r>
              <a:rPr sz="1400" b="1" spc="60" dirty="0">
                <a:solidFill>
                  <a:schemeClr val="tx1"/>
                </a:solidFill>
                <a:latin typeface="Arial" panose="020B0604020202020204" pitchFamily="34" charset="0"/>
                <a:cs typeface="Arial" panose="020B0604020202020204" pitchFamily="34" charset="0"/>
              </a:rPr>
              <a:t>Most</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sold</a:t>
            </a:r>
            <a:r>
              <a:rPr sz="1400" b="1" spc="-20"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parts</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7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Classic</a:t>
            </a:r>
            <a:r>
              <a:rPr sz="1400" b="1" spc="-93"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&amp;</a:t>
            </a:r>
            <a:r>
              <a:rPr sz="1400" b="1" spc="-93" dirty="0">
                <a:solidFill>
                  <a:schemeClr val="tx1"/>
                </a:solidFill>
                <a:latin typeface="Arial" panose="020B0604020202020204" pitchFamily="34" charset="0"/>
                <a:cs typeface="Arial" panose="020B0604020202020204" pitchFamily="34" charset="0"/>
              </a:rPr>
              <a:t> </a:t>
            </a:r>
            <a:r>
              <a:rPr sz="1400" b="1" spc="87" dirty="0">
                <a:solidFill>
                  <a:schemeClr val="tx1"/>
                </a:solidFill>
                <a:latin typeface="Arial" panose="020B0604020202020204" pitchFamily="34" charset="0"/>
                <a:cs typeface="Arial" panose="020B0604020202020204" pitchFamily="34" charset="0"/>
              </a:rPr>
              <a:t>Vintage</a:t>
            </a:r>
            <a:r>
              <a:rPr lang="en-US" sz="1400" b="1"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automobiles</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having</a:t>
            </a:r>
            <a:r>
              <a:rPr sz="1400" spc="-67" dirty="0">
                <a:solidFill>
                  <a:schemeClr val="tx1"/>
                </a:solidFill>
                <a:latin typeface="Arial" panose="020B0604020202020204" pitchFamily="34" charset="0"/>
                <a:cs typeface="Arial" panose="020B0604020202020204" pitchFamily="34" charset="0"/>
              </a:rPr>
              <a:t> </a:t>
            </a:r>
            <a:r>
              <a:rPr sz="1400" spc="160" dirty="0">
                <a:solidFill>
                  <a:schemeClr val="tx1"/>
                </a:solidFill>
                <a:latin typeface="Arial" panose="020B0604020202020204" pitchFamily="34" charset="0"/>
                <a:cs typeface="Arial" panose="020B0604020202020204" pitchFamily="34" charset="0"/>
              </a:rPr>
              <a:t>a</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share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80"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approx.</a:t>
            </a:r>
            <a:r>
              <a:rPr sz="1400" b="1" spc="-9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57.9%</a:t>
            </a:r>
            <a:endParaRPr sz="1400" dirty="0">
              <a:solidFill>
                <a:schemeClr val="tx1"/>
              </a:solidFill>
              <a:latin typeface="Arial" panose="020B0604020202020204" pitchFamily="34" charset="0"/>
              <a:cs typeface="Arial" panose="020B0604020202020204" pitchFamily="34" charset="0"/>
            </a:endParaRPr>
          </a:p>
          <a:p>
            <a:pPr marL="723882" indent="-407236" algn="just">
              <a:spcBef>
                <a:spcPts val="240"/>
              </a:spcBef>
              <a:buFont typeface="Arial MT"/>
              <a:buChar char="●"/>
              <a:tabLst>
                <a:tab pos="723035" algn="l"/>
                <a:tab pos="723882" algn="l"/>
              </a:tabLst>
            </a:pPr>
            <a:r>
              <a:rPr sz="1400" b="1" spc="53" dirty="0">
                <a:solidFill>
                  <a:schemeClr val="tx1"/>
                </a:solidFill>
                <a:latin typeface="Arial" panose="020B0604020202020204" pitchFamily="34" charset="0"/>
                <a:cs typeface="Arial" panose="020B0604020202020204" pitchFamily="34" charset="0"/>
              </a:rPr>
              <a:t>Train</a:t>
            </a:r>
            <a:r>
              <a:rPr sz="1400" b="1" spc="-20"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parts</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sold</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147"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least</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(7.2%)</a:t>
            </a:r>
            <a:endParaRPr sz="1400" dirty="0">
              <a:solidFill>
                <a:schemeClr val="tx1"/>
              </a:solidFill>
              <a:latin typeface="Arial" panose="020B0604020202020204" pitchFamily="34" charset="0"/>
              <a:cs typeface="Arial" panose="020B0604020202020204" pitchFamily="34" charset="0"/>
            </a:endParaRPr>
          </a:p>
        </p:txBody>
      </p:sp>
      <p:grpSp>
        <p:nvGrpSpPr>
          <p:cNvPr id="4" name="object 4"/>
          <p:cNvGrpSpPr/>
          <p:nvPr/>
        </p:nvGrpSpPr>
        <p:grpSpPr>
          <a:xfrm>
            <a:off x="73832" y="1021566"/>
            <a:ext cx="6746240" cy="5045287"/>
            <a:chOff x="55374" y="766174"/>
            <a:chExt cx="5059680" cy="3783965"/>
          </a:xfrm>
        </p:grpSpPr>
        <p:pic>
          <p:nvPicPr>
            <p:cNvPr id="5" name="object 5"/>
            <p:cNvPicPr/>
            <p:nvPr/>
          </p:nvPicPr>
          <p:blipFill>
            <a:blip r:embed="rId2" cstate="print"/>
            <a:stretch>
              <a:fillRect/>
            </a:stretch>
          </p:blipFill>
          <p:spPr>
            <a:xfrm>
              <a:off x="143654" y="802362"/>
              <a:ext cx="4941833" cy="3663482"/>
            </a:xfrm>
            <a:prstGeom prst="rect">
              <a:avLst/>
            </a:prstGeom>
          </p:spPr>
        </p:pic>
        <p:sp>
          <p:nvSpPr>
            <p:cNvPr id="6" name="object 6"/>
            <p:cNvSpPr/>
            <p:nvPr/>
          </p:nvSpPr>
          <p:spPr>
            <a:xfrm>
              <a:off x="60137" y="770937"/>
              <a:ext cx="5050155" cy="3774440"/>
            </a:xfrm>
            <a:custGeom>
              <a:avLst/>
              <a:gdLst/>
              <a:ahLst/>
              <a:cxnLst/>
              <a:rect l="l" t="t" r="r" b="b"/>
              <a:pathLst>
                <a:path w="5050155" h="3774440">
                  <a:moveTo>
                    <a:pt x="0" y="0"/>
                  </a:moveTo>
                  <a:lnTo>
                    <a:pt x="5049801" y="0"/>
                  </a:lnTo>
                  <a:lnTo>
                    <a:pt x="5049801" y="3774326"/>
                  </a:lnTo>
                  <a:lnTo>
                    <a:pt x="0" y="3774326"/>
                  </a:lnTo>
                  <a:lnTo>
                    <a:pt x="0" y="0"/>
                  </a:lnTo>
                  <a:close/>
                </a:path>
              </a:pathLst>
            </a:custGeom>
            <a:ln w="9524">
              <a:solidFill>
                <a:srgbClr val="D9D9D9"/>
              </a:solidFill>
            </a:ln>
          </p:spPr>
          <p:txBody>
            <a:bodyPr wrap="square" lIns="0" tIns="0" rIns="0" bIns="0" rtlCol="0"/>
            <a:lstStyle/>
            <a:p>
              <a:endParaRPr sz="2400"/>
            </a:p>
          </p:txBody>
        </p:sp>
      </p:grpSp>
      <p:grpSp>
        <p:nvGrpSpPr>
          <p:cNvPr id="7" name="object 7"/>
          <p:cNvGrpSpPr/>
          <p:nvPr/>
        </p:nvGrpSpPr>
        <p:grpSpPr>
          <a:xfrm>
            <a:off x="7065699" y="1021565"/>
            <a:ext cx="4888653" cy="3503507"/>
            <a:chOff x="5299274" y="766174"/>
            <a:chExt cx="3666490" cy="2627630"/>
          </a:xfrm>
        </p:grpSpPr>
        <p:pic>
          <p:nvPicPr>
            <p:cNvPr id="8" name="object 8"/>
            <p:cNvPicPr/>
            <p:nvPr/>
          </p:nvPicPr>
          <p:blipFill>
            <a:blip r:embed="rId3" cstate="print"/>
            <a:stretch>
              <a:fillRect/>
            </a:stretch>
          </p:blipFill>
          <p:spPr>
            <a:xfrm>
              <a:off x="5357478" y="948498"/>
              <a:ext cx="3537298" cy="2417361"/>
            </a:xfrm>
            <a:prstGeom prst="rect">
              <a:avLst/>
            </a:prstGeom>
          </p:spPr>
        </p:pic>
        <p:sp>
          <p:nvSpPr>
            <p:cNvPr id="9" name="object 9"/>
            <p:cNvSpPr/>
            <p:nvPr/>
          </p:nvSpPr>
          <p:spPr>
            <a:xfrm>
              <a:off x="5304037" y="770937"/>
              <a:ext cx="3656965" cy="2618105"/>
            </a:xfrm>
            <a:custGeom>
              <a:avLst/>
              <a:gdLst/>
              <a:ahLst/>
              <a:cxnLst/>
              <a:rect l="l" t="t" r="r" b="b"/>
              <a:pathLst>
                <a:path w="3656965" h="2618104">
                  <a:moveTo>
                    <a:pt x="0" y="0"/>
                  </a:moveTo>
                  <a:lnTo>
                    <a:pt x="3656349" y="0"/>
                  </a:lnTo>
                  <a:lnTo>
                    <a:pt x="3656349" y="2617874"/>
                  </a:lnTo>
                  <a:lnTo>
                    <a:pt x="0" y="2617874"/>
                  </a:lnTo>
                  <a:lnTo>
                    <a:pt x="0" y="0"/>
                  </a:lnTo>
                  <a:close/>
                </a:path>
              </a:pathLst>
            </a:custGeom>
            <a:ln w="9524">
              <a:solidFill>
                <a:srgbClr val="D9D9D9"/>
              </a:solidFill>
            </a:ln>
          </p:spPr>
          <p:txBody>
            <a:bodyPr wrap="square" lIns="0" tIns="0" rIns="0" bIns="0" rtlCol="0"/>
            <a:lstStyle/>
            <a:p>
              <a:endParaRPr sz="2400"/>
            </a:p>
          </p:txBody>
        </p:sp>
      </p:grpSp>
      <p:sp>
        <p:nvSpPr>
          <p:cNvPr id="11" name="object 2">
            <a:extLst>
              <a:ext uri="{FF2B5EF4-FFF2-40B4-BE49-F238E27FC236}">
                <a16:creationId xmlns:a16="http://schemas.microsoft.com/office/drawing/2014/main" id="{D4BA1D29-1ED6-1A53-F2AA-6D0417063D7C}"/>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FB0C1159-3375-BECF-EC9C-811392C91C0C}"/>
              </a:ext>
            </a:extLst>
          </p:cNvPr>
          <p:cNvPicPr>
            <a:picLocks noChangeAspect="1"/>
          </p:cNvPicPr>
          <p:nvPr/>
        </p:nvPicPr>
        <p:blipFill>
          <a:blip r:embed="rId4"/>
          <a:stretch>
            <a:fillRect/>
          </a:stretch>
        </p:blipFill>
        <p:spPr>
          <a:xfrm>
            <a:off x="0" y="6254496"/>
            <a:ext cx="12192000" cy="6035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300" y="194387"/>
            <a:ext cx="9442424" cy="573661"/>
          </a:xfrm>
          <a:prstGeom prst="rect">
            <a:avLst/>
          </a:prstGeom>
        </p:spPr>
        <p:txBody>
          <a:bodyPr vert="horz" wrap="square" lIns="0" tIns="19473" rIns="0" bIns="0" rtlCol="0" anchor="ctr">
            <a:spAutoFit/>
          </a:bodyPr>
          <a:lstStyle/>
          <a:p>
            <a:pPr marL="16933">
              <a:lnSpc>
                <a:spcPct val="100000"/>
              </a:lnSpc>
              <a:spcBef>
                <a:spcPts val="153"/>
              </a:spcBef>
            </a:pPr>
            <a:r>
              <a:rPr sz="3600" spc="167" dirty="0">
                <a:latin typeface="Arial" panose="020B0604020202020204" pitchFamily="34" charset="0"/>
                <a:cs typeface="Arial" panose="020B0604020202020204" pitchFamily="34" charset="0"/>
              </a:rPr>
              <a:t>Geographical</a:t>
            </a:r>
            <a:r>
              <a:rPr sz="3600" spc="-200" dirty="0">
                <a:latin typeface="Arial" panose="020B0604020202020204" pitchFamily="34" charset="0"/>
                <a:cs typeface="Arial" panose="020B0604020202020204" pitchFamily="34" charset="0"/>
              </a:rPr>
              <a:t> </a:t>
            </a:r>
            <a:r>
              <a:rPr sz="3600" spc="160" dirty="0">
                <a:latin typeface="Arial" panose="020B0604020202020204" pitchFamily="34" charset="0"/>
                <a:cs typeface="Arial" panose="020B0604020202020204" pitchFamily="34" charset="0"/>
              </a:rPr>
              <a:t>Overview</a:t>
            </a:r>
            <a:r>
              <a:rPr sz="3600" spc="-193" dirty="0">
                <a:latin typeface="Arial" panose="020B0604020202020204" pitchFamily="34" charset="0"/>
                <a:cs typeface="Arial" panose="020B0604020202020204" pitchFamily="34" charset="0"/>
              </a:rPr>
              <a:t> </a:t>
            </a:r>
            <a:r>
              <a:rPr sz="3600" spc="87" dirty="0">
                <a:latin typeface="Arial" panose="020B0604020202020204" pitchFamily="34" charset="0"/>
                <a:cs typeface="Arial" panose="020B0604020202020204" pitchFamily="34" charset="0"/>
              </a:rPr>
              <a:t>of</a:t>
            </a:r>
            <a:r>
              <a:rPr sz="3600" spc="-193"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Sales</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73" dirty="0">
                <a:latin typeface="Arial" panose="020B0604020202020204" pitchFamily="34" charset="0"/>
                <a:cs typeface="Arial" panose="020B0604020202020204" pitchFamily="34" charset="0"/>
              </a:rPr>
              <a:t>Country</a:t>
            </a:r>
          </a:p>
        </p:txBody>
      </p:sp>
      <p:sp>
        <p:nvSpPr>
          <p:cNvPr id="4" name="object 4"/>
          <p:cNvSpPr txBox="1"/>
          <p:nvPr/>
        </p:nvSpPr>
        <p:spPr>
          <a:xfrm>
            <a:off x="714300" y="4947816"/>
            <a:ext cx="8282660" cy="1413891"/>
          </a:xfrm>
          <a:prstGeom prst="rect">
            <a:avLst/>
          </a:prstGeom>
        </p:spPr>
        <p:txBody>
          <a:bodyPr vert="horz" wrap="square" lIns="0" tIns="118533" rIns="0" bIns="0" rtlCol="0">
            <a:spAutoFit/>
          </a:bodyPr>
          <a:lstStyle/>
          <a:p>
            <a:pPr marL="16933">
              <a:spcBef>
                <a:spcPts val="933"/>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626518" marR="6773" indent="-407236">
              <a:lnSpc>
                <a:spcPct val="114999"/>
              </a:lnSpc>
              <a:spcBef>
                <a:spcPts val="560"/>
              </a:spcBef>
              <a:buFont typeface="Arial MT"/>
              <a:buChar char="●"/>
              <a:tabLst>
                <a:tab pos="625671" algn="l"/>
                <a:tab pos="626518" algn="l"/>
              </a:tabLst>
            </a:pPr>
            <a:r>
              <a:rPr sz="1400" b="1" spc="27" dirty="0">
                <a:latin typeface="Arial" panose="020B0604020202020204" pitchFamily="34" charset="0"/>
                <a:cs typeface="Arial" panose="020B0604020202020204" pitchFamily="34" charset="0"/>
              </a:rPr>
              <a:t>Top</a:t>
            </a:r>
            <a:r>
              <a:rPr sz="1400" b="1" spc="-93" dirty="0">
                <a:latin typeface="Arial" panose="020B0604020202020204" pitchFamily="34" charset="0"/>
                <a:cs typeface="Arial" panose="020B0604020202020204" pitchFamily="34" charset="0"/>
              </a:rPr>
              <a:t> </a:t>
            </a:r>
            <a:r>
              <a:rPr sz="1400" b="1" spc="120" dirty="0">
                <a:latin typeface="Arial" panose="020B0604020202020204" pitchFamily="34" charset="0"/>
                <a:cs typeface="Arial" panose="020B0604020202020204" pitchFamily="34" charset="0"/>
              </a:rPr>
              <a:t>5</a:t>
            </a:r>
            <a:r>
              <a:rPr sz="1400" b="1" spc="-20"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countries</a:t>
            </a:r>
            <a:r>
              <a:rPr sz="1400" spc="-67"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with</a:t>
            </a:r>
            <a:r>
              <a:rPr sz="1400" spc="-73"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Highest</a:t>
            </a:r>
            <a:r>
              <a:rPr sz="1400" b="1" spc="-20"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Sales  </a:t>
            </a:r>
            <a:r>
              <a:rPr sz="1400" b="1" spc="87" dirty="0">
                <a:latin typeface="Arial" panose="020B0604020202020204" pitchFamily="34" charset="0"/>
                <a:cs typeface="Arial" panose="020B0604020202020204" pitchFamily="34" charset="0"/>
              </a:rPr>
              <a:t>value</a:t>
            </a:r>
            <a:r>
              <a:rPr sz="1400" b="1" spc="-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73"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USA,</a:t>
            </a:r>
            <a:r>
              <a:rPr sz="1400" b="1" spc="-93"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Spain,</a:t>
            </a:r>
            <a:r>
              <a:rPr sz="1400" b="1" spc="-93"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France,</a:t>
            </a:r>
            <a:r>
              <a:rPr sz="1400" b="1" spc="-93" dirty="0">
                <a:latin typeface="Arial" panose="020B0604020202020204" pitchFamily="34" charset="0"/>
                <a:cs typeface="Arial" panose="020B0604020202020204" pitchFamily="34" charset="0"/>
              </a:rPr>
              <a:t> </a:t>
            </a:r>
            <a:r>
              <a:rPr sz="1400" b="1" spc="60" dirty="0">
                <a:latin typeface="Arial" panose="020B0604020202020204" pitchFamily="34" charset="0"/>
                <a:cs typeface="Arial" panose="020B0604020202020204" pitchFamily="34" charset="0"/>
              </a:rPr>
              <a:t>Australia  </a:t>
            </a:r>
            <a:r>
              <a:rPr sz="1400" b="1" spc="107" dirty="0">
                <a:latin typeface="Arial" panose="020B0604020202020204" pitchFamily="34" charset="0"/>
                <a:cs typeface="Arial" panose="020B0604020202020204" pitchFamily="34" charset="0"/>
              </a:rPr>
              <a:t>and</a:t>
            </a:r>
            <a:r>
              <a:rPr sz="1400" b="1" spc="-93"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UK.</a:t>
            </a:r>
            <a:endParaRPr sz="1400" dirty="0">
              <a:latin typeface="Arial" panose="020B0604020202020204" pitchFamily="34" charset="0"/>
              <a:cs typeface="Arial" panose="020B0604020202020204" pitchFamily="34" charset="0"/>
            </a:endParaRPr>
          </a:p>
          <a:p>
            <a:pPr marL="626518" indent="-407236">
              <a:spcBef>
                <a:spcPts val="240"/>
              </a:spcBef>
              <a:buFont typeface="Arial MT"/>
              <a:buChar char="●"/>
              <a:tabLst>
                <a:tab pos="625671" algn="l"/>
                <a:tab pos="626518" algn="l"/>
              </a:tabLst>
            </a:pPr>
            <a:r>
              <a:rPr sz="1400" b="1" spc="53" dirty="0">
                <a:latin typeface="Arial" panose="020B0604020202020204" pitchFamily="34" charset="0"/>
                <a:cs typeface="Arial" panose="020B0604020202020204" pitchFamily="34" charset="0"/>
              </a:rPr>
              <a:t>Highest</a:t>
            </a:r>
            <a:r>
              <a:rPr sz="1400" b="1" spc="-93"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Sales</a:t>
            </a:r>
            <a:r>
              <a:rPr sz="1400" b="1" spc="-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from</a:t>
            </a:r>
            <a:r>
              <a:rPr sz="1400" spc="-147"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USA</a:t>
            </a:r>
            <a:r>
              <a:rPr sz="1400" b="1" spc="-93" dirty="0">
                <a:latin typeface="Arial" panose="020B0604020202020204" pitchFamily="34" charset="0"/>
                <a:cs typeface="Arial" panose="020B0604020202020204" pitchFamily="34" charset="0"/>
              </a:rPr>
              <a:t> </a:t>
            </a:r>
            <a:r>
              <a:rPr sz="1400" b="1" spc="27" dirty="0">
                <a:latin typeface="Arial" panose="020B0604020202020204" pitchFamily="34" charset="0"/>
                <a:cs typeface="Arial" panose="020B0604020202020204" pitchFamily="34" charset="0"/>
              </a:rPr>
              <a:t>i.e.</a:t>
            </a:r>
            <a:r>
              <a:rPr sz="1400" b="1" spc="-93" dirty="0">
                <a:latin typeface="Arial" panose="020B0604020202020204" pitchFamily="34" charset="0"/>
                <a:cs typeface="Arial" panose="020B0604020202020204" pitchFamily="34" charset="0"/>
              </a:rPr>
              <a:t> </a:t>
            </a:r>
            <a:r>
              <a:rPr sz="1400" b="1" spc="67" dirty="0">
                <a:latin typeface="Arial" panose="020B0604020202020204" pitchFamily="34" charset="0"/>
                <a:cs typeface="Arial" panose="020B0604020202020204" pitchFamily="34" charset="0"/>
              </a:rPr>
              <a:t>$3.36M,</a:t>
            </a:r>
            <a:endParaRPr sz="1400" dirty="0">
              <a:latin typeface="Arial" panose="020B0604020202020204" pitchFamily="34" charset="0"/>
              <a:cs typeface="Arial" panose="020B0604020202020204" pitchFamily="34" charset="0"/>
            </a:endParaRPr>
          </a:p>
          <a:p>
            <a:pPr marL="626518">
              <a:spcBef>
                <a:spcPts val="240"/>
              </a:spcBef>
            </a:pPr>
            <a:r>
              <a:rPr sz="1400" spc="7" dirty="0">
                <a:latin typeface="Arial" panose="020B0604020202020204" pitchFamily="34" charset="0"/>
                <a:cs typeface="Arial" panose="020B0604020202020204" pitchFamily="34" charset="0"/>
              </a:rPr>
              <a:t>while</a:t>
            </a:r>
            <a:r>
              <a:rPr sz="1400" spc="-147"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Lowest</a:t>
            </a:r>
            <a:r>
              <a:rPr sz="1400" b="1" spc="-93" dirty="0">
                <a:latin typeface="Arial" panose="020B0604020202020204" pitchFamily="34" charset="0"/>
                <a:cs typeface="Arial" panose="020B0604020202020204" pitchFamily="34" charset="0"/>
              </a:rPr>
              <a:t> </a:t>
            </a:r>
            <a:r>
              <a:rPr sz="1400" b="1" spc="53" dirty="0">
                <a:latin typeface="Arial" panose="020B0604020202020204" pitchFamily="34" charset="0"/>
                <a:cs typeface="Arial" panose="020B0604020202020204" pitchFamily="34" charset="0"/>
              </a:rPr>
              <a:t>sales</a:t>
            </a:r>
            <a:r>
              <a:rPr sz="1400" b="1" spc="-9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67"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from</a:t>
            </a:r>
            <a:r>
              <a:rPr sz="1400" spc="-147" dirty="0">
                <a:latin typeface="Arial" panose="020B0604020202020204" pitchFamily="34" charset="0"/>
                <a:cs typeface="Arial" panose="020B0604020202020204" pitchFamily="34" charset="0"/>
              </a:rPr>
              <a:t> </a:t>
            </a:r>
            <a:r>
              <a:rPr sz="1400" b="1" spc="73" dirty="0">
                <a:latin typeface="Arial" panose="020B0604020202020204" pitchFamily="34" charset="0"/>
                <a:cs typeface="Arial" panose="020B0604020202020204" pitchFamily="34" charset="0"/>
              </a:rPr>
              <a:t>Ireland</a:t>
            </a:r>
            <a:r>
              <a:rPr sz="1400" b="1" spc="-93" dirty="0">
                <a:latin typeface="Arial" panose="020B0604020202020204" pitchFamily="34" charset="0"/>
                <a:cs typeface="Arial" panose="020B0604020202020204" pitchFamily="34" charset="0"/>
              </a:rPr>
              <a:t> </a:t>
            </a:r>
            <a:r>
              <a:rPr sz="1400" b="1" spc="33" dirty="0">
                <a:latin typeface="Arial" panose="020B0604020202020204" pitchFamily="34" charset="0"/>
                <a:cs typeface="Arial" panose="020B0604020202020204" pitchFamily="34" charset="0"/>
              </a:rPr>
              <a:t>i.e</a:t>
            </a:r>
            <a:endParaRPr sz="1400" dirty="0">
              <a:latin typeface="Arial" panose="020B0604020202020204" pitchFamily="34" charset="0"/>
              <a:cs typeface="Arial" panose="020B0604020202020204" pitchFamily="34" charset="0"/>
            </a:endParaRPr>
          </a:p>
          <a:p>
            <a:pPr marL="626518">
              <a:spcBef>
                <a:spcPts val="240"/>
              </a:spcBef>
            </a:pPr>
            <a:r>
              <a:rPr sz="1400" b="1" spc="27" dirty="0">
                <a:latin typeface="Arial" panose="020B0604020202020204" pitchFamily="34" charset="0"/>
                <a:cs typeface="Arial" panose="020B0604020202020204" pitchFamily="34" charset="0"/>
              </a:rPr>
              <a:t>$57.7K</a:t>
            </a:r>
            <a:endParaRPr sz="14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9DC71DD-CEC7-545B-4205-B4230372BB8A}"/>
              </a:ext>
            </a:extLst>
          </p:cNvPr>
          <p:cNvPicPr>
            <a:picLocks noChangeAspect="1"/>
          </p:cNvPicPr>
          <p:nvPr/>
        </p:nvPicPr>
        <p:blipFill>
          <a:blip r:embed="rId2"/>
          <a:stretch>
            <a:fillRect/>
          </a:stretch>
        </p:blipFill>
        <p:spPr>
          <a:xfrm>
            <a:off x="791486" y="835487"/>
            <a:ext cx="10517216" cy="4112329"/>
          </a:xfrm>
          <a:prstGeom prst="rect">
            <a:avLst/>
          </a:prstGeom>
        </p:spPr>
      </p:pic>
      <p:sp>
        <p:nvSpPr>
          <p:cNvPr id="17" name="object 2">
            <a:extLst>
              <a:ext uri="{FF2B5EF4-FFF2-40B4-BE49-F238E27FC236}">
                <a16:creationId xmlns:a16="http://schemas.microsoft.com/office/drawing/2014/main" id="{2A41C84F-CA60-1495-7310-0A14DA3E5D1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8" name="Picture 17">
            <a:extLst>
              <a:ext uri="{FF2B5EF4-FFF2-40B4-BE49-F238E27FC236}">
                <a16:creationId xmlns:a16="http://schemas.microsoft.com/office/drawing/2014/main" id="{FAF61C5E-0373-F347-829E-37169E2D7779}"/>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8292-22BB-50E5-96FB-6019EECB09F5}"/>
              </a:ext>
            </a:extLst>
          </p:cNvPr>
          <p:cNvSpPr>
            <a:spLocks noGrp="1"/>
          </p:cNvSpPr>
          <p:nvPr>
            <p:ph type="title"/>
          </p:nvPr>
        </p:nvSpPr>
        <p:spPr>
          <a:xfrm>
            <a:off x="616577" y="244299"/>
            <a:ext cx="10515600" cy="603063"/>
          </a:xfrm>
        </p:spPr>
        <p:txBody>
          <a:bodyPr>
            <a:normAutofit/>
          </a:bodyPr>
          <a:lstStyle/>
          <a:p>
            <a:r>
              <a:rPr lang="en-US" sz="3600" spc="75" dirty="0">
                <a:latin typeface="Arial" panose="020B0604020202020204" pitchFamily="34" charset="0"/>
                <a:cs typeface="Arial" panose="020B0604020202020204" pitchFamily="34" charset="0"/>
              </a:rPr>
              <a:t>Sales</a:t>
            </a:r>
            <a:r>
              <a:rPr lang="en-US" sz="3600" spc="-150" dirty="0">
                <a:latin typeface="Arial" panose="020B0604020202020204" pitchFamily="34" charset="0"/>
                <a:cs typeface="Arial" panose="020B0604020202020204" pitchFamily="34" charset="0"/>
              </a:rPr>
              <a:t> </a:t>
            </a:r>
            <a:r>
              <a:rPr lang="en-US" sz="3600" spc="105" dirty="0">
                <a:latin typeface="Arial" panose="020B0604020202020204" pitchFamily="34" charset="0"/>
                <a:cs typeface="Arial" panose="020B0604020202020204" pitchFamily="34" charset="0"/>
              </a:rPr>
              <a:t>Over</a:t>
            </a:r>
            <a:r>
              <a:rPr lang="en-US" sz="3600" spc="-145" dirty="0">
                <a:latin typeface="Arial" panose="020B0604020202020204" pitchFamily="34" charset="0"/>
                <a:cs typeface="Arial" panose="020B0604020202020204" pitchFamily="34" charset="0"/>
              </a:rPr>
              <a:t> </a:t>
            </a:r>
            <a:r>
              <a:rPr lang="en-US" sz="3600" spc="85" dirty="0">
                <a:latin typeface="Arial" panose="020B0604020202020204" pitchFamily="34" charset="0"/>
                <a:cs typeface="Arial" panose="020B0604020202020204" pitchFamily="34" charset="0"/>
              </a:rPr>
              <a:t>Time:</a:t>
            </a:r>
            <a:r>
              <a:rPr lang="en-US" sz="3600" spc="-145" dirty="0">
                <a:latin typeface="Arial" panose="020B0604020202020204" pitchFamily="34" charset="0"/>
                <a:cs typeface="Arial" panose="020B0604020202020204" pitchFamily="34" charset="0"/>
              </a:rPr>
              <a:t> </a:t>
            </a:r>
            <a:r>
              <a:rPr lang="en-US" sz="3600" spc="20" dirty="0">
                <a:latin typeface="Arial" panose="020B0604020202020204" pitchFamily="34" charset="0"/>
                <a:cs typeface="Arial" panose="020B0604020202020204" pitchFamily="34" charset="0"/>
              </a:rPr>
              <a:t>YOY</a:t>
            </a:r>
            <a:r>
              <a:rPr lang="en-US" sz="3600" spc="-150" dirty="0">
                <a:latin typeface="Arial" panose="020B0604020202020204" pitchFamily="34" charset="0"/>
                <a:cs typeface="Arial" panose="020B0604020202020204" pitchFamily="34" charset="0"/>
              </a:rPr>
              <a:t> </a:t>
            </a:r>
            <a:r>
              <a:rPr lang="en-US" sz="3600" spc="135" dirty="0">
                <a:latin typeface="Arial" panose="020B0604020202020204" pitchFamily="34" charset="0"/>
                <a:cs typeface="Arial" panose="020B0604020202020204" pitchFamily="34" charset="0"/>
              </a:rPr>
              <a:t>Monthly</a:t>
            </a:r>
            <a:r>
              <a:rPr lang="en-US" sz="3600" spc="-145" dirty="0">
                <a:latin typeface="Arial" panose="020B0604020202020204" pitchFamily="34" charset="0"/>
                <a:cs typeface="Arial" panose="020B0604020202020204" pitchFamily="34" charset="0"/>
              </a:rPr>
              <a:t> </a:t>
            </a:r>
            <a:r>
              <a:rPr lang="en-US" sz="3600" spc="75" dirty="0">
                <a:latin typeface="Arial" panose="020B0604020202020204" pitchFamily="34" charset="0"/>
                <a:cs typeface="Arial" panose="020B0604020202020204" pitchFamily="34" charset="0"/>
              </a:rPr>
              <a:t>Sales</a:t>
            </a:r>
            <a:r>
              <a:rPr lang="en-US" sz="3600" spc="-145" dirty="0">
                <a:latin typeface="Arial" panose="020B0604020202020204" pitchFamily="34" charset="0"/>
                <a:cs typeface="Arial" panose="020B0604020202020204" pitchFamily="34" charset="0"/>
              </a:rPr>
              <a:t> </a:t>
            </a:r>
            <a:r>
              <a:rPr lang="en-US" sz="3600" spc="100" dirty="0">
                <a:latin typeface="Arial" panose="020B0604020202020204" pitchFamily="34" charset="0"/>
                <a:cs typeface="Arial" panose="020B0604020202020204" pitchFamily="34" charset="0"/>
              </a:rPr>
              <a:t>Trend</a:t>
            </a:r>
            <a:endParaRPr lang="en-US" sz="36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CC41592-C144-7EEC-DC0C-1E00BE9DB0C6}"/>
              </a:ext>
            </a:extLst>
          </p:cNvPr>
          <p:cNvSpPr>
            <a:spLocks noGrp="1"/>
          </p:cNvSpPr>
          <p:nvPr>
            <p:ph sz="half" idx="2"/>
          </p:nvPr>
        </p:nvSpPr>
        <p:spPr>
          <a:xfrm>
            <a:off x="616576" y="4447436"/>
            <a:ext cx="9055743" cy="1670535"/>
          </a:xfrm>
        </p:spPr>
        <p:style>
          <a:lnRef idx="1">
            <a:schemeClr val="accent5"/>
          </a:lnRef>
          <a:fillRef idx="2">
            <a:schemeClr val="accent5"/>
          </a:fillRef>
          <a:effectRef idx="1">
            <a:schemeClr val="accent5"/>
          </a:effectRef>
          <a:fontRef idx="minor">
            <a:schemeClr val="dk1"/>
          </a:fontRef>
        </p:style>
        <p:txBody>
          <a:bodyPr>
            <a:normAutofit/>
          </a:bodyPr>
          <a:lstStyle/>
          <a:p>
            <a:pPr marL="237490" marR="112395" indent="0">
              <a:lnSpc>
                <a:spcPct val="114999"/>
              </a:lnSpc>
              <a:spcBef>
                <a:spcPts val="420"/>
              </a:spcBef>
              <a:buNone/>
              <a:tabLst>
                <a:tab pos="542290" algn="l"/>
                <a:tab pos="542925" algn="l"/>
              </a:tabLst>
            </a:pPr>
            <a:r>
              <a:rPr lang="en-US" sz="1500" b="1" spc="40" dirty="0">
                <a:solidFill>
                  <a:srgbClr val="374151"/>
                </a:solidFill>
                <a:latin typeface="Arial" panose="020B0604020202020204" pitchFamily="34" charset="0"/>
                <a:cs typeface="Arial" panose="020B0604020202020204" pitchFamily="34" charset="0"/>
              </a:rPr>
              <a:t>Inference:</a:t>
            </a:r>
          </a:p>
          <a:p>
            <a:pPr marL="542925" marR="112395" indent="-305435">
              <a:lnSpc>
                <a:spcPct val="114999"/>
              </a:lnSpc>
              <a:spcBef>
                <a:spcPts val="420"/>
              </a:spcBef>
              <a:buFont typeface="Arial MT"/>
              <a:buChar char="●"/>
              <a:tabLst>
                <a:tab pos="542290" algn="l"/>
                <a:tab pos="542925" algn="l"/>
              </a:tabLst>
            </a:pPr>
            <a:r>
              <a:rPr lang="en-US" sz="1400" b="1" spc="40" dirty="0">
                <a:solidFill>
                  <a:schemeClr val="tx1"/>
                </a:solidFill>
                <a:latin typeface="Arial" panose="020B0604020202020204" pitchFamily="34" charset="0"/>
                <a:cs typeface="Arial" panose="020B0604020202020204" pitchFamily="34" charset="0"/>
              </a:rPr>
              <a:t>Highest</a:t>
            </a:r>
            <a:r>
              <a:rPr lang="en-US" sz="1400" b="1" spc="-70" dirty="0">
                <a:solidFill>
                  <a:schemeClr val="tx1"/>
                </a:solidFill>
                <a:latin typeface="Arial" panose="020B0604020202020204" pitchFamily="34" charset="0"/>
                <a:cs typeface="Arial" panose="020B0604020202020204" pitchFamily="34" charset="0"/>
              </a:rPr>
              <a:t> </a:t>
            </a:r>
            <a:r>
              <a:rPr lang="en-US" sz="1400" b="1" spc="35" dirty="0">
                <a:solidFill>
                  <a:schemeClr val="tx1"/>
                </a:solidFill>
                <a:latin typeface="Arial" panose="020B0604020202020204" pitchFamily="34" charset="0"/>
                <a:cs typeface="Arial" panose="020B0604020202020204" pitchFamily="34" charset="0"/>
              </a:rPr>
              <a:t>sales  </a:t>
            </a:r>
            <a:r>
              <a:rPr lang="en-US" sz="1400" spc="50" dirty="0">
                <a:solidFill>
                  <a:schemeClr val="tx1"/>
                </a:solidFill>
                <a:latin typeface="Arial" panose="020B0604020202020204" pitchFamily="34" charset="0"/>
                <a:cs typeface="Arial" panose="020B0604020202020204" pitchFamily="34" charset="0"/>
              </a:rPr>
              <a:t>are</a:t>
            </a:r>
            <a:r>
              <a:rPr lang="en-US" sz="1400" spc="-50" dirty="0">
                <a:solidFill>
                  <a:schemeClr val="tx1"/>
                </a:solidFill>
                <a:latin typeface="Arial" panose="020B0604020202020204" pitchFamily="34" charset="0"/>
                <a:cs typeface="Arial" panose="020B0604020202020204" pitchFamily="34" charset="0"/>
              </a:rPr>
              <a:t> </a:t>
            </a:r>
            <a:r>
              <a:rPr lang="en-US" sz="1400" spc="-15" dirty="0">
                <a:solidFill>
                  <a:schemeClr val="tx1"/>
                </a:solidFill>
                <a:latin typeface="Arial" panose="020B0604020202020204" pitchFamily="34" charset="0"/>
                <a:cs typeface="Arial" panose="020B0604020202020204" pitchFamily="34" charset="0"/>
              </a:rPr>
              <a:t>in</a:t>
            </a:r>
            <a:r>
              <a:rPr lang="en-US" sz="1400" spc="-55" dirty="0">
                <a:solidFill>
                  <a:schemeClr val="tx1"/>
                </a:solidFill>
                <a:latin typeface="Arial" panose="020B0604020202020204" pitchFamily="34" charset="0"/>
                <a:cs typeface="Arial" panose="020B0604020202020204" pitchFamily="34" charset="0"/>
              </a:rPr>
              <a:t> </a:t>
            </a:r>
            <a:r>
              <a:rPr lang="en-US" sz="1400" b="1" spc="30" dirty="0">
                <a:solidFill>
                  <a:schemeClr val="tx1"/>
                </a:solidFill>
                <a:latin typeface="Arial" panose="020B0604020202020204" pitchFamily="34" charset="0"/>
                <a:cs typeface="Arial" panose="020B0604020202020204" pitchFamily="34" charset="0"/>
              </a:rPr>
              <a:t>Nov.</a:t>
            </a:r>
            <a:r>
              <a:rPr lang="en-US" sz="1400" b="1" spc="-15" dirty="0">
                <a:solidFill>
                  <a:schemeClr val="tx1"/>
                </a:solidFill>
                <a:latin typeface="Arial" panose="020B0604020202020204" pitchFamily="34" charset="0"/>
                <a:cs typeface="Arial" panose="020B0604020202020204" pitchFamily="34" charset="0"/>
              </a:rPr>
              <a:t> </a:t>
            </a:r>
            <a:r>
              <a:rPr lang="en-US" sz="1400" spc="30" dirty="0">
                <a:solidFill>
                  <a:schemeClr val="tx1"/>
                </a:solidFill>
                <a:latin typeface="Arial" panose="020B0604020202020204" pitchFamily="34" charset="0"/>
                <a:cs typeface="Arial" panose="020B0604020202020204" pitchFamily="34" charset="0"/>
              </a:rPr>
              <a:t>every  </a:t>
            </a:r>
            <a:r>
              <a:rPr lang="en-US" sz="1400" spc="45" dirty="0">
                <a:solidFill>
                  <a:schemeClr val="tx1"/>
                </a:solidFill>
                <a:latin typeface="Arial" panose="020B0604020202020204" pitchFamily="34" charset="0"/>
                <a:cs typeface="Arial" panose="020B0604020202020204" pitchFamily="34" charset="0"/>
              </a:rPr>
              <a:t>year</a:t>
            </a:r>
            <a:endParaRPr lang="en-US" sz="1400" dirty="0">
              <a:solidFill>
                <a:schemeClr val="tx1"/>
              </a:solidFill>
              <a:latin typeface="Arial" panose="020B0604020202020204" pitchFamily="34" charset="0"/>
              <a:cs typeface="Arial" panose="020B0604020202020204" pitchFamily="34" charset="0"/>
            </a:endParaRPr>
          </a:p>
          <a:p>
            <a:pPr marL="542925" marR="163195" indent="-305435">
              <a:lnSpc>
                <a:spcPct val="114999"/>
              </a:lnSpc>
              <a:buFont typeface="Arial MT"/>
              <a:buChar char="●"/>
              <a:tabLst>
                <a:tab pos="542290" algn="l"/>
                <a:tab pos="542925" algn="l"/>
              </a:tabLst>
            </a:pPr>
            <a:r>
              <a:rPr lang="en-US" sz="1400" spc="-30" dirty="0">
                <a:solidFill>
                  <a:schemeClr val="tx1"/>
                </a:solidFill>
                <a:latin typeface="Arial" panose="020B0604020202020204" pitchFamily="34" charset="0"/>
                <a:cs typeface="Arial" panose="020B0604020202020204" pitchFamily="34" charset="0"/>
              </a:rPr>
              <a:t>This</a:t>
            </a:r>
            <a:r>
              <a:rPr lang="en-US" sz="1400" spc="-50" dirty="0">
                <a:solidFill>
                  <a:schemeClr val="tx1"/>
                </a:solidFill>
                <a:latin typeface="Arial" panose="020B0604020202020204" pitchFamily="34" charset="0"/>
                <a:cs typeface="Arial" panose="020B0604020202020204" pitchFamily="34" charset="0"/>
              </a:rPr>
              <a:t> </a:t>
            </a:r>
            <a:r>
              <a:rPr lang="en-US" sz="1400" spc="40" dirty="0">
                <a:solidFill>
                  <a:schemeClr val="tx1"/>
                </a:solidFill>
                <a:latin typeface="Arial" panose="020B0604020202020204" pitchFamily="34" charset="0"/>
                <a:cs typeface="Arial" panose="020B0604020202020204" pitchFamily="34" charset="0"/>
              </a:rPr>
              <a:t>Sales</a:t>
            </a:r>
            <a:r>
              <a:rPr lang="en-US" sz="1400" spc="-50" dirty="0">
                <a:solidFill>
                  <a:schemeClr val="tx1"/>
                </a:solidFill>
                <a:latin typeface="Arial" panose="020B0604020202020204" pitchFamily="34" charset="0"/>
                <a:cs typeface="Arial" panose="020B0604020202020204" pitchFamily="34" charset="0"/>
              </a:rPr>
              <a:t> </a:t>
            </a:r>
            <a:r>
              <a:rPr lang="en-US" sz="1400" dirty="0">
                <a:solidFill>
                  <a:schemeClr val="tx1"/>
                </a:solidFill>
                <a:latin typeface="Arial" panose="020B0604020202020204" pitchFamily="34" charset="0"/>
                <a:cs typeface="Arial" panose="020B0604020202020204" pitchFamily="34" charset="0"/>
              </a:rPr>
              <a:t>Trend  </a:t>
            </a:r>
            <a:r>
              <a:rPr lang="en-US" sz="1400" spc="25" dirty="0">
                <a:solidFill>
                  <a:schemeClr val="tx1"/>
                </a:solidFill>
                <a:latin typeface="Arial" panose="020B0604020202020204" pitchFamily="34" charset="0"/>
                <a:cs typeface="Arial" panose="020B0604020202020204" pitchFamily="34" charset="0"/>
              </a:rPr>
              <a:t>indicates </a:t>
            </a:r>
            <a:r>
              <a:rPr lang="en-US" sz="1400" spc="30" dirty="0">
                <a:solidFill>
                  <a:schemeClr val="tx1"/>
                </a:solidFill>
                <a:latin typeface="Arial" panose="020B0604020202020204" pitchFamily="34" charset="0"/>
                <a:cs typeface="Arial" panose="020B0604020202020204" pitchFamily="34" charset="0"/>
              </a:rPr>
              <a:t> </a:t>
            </a:r>
            <a:r>
              <a:rPr lang="en-US" sz="1400" b="1" spc="45" dirty="0">
                <a:solidFill>
                  <a:schemeClr val="tx1"/>
                </a:solidFill>
                <a:latin typeface="Arial" panose="020B0604020202020204" pitchFamily="34" charset="0"/>
                <a:cs typeface="Arial" panose="020B0604020202020204" pitchFamily="34" charset="0"/>
              </a:rPr>
              <a:t>Seasonality</a:t>
            </a:r>
            <a:endParaRPr lang="en-US" sz="1400" dirty="0">
              <a:solidFill>
                <a:schemeClr val="tx1"/>
              </a:solidFill>
              <a:latin typeface="Arial" panose="020B0604020202020204" pitchFamily="34" charset="0"/>
              <a:cs typeface="Arial" panose="020B0604020202020204" pitchFamily="34" charset="0"/>
            </a:endParaRPr>
          </a:p>
          <a:p>
            <a:pPr marL="542925" marR="93345" indent="-305435">
              <a:lnSpc>
                <a:spcPct val="114999"/>
              </a:lnSpc>
              <a:buFont typeface="Arial MT"/>
              <a:buChar char="●"/>
              <a:tabLst>
                <a:tab pos="542290" algn="l"/>
                <a:tab pos="542925" algn="l"/>
              </a:tabLst>
            </a:pPr>
            <a:r>
              <a:rPr lang="en-US" sz="1400" b="1" spc="25" dirty="0">
                <a:solidFill>
                  <a:schemeClr val="tx1"/>
                </a:solidFill>
                <a:latin typeface="Arial" panose="020B0604020202020204" pitchFamily="34" charset="0"/>
                <a:cs typeface="Arial" panose="020B0604020202020204" pitchFamily="34" charset="0"/>
              </a:rPr>
              <a:t>Sales</a:t>
            </a:r>
            <a:r>
              <a:rPr lang="en-US" sz="1400" b="1" spc="-70" dirty="0">
                <a:solidFill>
                  <a:schemeClr val="tx1"/>
                </a:solidFill>
                <a:latin typeface="Arial" panose="020B0604020202020204" pitchFamily="34" charset="0"/>
                <a:cs typeface="Arial" panose="020B0604020202020204" pitchFamily="34" charset="0"/>
              </a:rPr>
              <a:t> </a:t>
            </a:r>
            <a:r>
              <a:rPr lang="en-US" sz="1400" b="1" spc="40" dirty="0">
                <a:solidFill>
                  <a:schemeClr val="tx1"/>
                </a:solidFill>
                <a:latin typeface="Arial" panose="020B0604020202020204" pitchFamily="34" charset="0"/>
                <a:cs typeface="Arial" panose="020B0604020202020204" pitchFamily="34" charset="0"/>
              </a:rPr>
              <a:t>in</a:t>
            </a:r>
            <a:r>
              <a:rPr lang="en-US" sz="1400" b="1" spc="-70" dirty="0">
                <a:solidFill>
                  <a:schemeClr val="tx1"/>
                </a:solidFill>
                <a:latin typeface="Arial" panose="020B0604020202020204" pitchFamily="34" charset="0"/>
                <a:cs typeface="Arial" panose="020B0604020202020204" pitchFamily="34" charset="0"/>
              </a:rPr>
              <a:t> </a:t>
            </a:r>
            <a:r>
              <a:rPr lang="en-US" sz="1400" b="1" spc="55" dirty="0">
                <a:solidFill>
                  <a:schemeClr val="tx1"/>
                </a:solidFill>
                <a:latin typeface="Arial" panose="020B0604020202020204" pitchFamily="34" charset="0"/>
                <a:cs typeface="Arial" panose="020B0604020202020204" pitchFamily="34" charset="0"/>
              </a:rPr>
              <a:t>2020</a:t>
            </a:r>
            <a:r>
              <a:rPr lang="en-US" sz="1400" b="1" spc="-15" dirty="0">
                <a:solidFill>
                  <a:schemeClr val="tx1"/>
                </a:solidFill>
                <a:latin typeface="Arial" panose="020B0604020202020204" pitchFamily="34" charset="0"/>
                <a:cs typeface="Arial" panose="020B0604020202020204" pitchFamily="34" charset="0"/>
              </a:rPr>
              <a:t> </a:t>
            </a:r>
            <a:r>
              <a:rPr lang="en-US" sz="1400" spc="40" dirty="0">
                <a:solidFill>
                  <a:schemeClr val="tx1"/>
                </a:solidFill>
                <a:latin typeface="Arial" panose="020B0604020202020204" pitchFamily="34" charset="0"/>
                <a:cs typeface="Arial" panose="020B0604020202020204" pitchFamily="34" charset="0"/>
              </a:rPr>
              <a:t>are  </a:t>
            </a:r>
            <a:r>
              <a:rPr lang="en-US" sz="1400" b="1" spc="70" dirty="0">
                <a:solidFill>
                  <a:schemeClr val="tx1"/>
                </a:solidFill>
                <a:latin typeface="Arial" panose="020B0604020202020204" pitchFamily="34" charset="0"/>
                <a:cs typeface="Arial" panose="020B0604020202020204" pitchFamily="34" charset="0"/>
              </a:rPr>
              <a:t>comparatively </a:t>
            </a:r>
            <a:r>
              <a:rPr lang="en-US" sz="1400" b="1" spc="75" dirty="0">
                <a:solidFill>
                  <a:schemeClr val="tx1"/>
                </a:solidFill>
                <a:latin typeface="Arial" panose="020B0604020202020204" pitchFamily="34" charset="0"/>
                <a:cs typeface="Arial" panose="020B0604020202020204" pitchFamily="34" charset="0"/>
              </a:rPr>
              <a:t> </a:t>
            </a:r>
            <a:r>
              <a:rPr lang="en-US" sz="1400" b="1" spc="50" dirty="0">
                <a:solidFill>
                  <a:schemeClr val="tx1"/>
                </a:solidFill>
                <a:latin typeface="Arial" panose="020B0604020202020204" pitchFamily="34" charset="0"/>
                <a:cs typeface="Arial" panose="020B0604020202020204" pitchFamily="34" charset="0"/>
              </a:rPr>
              <a:t>higher </a:t>
            </a:r>
            <a:r>
              <a:rPr lang="en-US" sz="1400" spc="35" dirty="0">
                <a:solidFill>
                  <a:schemeClr val="tx1"/>
                </a:solidFill>
                <a:latin typeface="Arial" panose="020B0604020202020204" pitchFamily="34" charset="0"/>
                <a:cs typeface="Arial" panose="020B0604020202020204" pitchFamily="34" charset="0"/>
              </a:rPr>
              <a:t>than </a:t>
            </a:r>
            <a:r>
              <a:rPr lang="en-US" sz="1400" spc="20" dirty="0">
                <a:solidFill>
                  <a:schemeClr val="tx1"/>
                </a:solidFill>
                <a:latin typeface="Arial" panose="020B0604020202020204" pitchFamily="34" charset="0"/>
                <a:cs typeface="Arial" panose="020B0604020202020204" pitchFamily="34" charset="0"/>
              </a:rPr>
              <a:t>the </a:t>
            </a:r>
            <a:r>
              <a:rPr lang="en-US" sz="1400" spc="25" dirty="0">
                <a:solidFill>
                  <a:schemeClr val="tx1"/>
                </a:solidFill>
                <a:latin typeface="Arial" panose="020B0604020202020204" pitchFamily="34" charset="0"/>
                <a:cs typeface="Arial" panose="020B0604020202020204" pitchFamily="34" charset="0"/>
              </a:rPr>
              <a:t> </a:t>
            </a:r>
            <a:r>
              <a:rPr lang="en-US" sz="1400" spc="5" dirty="0">
                <a:solidFill>
                  <a:schemeClr val="tx1"/>
                </a:solidFill>
                <a:latin typeface="Arial" panose="020B0604020202020204" pitchFamily="34" charset="0"/>
                <a:cs typeface="Arial" panose="020B0604020202020204" pitchFamily="34" charset="0"/>
              </a:rPr>
              <a:t>rest</a:t>
            </a:r>
            <a:r>
              <a:rPr lang="en-US" sz="1400" spc="-50" dirty="0">
                <a:solidFill>
                  <a:schemeClr val="tx1"/>
                </a:solidFill>
                <a:latin typeface="Arial" panose="020B0604020202020204" pitchFamily="34" charset="0"/>
                <a:cs typeface="Arial" panose="020B0604020202020204" pitchFamily="34" charset="0"/>
              </a:rPr>
              <a:t> </a:t>
            </a:r>
            <a:r>
              <a:rPr lang="en-US" sz="1400" spc="-60" dirty="0">
                <a:solidFill>
                  <a:schemeClr val="tx1"/>
                </a:solidFill>
                <a:latin typeface="Arial" panose="020B0604020202020204" pitchFamily="34" charset="0"/>
                <a:cs typeface="Arial" panose="020B0604020202020204" pitchFamily="34" charset="0"/>
              </a:rPr>
              <a:t>2</a:t>
            </a:r>
            <a:r>
              <a:rPr lang="en-US" sz="1400" spc="-50" dirty="0">
                <a:solidFill>
                  <a:schemeClr val="tx1"/>
                </a:solidFill>
                <a:latin typeface="Arial" panose="020B0604020202020204" pitchFamily="34" charset="0"/>
                <a:cs typeface="Arial" panose="020B0604020202020204" pitchFamily="34" charset="0"/>
              </a:rPr>
              <a:t> </a:t>
            </a:r>
            <a:r>
              <a:rPr lang="en-US" sz="1400" spc="35" dirty="0">
                <a:solidFill>
                  <a:schemeClr val="tx1"/>
                </a:solidFill>
                <a:latin typeface="Arial" panose="020B0604020202020204" pitchFamily="34" charset="0"/>
                <a:cs typeface="Arial" panose="020B0604020202020204" pitchFamily="34" charset="0"/>
              </a:rPr>
              <a:t>years  </a:t>
            </a:r>
            <a:r>
              <a:rPr lang="en-US" sz="1400" spc="20" dirty="0">
                <a:solidFill>
                  <a:schemeClr val="tx1"/>
                </a:solidFill>
                <a:latin typeface="Arial" panose="020B0604020202020204" pitchFamily="34" charset="0"/>
                <a:cs typeface="Arial" panose="020B0604020202020204" pitchFamily="34" charset="0"/>
              </a:rPr>
              <a:t>shows </a:t>
            </a:r>
            <a:r>
              <a:rPr lang="en-US" sz="1400" b="1" spc="70" dirty="0">
                <a:solidFill>
                  <a:schemeClr val="tx1"/>
                </a:solidFill>
                <a:latin typeface="Arial" panose="020B0604020202020204" pitchFamily="34" charset="0"/>
                <a:cs typeface="Arial" panose="020B0604020202020204" pitchFamily="34" charset="0"/>
              </a:rPr>
              <a:t>upward </a:t>
            </a:r>
            <a:r>
              <a:rPr lang="en-US" sz="1400" b="1" spc="75" dirty="0">
                <a:solidFill>
                  <a:schemeClr val="tx1"/>
                </a:solidFill>
                <a:latin typeface="Arial" panose="020B0604020202020204" pitchFamily="34" charset="0"/>
                <a:cs typeface="Arial" panose="020B0604020202020204" pitchFamily="34" charset="0"/>
              </a:rPr>
              <a:t> </a:t>
            </a:r>
            <a:r>
              <a:rPr lang="en-US" sz="1400" b="1" spc="40" dirty="0">
                <a:solidFill>
                  <a:schemeClr val="tx1"/>
                </a:solidFill>
                <a:latin typeface="Arial" panose="020B0604020202020204" pitchFamily="34" charset="0"/>
                <a:cs typeface="Arial" panose="020B0604020202020204" pitchFamily="34" charset="0"/>
              </a:rPr>
              <a:t>Trend.</a:t>
            </a:r>
            <a:endParaRPr lang="en-US" sz="14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DA02166-7B26-5C63-2A55-23F2EC26ECDD}"/>
              </a:ext>
            </a:extLst>
          </p:cNvPr>
          <p:cNvSpPr>
            <a:spLocks noGrp="1"/>
          </p:cNvSpPr>
          <p:nvPr>
            <p:ph type="sldNum" sz="quarter" idx="12"/>
          </p:nvPr>
        </p:nvSpPr>
        <p:spPr/>
        <p:txBody>
          <a:bodyPr/>
          <a:lstStyle/>
          <a:p>
            <a:fld id="{40682955-8C16-4ADE-AAA4-ABD39610368E}" type="slidenum">
              <a:rPr lang="en-US" smtClean="0"/>
              <a:t>14</a:t>
            </a:fld>
            <a:endParaRPr lang="en-US"/>
          </a:p>
        </p:txBody>
      </p:sp>
      <p:pic>
        <p:nvPicPr>
          <p:cNvPr id="7" name="Picture 6">
            <a:extLst>
              <a:ext uri="{FF2B5EF4-FFF2-40B4-BE49-F238E27FC236}">
                <a16:creationId xmlns:a16="http://schemas.microsoft.com/office/drawing/2014/main" id="{74ECC838-57BF-E437-D887-CDA7CA21BD38}"/>
              </a:ext>
            </a:extLst>
          </p:cNvPr>
          <p:cNvPicPr>
            <a:picLocks noChangeAspect="1"/>
          </p:cNvPicPr>
          <p:nvPr/>
        </p:nvPicPr>
        <p:blipFill>
          <a:blip r:embed="rId2"/>
          <a:stretch>
            <a:fillRect/>
          </a:stretch>
        </p:blipFill>
        <p:spPr>
          <a:xfrm>
            <a:off x="540377" y="860063"/>
            <a:ext cx="10668000" cy="3497680"/>
          </a:xfrm>
          <a:prstGeom prst="rect">
            <a:avLst/>
          </a:prstGeom>
        </p:spPr>
      </p:pic>
      <p:sp>
        <p:nvSpPr>
          <p:cNvPr id="8" name="object 2">
            <a:extLst>
              <a:ext uri="{FF2B5EF4-FFF2-40B4-BE49-F238E27FC236}">
                <a16:creationId xmlns:a16="http://schemas.microsoft.com/office/drawing/2014/main" id="{FBDB2665-D2AC-7B42-5F99-A63B87D5F6A9}"/>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0" name="Picture 9">
            <a:extLst>
              <a:ext uri="{FF2B5EF4-FFF2-40B4-BE49-F238E27FC236}">
                <a16:creationId xmlns:a16="http://schemas.microsoft.com/office/drawing/2014/main" id="{02E4B120-D03D-84C5-76D4-A49D0558D93B}"/>
              </a:ext>
            </a:extLst>
          </p:cNvPr>
          <p:cNvPicPr>
            <a:picLocks noChangeAspect="1"/>
          </p:cNvPicPr>
          <p:nvPr/>
        </p:nvPicPr>
        <p:blipFill>
          <a:blip r:embed="rId3"/>
          <a:stretch>
            <a:fillRect/>
          </a:stretch>
        </p:blipFill>
        <p:spPr>
          <a:xfrm>
            <a:off x="0" y="6254496"/>
            <a:ext cx="12192000" cy="603504"/>
          </a:xfrm>
          <a:prstGeom prst="rect">
            <a:avLst/>
          </a:prstGeom>
        </p:spPr>
      </p:pic>
    </p:spTree>
    <p:extLst>
      <p:ext uri="{BB962C8B-B14F-4D97-AF65-F5344CB8AC3E}">
        <p14:creationId xmlns:p14="http://schemas.microsoft.com/office/powerpoint/2010/main" val="88973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E104-6DCF-D362-6AEA-C4ABB023F2C0}"/>
              </a:ext>
            </a:extLst>
          </p:cNvPr>
          <p:cNvSpPr>
            <a:spLocks noGrp="1"/>
          </p:cNvSpPr>
          <p:nvPr>
            <p:ph type="title"/>
          </p:nvPr>
        </p:nvSpPr>
        <p:spPr>
          <a:xfrm>
            <a:off x="616577" y="342416"/>
            <a:ext cx="10515600" cy="517002"/>
          </a:xfrm>
        </p:spPr>
        <p:txBody>
          <a:bodyPr>
            <a:noAutofit/>
          </a:bodyPr>
          <a:lstStyle/>
          <a:p>
            <a:r>
              <a:rPr lang="en-US" sz="3600" spc="75" dirty="0">
                <a:latin typeface="Arial" panose="020B0604020202020204" pitchFamily="34" charset="0"/>
                <a:cs typeface="Arial" panose="020B0604020202020204" pitchFamily="34" charset="0"/>
              </a:rPr>
              <a:t>Sales</a:t>
            </a:r>
            <a:r>
              <a:rPr lang="en-US" sz="3600" spc="-150" dirty="0">
                <a:latin typeface="Arial" panose="020B0604020202020204" pitchFamily="34" charset="0"/>
                <a:cs typeface="Arial" panose="020B0604020202020204" pitchFamily="34" charset="0"/>
              </a:rPr>
              <a:t> </a:t>
            </a:r>
            <a:r>
              <a:rPr lang="en-US" sz="3600" spc="105" dirty="0">
                <a:latin typeface="Arial" panose="020B0604020202020204" pitchFamily="34" charset="0"/>
                <a:cs typeface="Arial" panose="020B0604020202020204" pitchFamily="34" charset="0"/>
              </a:rPr>
              <a:t>Over</a:t>
            </a:r>
            <a:r>
              <a:rPr lang="en-US" sz="3600" spc="-150" dirty="0">
                <a:latin typeface="Arial" panose="020B0604020202020204" pitchFamily="34" charset="0"/>
                <a:cs typeface="Arial" panose="020B0604020202020204" pitchFamily="34" charset="0"/>
              </a:rPr>
              <a:t> </a:t>
            </a:r>
            <a:r>
              <a:rPr lang="en-US" sz="3600" spc="85" dirty="0">
                <a:latin typeface="Arial" panose="020B0604020202020204" pitchFamily="34" charset="0"/>
                <a:cs typeface="Arial" panose="020B0604020202020204" pitchFamily="34" charset="0"/>
              </a:rPr>
              <a:t>Time:</a:t>
            </a:r>
            <a:r>
              <a:rPr lang="en-US" sz="3600" spc="-145" dirty="0">
                <a:latin typeface="Arial" panose="020B0604020202020204" pitchFamily="34" charset="0"/>
                <a:cs typeface="Arial" panose="020B0604020202020204" pitchFamily="34" charset="0"/>
              </a:rPr>
              <a:t> </a:t>
            </a:r>
            <a:r>
              <a:rPr lang="en-US" sz="3600" spc="130" dirty="0">
                <a:latin typeface="Arial" panose="020B0604020202020204" pitchFamily="34" charset="0"/>
                <a:cs typeface="Arial" panose="020B0604020202020204" pitchFamily="34" charset="0"/>
              </a:rPr>
              <a:t>Quarterly</a:t>
            </a:r>
            <a:r>
              <a:rPr lang="en-US" sz="3600" spc="-150" dirty="0">
                <a:latin typeface="Arial" panose="020B0604020202020204" pitchFamily="34" charset="0"/>
                <a:cs typeface="Arial" panose="020B0604020202020204" pitchFamily="34" charset="0"/>
              </a:rPr>
              <a:t> </a:t>
            </a:r>
            <a:r>
              <a:rPr lang="en-US" sz="3600" spc="75" dirty="0">
                <a:latin typeface="Arial" panose="020B0604020202020204" pitchFamily="34" charset="0"/>
                <a:cs typeface="Arial" panose="020B0604020202020204" pitchFamily="34" charset="0"/>
              </a:rPr>
              <a:t>Sales</a:t>
            </a:r>
            <a:r>
              <a:rPr lang="en-US" sz="3600" spc="-145" dirty="0">
                <a:latin typeface="Arial" panose="020B0604020202020204" pitchFamily="34" charset="0"/>
                <a:cs typeface="Arial" panose="020B0604020202020204" pitchFamily="34" charset="0"/>
              </a:rPr>
              <a:t> </a:t>
            </a:r>
            <a:r>
              <a:rPr lang="en-US" sz="3600" spc="100" dirty="0">
                <a:latin typeface="Arial" panose="020B0604020202020204" pitchFamily="34" charset="0"/>
                <a:cs typeface="Arial" panose="020B0604020202020204" pitchFamily="34" charset="0"/>
              </a:rPr>
              <a:t>Trend</a:t>
            </a:r>
            <a:endParaRPr lang="en-US" sz="36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77D5F5E-D96F-1716-47C2-9DAA8E78FDE8}"/>
              </a:ext>
            </a:extLst>
          </p:cNvPr>
          <p:cNvSpPr>
            <a:spLocks noGrp="1"/>
          </p:cNvSpPr>
          <p:nvPr>
            <p:ph sz="half" idx="2"/>
          </p:nvPr>
        </p:nvSpPr>
        <p:spPr>
          <a:xfrm>
            <a:off x="838200" y="4432151"/>
            <a:ext cx="10515600" cy="1744811"/>
          </a:xfrm>
        </p:spPr>
        <p:style>
          <a:lnRef idx="1">
            <a:schemeClr val="accent5"/>
          </a:lnRef>
          <a:fillRef idx="2">
            <a:schemeClr val="accent5"/>
          </a:fillRef>
          <a:effectRef idx="1">
            <a:schemeClr val="accent5"/>
          </a:effectRef>
          <a:fontRef idx="minor">
            <a:schemeClr val="dk1"/>
          </a:fontRef>
        </p:style>
        <p:txBody>
          <a:bodyPr>
            <a:normAutofit fontScale="92500" lnSpcReduction="10000"/>
          </a:bodyPr>
          <a:lstStyle/>
          <a:p>
            <a:pPr marL="0" indent="0">
              <a:lnSpc>
                <a:spcPct val="100000"/>
              </a:lnSpc>
              <a:spcBef>
                <a:spcPts val="635"/>
              </a:spcBef>
              <a:buNone/>
            </a:pPr>
            <a:r>
              <a:rPr lang="en-US" sz="1900" b="1" spc="35" dirty="0">
                <a:latin typeface="Arial"/>
                <a:cs typeface="Arial"/>
              </a:rPr>
              <a:t>Inference:</a:t>
            </a:r>
            <a:endParaRPr lang="en-US" sz="1900" dirty="0">
              <a:latin typeface="Arial"/>
              <a:cs typeface="Arial"/>
            </a:endParaRPr>
          </a:p>
          <a:p>
            <a:pPr marL="542925" marR="91440" indent="-305435">
              <a:lnSpc>
                <a:spcPct val="114999"/>
              </a:lnSpc>
              <a:spcBef>
                <a:spcPts val="420"/>
              </a:spcBef>
              <a:buFont typeface="Arial MT"/>
              <a:buChar char="●"/>
              <a:tabLst>
                <a:tab pos="542290" algn="l"/>
                <a:tab pos="542925" algn="l"/>
              </a:tabLst>
            </a:pPr>
            <a:r>
              <a:rPr lang="en-US" sz="1600" spc="5" dirty="0">
                <a:solidFill>
                  <a:schemeClr val="tx1"/>
                </a:solidFill>
                <a:latin typeface="Arial" panose="020B0604020202020204" pitchFamily="34" charset="0"/>
                <a:cs typeface="Arial" panose="020B0604020202020204" pitchFamily="34" charset="0"/>
              </a:rPr>
              <a:t>Highest</a:t>
            </a:r>
            <a:r>
              <a:rPr lang="en-US" sz="1600" spc="-50" dirty="0">
                <a:solidFill>
                  <a:schemeClr val="tx1"/>
                </a:solidFill>
                <a:latin typeface="Arial" panose="020B0604020202020204" pitchFamily="34" charset="0"/>
                <a:cs typeface="Arial" panose="020B0604020202020204" pitchFamily="34" charset="0"/>
              </a:rPr>
              <a:t> </a:t>
            </a:r>
            <a:r>
              <a:rPr lang="en-US" sz="1600" spc="30" dirty="0">
                <a:solidFill>
                  <a:schemeClr val="tx1"/>
                </a:solidFill>
                <a:latin typeface="Arial" panose="020B0604020202020204" pitchFamily="34" charset="0"/>
                <a:cs typeface="Arial" panose="020B0604020202020204" pitchFamily="34" charset="0"/>
              </a:rPr>
              <a:t>sales</a:t>
            </a:r>
            <a:r>
              <a:rPr lang="en-US" sz="1600" spc="-50" dirty="0">
                <a:solidFill>
                  <a:schemeClr val="tx1"/>
                </a:solidFill>
                <a:latin typeface="Arial" panose="020B0604020202020204" pitchFamily="34" charset="0"/>
                <a:cs typeface="Arial" panose="020B0604020202020204" pitchFamily="34" charset="0"/>
              </a:rPr>
              <a:t> </a:t>
            </a:r>
            <a:r>
              <a:rPr lang="en-US" sz="1600" spc="40" dirty="0">
                <a:solidFill>
                  <a:schemeClr val="tx1"/>
                </a:solidFill>
                <a:latin typeface="Arial" panose="020B0604020202020204" pitchFamily="34" charset="0"/>
                <a:cs typeface="Arial" panose="020B0604020202020204" pitchFamily="34" charset="0"/>
              </a:rPr>
              <a:t>are  </a:t>
            </a:r>
            <a:r>
              <a:rPr lang="en-US" sz="1600" spc="-15" dirty="0">
                <a:solidFill>
                  <a:schemeClr val="tx1"/>
                </a:solidFill>
                <a:latin typeface="Arial" panose="020B0604020202020204" pitchFamily="34" charset="0"/>
                <a:cs typeface="Arial" panose="020B0604020202020204" pitchFamily="34" charset="0"/>
              </a:rPr>
              <a:t>in</a:t>
            </a:r>
            <a:r>
              <a:rPr lang="en-US" sz="1600" spc="-50" dirty="0">
                <a:solidFill>
                  <a:schemeClr val="tx1"/>
                </a:solidFill>
                <a:latin typeface="Arial" panose="020B0604020202020204" pitchFamily="34" charset="0"/>
                <a:cs typeface="Arial" panose="020B0604020202020204" pitchFamily="34" charset="0"/>
              </a:rPr>
              <a:t> </a:t>
            </a:r>
            <a:r>
              <a:rPr lang="en-US" sz="1600" b="1" spc="55" dirty="0">
                <a:solidFill>
                  <a:schemeClr val="tx1"/>
                </a:solidFill>
                <a:latin typeface="Arial" panose="020B0604020202020204" pitchFamily="34" charset="0"/>
                <a:cs typeface="Arial" panose="020B0604020202020204" pitchFamily="34" charset="0"/>
              </a:rPr>
              <a:t>Quarter</a:t>
            </a:r>
            <a:r>
              <a:rPr lang="en-US" sz="1600" b="1" spc="-70" dirty="0">
                <a:solidFill>
                  <a:schemeClr val="tx1"/>
                </a:solidFill>
                <a:latin typeface="Arial" panose="020B0604020202020204" pitchFamily="34" charset="0"/>
                <a:cs typeface="Arial" panose="020B0604020202020204" pitchFamily="34" charset="0"/>
              </a:rPr>
              <a:t> </a:t>
            </a:r>
            <a:r>
              <a:rPr lang="en-US" sz="1600" b="1" spc="120" dirty="0">
                <a:solidFill>
                  <a:schemeClr val="tx1"/>
                </a:solidFill>
                <a:latin typeface="Arial" panose="020B0604020202020204" pitchFamily="34" charset="0"/>
                <a:cs typeface="Arial" panose="020B0604020202020204" pitchFamily="34" charset="0"/>
              </a:rPr>
              <a:t>4</a:t>
            </a:r>
            <a:endParaRPr lang="en-US" sz="1600" dirty="0">
              <a:solidFill>
                <a:schemeClr val="tx1"/>
              </a:solidFill>
              <a:latin typeface="Arial" panose="020B0604020202020204" pitchFamily="34" charset="0"/>
              <a:cs typeface="Arial" panose="020B0604020202020204" pitchFamily="34" charset="0"/>
            </a:endParaRPr>
          </a:p>
          <a:p>
            <a:pPr marL="542925" marR="163195" indent="-305435">
              <a:lnSpc>
                <a:spcPct val="114999"/>
              </a:lnSpc>
              <a:buFont typeface="Arial MT"/>
              <a:buChar char="●"/>
              <a:tabLst>
                <a:tab pos="542290" algn="l"/>
                <a:tab pos="542925" algn="l"/>
              </a:tabLst>
            </a:pPr>
            <a:r>
              <a:rPr lang="en-US" sz="1600" spc="-30" dirty="0">
                <a:solidFill>
                  <a:schemeClr val="tx1"/>
                </a:solidFill>
                <a:latin typeface="Arial" panose="020B0604020202020204" pitchFamily="34" charset="0"/>
                <a:cs typeface="Arial" panose="020B0604020202020204" pitchFamily="34" charset="0"/>
              </a:rPr>
              <a:t>This</a:t>
            </a:r>
            <a:r>
              <a:rPr lang="en-US" sz="1600" spc="-50" dirty="0">
                <a:solidFill>
                  <a:schemeClr val="tx1"/>
                </a:solidFill>
                <a:latin typeface="Arial" panose="020B0604020202020204" pitchFamily="34" charset="0"/>
                <a:cs typeface="Arial" panose="020B0604020202020204" pitchFamily="34" charset="0"/>
              </a:rPr>
              <a:t> </a:t>
            </a:r>
            <a:r>
              <a:rPr lang="en-US" sz="1600" spc="40" dirty="0">
                <a:solidFill>
                  <a:schemeClr val="tx1"/>
                </a:solidFill>
                <a:latin typeface="Arial" panose="020B0604020202020204" pitchFamily="34" charset="0"/>
                <a:cs typeface="Arial" panose="020B0604020202020204" pitchFamily="34" charset="0"/>
              </a:rPr>
              <a:t>Sales</a:t>
            </a:r>
            <a:r>
              <a:rPr lang="en-US" sz="1600" spc="-5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Trend  </a:t>
            </a:r>
            <a:r>
              <a:rPr lang="en-US" sz="1600" spc="25" dirty="0">
                <a:solidFill>
                  <a:schemeClr val="tx1"/>
                </a:solidFill>
                <a:latin typeface="Arial" panose="020B0604020202020204" pitchFamily="34" charset="0"/>
                <a:cs typeface="Arial" panose="020B0604020202020204" pitchFamily="34" charset="0"/>
              </a:rPr>
              <a:t>indicates </a:t>
            </a:r>
            <a:r>
              <a:rPr lang="en-US" sz="1600" spc="30" dirty="0">
                <a:solidFill>
                  <a:schemeClr val="tx1"/>
                </a:solidFill>
                <a:latin typeface="Arial" panose="020B0604020202020204" pitchFamily="34" charset="0"/>
                <a:cs typeface="Arial" panose="020B0604020202020204" pitchFamily="34" charset="0"/>
              </a:rPr>
              <a:t> </a:t>
            </a:r>
            <a:r>
              <a:rPr lang="en-US" sz="1600" b="1" spc="45" dirty="0">
                <a:solidFill>
                  <a:schemeClr val="tx1"/>
                </a:solidFill>
                <a:latin typeface="Arial" panose="020B0604020202020204" pitchFamily="34" charset="0"/>
                <a:cs typeface="Arial" panose="020B0604020202020204" pitchFamily="34" charset="0"/>
              </a:rPr>
              <a:t>Seasonality</a:t>
            </a:r>
            <a:endParaRPr lang="en-US" sz="1600" dirty="0">
              <a:solidFill>
                <a:schemeClr val="tx1"/>
              </a:solidFill>
              <a:latin typeface="Arial" panose="020B0604020202020204" pitchFamily="34" charset="0"/>
              <a:cs typeface="Arial" panose="020B0604020202020204" pitchFamily="34" charset="0"/>
            </a:endParaRPr>
          </a:p>
          <a:p>
            <a:pPr marL="542925" marR="103505" indent="-305435">
              <a:lnSpc>
                <a:spcPct val="114999"/>
              </a:lnSpc>
              <a:buFont typeface="Arial MT"/>
              <a:buChar char="●"/>
              <a:tabLst>
                <a:tab pos="542290" algn="l"/>
                <a:tab pos="542925" algn="l"/>
              </a:tabLst>
            </a:pPr>
            <a:r>
              <a:rPr lang="en-US" sz="1600" spc="10" dirty="0">
                <a:solidFill>
                  <a:schemeClr val="tx1"/>
                </a:solidFill>
                <a:latin typeface="Arial" panose="020B0604020202020204" pitchFamily="34" charset="0"/>
                <a:cs typeface="Arial" panose="020B0604020202020204" pitchFamily="34" charset="0"/>
              </a:rPr>
              <a:t>Post </a:t>
            </a:r>
            <a:r>
              <a:rPr lang="en-US" sz="1600" spc="35" dirty="0">
                <a:solidFill>
                  <a:schemeClr val="tx1"/>
                </a:solidFill>
                <a:latin typeface="Arial" panose="020B0604020202020204" pitchFamily="34" charset="0"/>
                <a:cs typeface="Arial" panose="020B0604020202020204" pitchFamily="34" charset="0"/>
              </a:rPr>
              <a:t>reaching </a:t>
            </a:r>
            <a:r>
              <a:rPr lang="en-US" sz="1600" spc="40" dirty="0">
                <a:solidFill>
                  <a:schemeClr val="tx1"/>
                </a:solidFill>
                <a:latin typeface="Arial" panose="020B0604020202020204" pitchFamily="34" charset="0"/>
                <a:cs typeface="Arial" panose="020B0604020202020204" pitchFamily="34" charset="0"/>
              </a:rPr>
              <a:t> </a:t>
            </a:r>
            <a:r>
              <a:rPr lang="en-US" sz="1600" spc="15" dirty="0">
                <a:solidFill>
                  <a:schemeClr val="tx1"/>
                </a:solidFill>
                <a:latin typeface="Arial" panose="020B0604020202020204" pitchFamily="34" charset="0"/>
                <a:cs typeface="Arial" panose="020B0604020202020204" pitchFamily="34" charset="0"/>
              </a:rPr>
              <a:t>highest </a:t>
            </a:r>
            <a:r>
              <a:rPr lang="en-US" sz="1600" spc="-15" dirty="0">
                <a:solidFill>
                  <a:schemeClr val="tx1"/>
                </a:solidFill>
                <a:latin typeface="Arial" panose="020B0604020202020204" pitchFamily="34" charset="0"/>
                <a:cs typeface="Arial" panose="020B0604020202020204" pitchFamily="34" charset="0"/>
              </a:rPr>
              <a:t>in </a:t>
            </a:r>
            <a:r>
              <a:rPr lang="en-US" sz="1600" spc="-40" dirty="0">
                <a:solidFill>
                  <a:schemeClr val="tx1"/>
                </a:solidFill>
                <a:latin typeface="Arial" panose="020B0604020202020204" pitchFamily="34" charset="0"/>
                <a:cs typeface="Arial" panose="020B0604020202020204" pitchFamily="34" charset="0"/>
              </a:rPr>
              <a:t>Q4, </a:t>
            </a:r>
            <a:r>
              <a:rPr lang="en-US" sz="1600" spc="-35" dirty="0">
                <a:solidFill>
                  <a:schemeClr val="tx1"/>
                </a:solidFill>
                <a:latin typeface="Arial" panose="020B0604020202020204" pitchFamily="34" charset="0"/>
                <a:cs typeface="Arial" panose="020B0604020202020204" pitchFamily="34" charset="0"/>
              </a:rPr>
              <a:t> </a:t>
            </a:r>
            <a:r>
              <a:rPr lang="en-US" sz="1600" b="1" spc="40" dirty="0">
                <a:solidFill>
                  <a:schemeClr val="tx1"/>
                </a:solidFill>
                <a:latin typeface="Arial" panose="020B0604020202020204" pitchFamily="34" charset="0"/>
                <a:cs typeface="Arial" panose="020B0604020202020204" pitchFamily="34" charset="0"/>
              </a:rPr>
              <a:t>sales</a:t>
            </a:r>
            <a:r>
              <a:rPr lang="en-US" sz="1600" b="1" spc="-70" dirty="0">
                <a:solidFill>
                  <a:schemeClr val="tx1"/>
                </a:solidFill>
                <a:latin typeface="Arial" panose="020B0604020202020204" pitchFamily="34" charset="0"/>
                <a:cs typeface="Arial" panose="020B0604020202020204" pitchFamily="34" charset="0"/>
              </a:rPr>
              <a:t> </a:t>
            </a:r>
            <a:r>
              <a:rPr lang="en-US" sz="1600" b="1" spc="40" dirty="0">
                <a:solidFill>
                  <a:schemeClr val="tx1"/>
                </a:solidFill>
                <a:latin typeface="Arial" panose="020B0604020202020204" pitchFamily="34" charset="0"/>
                <a:cs typeface="Arial" panose="020B0604020202020204" pitchFamily="34" charset="0"/>
              </a:rPr>
              <a:t>drops</a:t>
            </a:r>
            <a:r>
              <a:rPr lang="en-US" sz="1600" b="1" spc="-70" dirty="0">
                <a:solidFill>
                  <a:schemeClr val="tx1"/>
                </a:solidFill>
                <a:latin typeface="Arial" panose="020B0604020202020204" pitchFamily="34" charset="0"/>
                <a:cs typeface="Arial" panose="020B0604020202020204" pitchFamily="34" charset="0"/>
              </a:rPr>
              <a:t> </a:t>
            </a:r>
            <a:r>
              <a:rPr lang="en-US" sz="1600" b="1" spc="40" dirty="0">
                <a:solidFill>
                  <a:schemeClr val="tx1"/>
                </a:solidFill>
                <a:latin typeface="Arial" panose="020B0604020202020204" pitchFamily="34" charset="0"/>
                <a:cs typeface="Arial" panose="020B0604020202020204" pitchFamily="34" charset="0"/>
              </a:rPr>
              <a:t>in</a:t>
            </a:r>
            <a:r>
              <a:rPr lang="en-US" sz="1600" b="1" spc="-70" dirty="0">
                <a:solidFill>
                  <a:schemeClr val="tx1"/>
                </a:solidFill>
                <a:latin typeface="Arial" panose="020B0604020202020204" pitchFamily="34" charset="0"/>
                <a:cs typeface="Arial" panose="020B0604020202020204" pitchFamily="34" charset="0"/>
              </a:rPr>
              <a:t> </a:t>
            </a:r>
            <a:r>
              <a:rPr lang="en-US" sz="1600" b="1" spc="-65" dirty="0">
                <a:solidFill>
                  <a:schemeClr val="tx1"/>
                </a:solidFill>
                <a:latin typeface="Arial" panose="020B0604020202020204" pitchFamily="34" charset="0"/>
                <a:cs typeface="Arial" panose="020B0604020202020204" pitchFamily="34" charset="0"/>
              </a:rPr>
              <a:t>Q1  </a:t>
            </a:r>
            <a:r>
              <a:rPr lang="en-US" sz="1600" spc="40" dirty="0">
                <a:solidFill>
                  <a:schemeClr val="tx1"/>
                </a:solidFill>
                <a:latin typeface="Arial" panose="020B0604020202020204" pitchFamily="34" charset="0"/>
                <a:cs typeface="Arial" panose="020B0604020202020204" pitchFamily="34" charset="0"/>
              </a:rPr>
              <a:t>&amp;</a:t>
            </a:r>
            <a:r>
              <a:rPr lang="en-US" sz="1600" spc="-50" dirty="0">
                <a:solidFill>
                  <a:schemeClr val="tx1"/>
                </a:solidFill>
                <a:latin typeface="Arial" panose="020B0604020202020204" pitchFamily="34" charset="0"/>
                <a:cs typeface="Arial" panose="020B0604020202020204" pitchFamily="34" charset="0"/>
              </a:rPr>
              <a:t> </a:t>
            </a:r>
            <a:r>
              <a:rPr lang="en-US" sz="1600" b="1" spc="50" dirty="0">
                <a:solidFill>
                  <a:schemeClr val="tx1"/>
                </a:solidFill>
                <a:latin typeface="Arial" panose="020B0604020202020204" pitchFamily="34" charset="0"/>
                <a:cs typeface="Arial" panose="020B0604020202020204" pitchFamily="34" charset="0"/>
              </a:rPr>
              <a:t>starts</a:t>
            </a:r>
            <a:r>
              <a:rPr lang="en-US" sz="1600" b="1" spc="-70" dirty="0">
                <a:solidFill>
                  <a:schemeClr val="tx1"/>
                </a:solidFill>
                <a:latin typeface="Arial" panose="020B0604020202020204" pitchFamily="34" charset="0"/>
                <a:cs typeface="Arial" panose="020B0604020202020204" pitchFamily="34" charset="0"/>
              </a:rPr>
              <a:t> </a:t>
            </a:r>
            <a:r>
              <a:rPr lang="en-US" sz="1600" b="1" spc="40" dirty="0">
                <a:solidFill>
                  <a:schemeClr val="tx1"/>
                </a:solidFill>
                <a:latin typeface="Arial" panose="020B0604020202020204" pitchFamily="34" charset="0"/>
                <a:cs typeface="Arial" panose="020B0604020202020204" pitchFamily="34" charset="0"/>
              </a:rPr>
              <a:t>going  </a:t>
            </a:r>
            <a:r>
              <a:rPr lang="en-US" sz="1600" b="1" spc="65" dirty="0">
                <a:solidFill>
                  <a:schemeClr val="tx1"/>
                </a:solidFill>
                <a:latin typeface="Arial" panose="020B0604020202020204" pitchFamily="34" charset="0"/>
                <a:cs typeface="Arial" panose="020B0604020202020204" pitchFamily="34" charset="0"/>
              </a:rPr>
              <a:t>up</a:t>
            </a:r>
            <a:r>
              <a:rPr lang="en-US" sz="1600" b="1" spc="-70" dirty="0">
                <a:solidFill>
                  <a:schemeClr val="tx1"/>
                </a:solidFill>
                <a:latin typeface="Arial" panose="020B0604020202020204" pitchFamily="34" charset="0"/>
                <a:cs typeface="Arial" panose="020B0604020202020204" pitchFamily="34" charset="0"/>
              </a:rPr>
              <a:t> </a:t>
            </a:r>
            <a:r>
              <a:rPr lang="en-US" sz="1600" b="1" spc="60" dirty="0">
                <a:solidFill>
                  <a:schemeClr val="tx1"/>
                </a:solidFill>
                <a:latin typeface="Arial" panose="020B0604020202020204" pitchFamily="34" charset="0"/>
                <a:cs typeface="Arial" panose="020B0604020202020204" pitchFamily="34" charset="0"/>
              </a:rPr>
              <a:t>after</a:t>
            </a:r>
            <a:r>
              <a:rPr lang="en-US" sz="1600" b="1" dirty="0">
                <a:solidFill>
                  <a:schemeClr val="tx1"/>
                </a:solidFill>
                <a:latin typeface="Arial" panose="020B0604020202020204" pitchFamily="34" charset="0"/>
                <a:cs typeface="Arial" panose="020B0604020202020204" pitchFamily="34" charset="0"/>
              </a:rPr>
              <a:t> </a:t>
            </a:r>
            <a:r>
              <a:rPr lang="en-US" sz="1600" b="1" spc="-135" dirty="0">
                <a:solidFill>
                  <a:schemeClr val="tx1"/>
                </a:solidFill>
                <a:latin typeface="Arial" panose="020B0604020202020204" pitchFamily="34" charset="0"/>
                <a:cs typeface="Arial" panose="020B0604020202020204" pitchFamily="34" charset="0"/>
              </a:rPr>
              <a:t> </a:t>
            </a:r>
            <a:r>
              <a:rPr lang="en-US" sz="1600" b="1" spc="5" dirty="0">
                <a:solidFill>
                  <a:schemeClr val="tx1"/>
                </a:solidFill>
                <a:latin typeface="Arial" panose="020B0604020202020204" pitchFamily="34" charset="0"/>
                <a:cs typeface="Arial" panose="020B0604020202020204" pitchFamily="34" charset="0"/>
              </a:rPr>
              <a:t>Q2  </a:t>
            </a:r>
            <a:r>
              <a:rPr lang="en-US" sz="1600" spc="25" dirty="0">
                <a:solidFill>
                  <a:schemeClr val="tx1"/>
                </a:solidFill>
                <a:latin typeface="Arial" panose="020B0604020202020204" pitchFamily="34" charset="0"/>
                <a:cs typeface="Arial" panose="020B0604020202020204" pitchFamily="34" charset="0"/>
              </a:rPr>
              <a:t>(Except</a:t>
            </a:r>
            <a:r>
              <a:rPr lang="en-US" sz="1600" spc="-6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2020)</a:t>
            </a:r>
          </a:p>
          <a:p>
            <a:pPr marL="542925" marR="141605" indent="-305435">
              <a:lnSpc>
                <a:spcPct val="114999"/>
              </a:lnSpc>
              <a:buFont typeface="Arial MT"/>
              <a:buChar char="●"/>
              <a:tabLst>
                <a:tab pos="542290" algn="l"/>
                <a:tab pos="542925" algn="l"/>
              </a:tabLst>
            </a:pPr>
            <a:r>
              <a:rPr lang="en-US" sz="1600" spc="15" dirty="0">
                <a:solidFill>
                  <a:schemeClr val="tx1"/>
                </a:solidFill>
                <a:latin typeface="Arial" panose="020B0604020202020204" pitchFamily="34" charset="0"/>
                <a:cs typeface="Arial" panose="020B0604020202020204" pitchFamily="34" charset="0"/>
              </a:rPr>
              <a:t>Overall </a:t>
            </a:r>
            <a:r>
              <a:rPr lang="en-US" sz="1600" spc="30" dirty="0">
                <a:solidFill>
                  <a:schemeClr val="tx1"/>
                </a:solidFill>
                <a:latin typeface="Arial" panose="020B0604020202020204" pitchFamily="34" charset="0"/>
                <a:cs typeface="Arial" panose="020B0604020202020204" pitchFamily="34" charset="0"/>
              </a:rPr>
              <a:t>sales </a:t>
            </a:r>
            <a:r>
              <a:rPr lang="en-US" sz="1600" spc="35"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Trend</a:t>
            </a:r>
            <a:r>
              <a:rPr lang="en-US" sz="1600" spc="-50" dirty="0">
                <a:solidFill>
                  <a:schemeClr val="tx1"/>
                </a:solidFill>
                <a:latin typeface="Arial" panose="020B0604020202020204" pitchFamily="34" charset="0"/>
                <a:cs typeface="Arial" panose="020B0604020202020204" pitchFamily="34" charset="0"/>
              </a:rPr>
              <a:t> </a:t>
            </a:r>
            <a:r>
              <a:rPr lang="en-US" sz="1600" spc="-20" dirty="0">
                <a:solidFill>
                  <a:schemeClr val="tx1"/>
                </a:solidFill>
                <a:latin typeface="Arial" panose="020B0604020202020204" pitchFamily="34" charset="0"/>
                <a:cs typeface="Arial" panose="020B0604020202020204" pitchFamily="34" charset="0"/>
              </a:rPr>
              <a:t>is</a:t>
            </a:r>
            <a:r>
              <a:rPr lang="en-US" sz="1600" spc="-55" dirty="0">
                <a:solidFill>
                  <a:schemeClr val="tx1"/>
                </a:solidFill>
                <a:latin typeface="Arial" panose="020B0604020202020204" pitchFamily="34" charset="0"/>
                <a:cs typeface="Arial" panose="020B0604020202020204" pitchFamily="34" charset="0"/>
              </a:rPr>
              <a:t> </a:t>
            </a:r>
            <a:r>
              <a:rPr lang="en-US" sz="1600" b="1" spc="70" dirty="0">
                <a:solidFill>
                  <a:schemeClr val="tx1"/>
                </a:solidFill>
                <a:latin typeface="Arial" panose="020B0604020202020204" pitchFamily="34" charset="0"/>
                <a:cs typeface="Arial" panose="020B0604020202020204" pitchFamily="34" charset="0"/>
              </a:rPr>
              <a:t>upward</a:t>
            </a:r>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5" name="Slide Number Placeholder 4">
            <a:extLst>
              <a:ext uri="{FF2B5EF4-FFF2-40B4-BE49-F238E27FC236}">
                <a16:creationId xmlns:a16="http://schemas.microsoft.com/office/drawing/2014/main" id="{B33B822A-BD0B-C011-2061-F52C3116CD93}"/>
              </a:ext>
            </a:extLst>
          </p:cNvPr>
          <p:cNvSpPr>
            <a:spLocks noGrp="1"/>
          </p:cNvSpPr>
          <p:nvPr>
            <p:ph type="sldNum" sz="quarter" idx="12"/>
          </p:nvPr>
        </p:nvSpPr>
        <p:spPr/>
        <p:txBody>
          <a:bodyPr/>
          <a:lstStyle/>
          <a:p>
            <a:fld id="{40682955-8C16-4ADE-AAA4-ABD39610368E}" type="slidenum">
              <a:rPr lang="en-US" smtClean="0"/>
              <a:t>15</a:t>
            </a:fld>
            <a:endParaRPr lang="en-US"/>
          </a:p>
        </p:txBody>
      </p:sp>
      <p:pic>
        <p:nvPicPr>
          <p:cNvPr id="7" name="Picture 6">
            <a:extLst>
              <a:ext uri="{FF2B5EF4-FFF2-40B4-BE49-F238E27FC236}">
                <a16:creationId xmlns:a16="http://schemas.microsoft.com/office/drawing/2014/main" id="{CE9D0F87-B7FD-7C6D-D16E-68F25B45ECE2}"/>
              </a:ext>
            </a:extLst>
          </p:cNvPr>
          <p:cNvPicPr>
            <a:picLocks noChangeAspect="1"/>
          </p:cNvPicPr>
          <p:nvPr/>
        </p:nvPicPr>
        <p:blipFill>
          <a:blip r:embed="rId2"/>
          <a:stretch>
            <a:fillRect/>
          </a:stretch>
        </p:blipFill>
        <p:spPr>
          <a:xfrm>
            <a:off x="616577" y="859418"/>
            <a:ext cx="10737223" cy="3547977"/>
          </a:xfrm>
          <a:prstGeom prst="rect">
            <a:avLst/>
          </a:prstGeom>
        </p:spPr>
      </p:pic>
      <p:sp>
        <p:nvSpPr>
          <p:cNvPr id="8" name="object 2">
            <a:extLst>
              <a:ext uri="{FF2B5EF4-FFF2-40B4-BE49-F238E27FC236}">
                <a16:creationId xmlns:a16="http://schemas.microsoft.com/office/drawing/2014/main" id="{7054AD6A-EA84-F217-8726-A8E768365C56}"/>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9" name="Picture 8">
            <a:extLst>
              <a:ext uri="{FF2B5EF4-FFF2-40B4-BE49-F238E27FC236}">
                <a16:creationId xmlns:a16="http://schemas.microsoft.com/office/drawing/2014/main" id="{5AB7E74A-7EDB-7A21-BABC-9B9137F1E8A5}"/>
              </a:ext>
            </a:extLst>
          </p:cNvPr>
          <p:cNvPicPr>
            <a:picLocks noChangeAspect="1"/>
          </p:cNvPicPr>
          <p:nvPr/>
        </p:nvPicPr>
        <p:blipFill>
          <a:blip r:embed="rId3"/>
          <a:stretch>
            <a:fillRect/>
          </a:stretch>
        </p:blipFill>
        <p:spPr>
          <a:xfrm>
            <a:off x="0" y="6254496"/>
            <a:ext cx="12192000" cy="603504"/>
          </a:xfrm>
          <a:prstGeom prst="rect">
            <a:avLst/>
          </a:prstGeom>
        </p:spPr>
      </p:pic>
    </p:spTree>
    <p:extLst>
      <p:ext uri="{BB962C8B-B14F-4D97-AF65-F5344CB8AC3E}">
        <p14:creationId xmlns:p14="http://schemas.microsoft.com/office/powerpoint/2010/main" val="304958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9445"/>
            <a:ext cx="9140068" cy="573661"/>
          </a:xfrm>
          <a:prstGeom prst="rect">
            <a:avLst/>
          </a:prstGeom>
        </p:spPr>
        <p:txBody>
          <a:bodyPr vert="horz" wrap="square" lIns="0" tIns="19473" rIns="0" bIns="0" rtlCol="0" anchor="ctr">
            <a:spAutoFit/>
          </a:bodyPr>
          <a:lstStyle/>
          <a:p>
            <a:pPr marL="16933">
              <a:lnSpc>
                <a:spcPct val="100000"/>
              </a:lnSpc>
              <a:spcBef>
                <a:spcPts val="153"/>
              </a:spcBef>
            </a:pPr>
            <a:r>
              <a:rPr sz="3600" spc="100" dirty="0">
                <a:latin typeface="Arial" panose="020B0604020202020204" pitchFamily="34" charset="0"/>
                <a:cs typeface="Arial" panose="020B0604020202020204" pitchFamily="34" charset="0"/>
              </a:rPr>
              <a:t>Sales</a:t>
            </a:r>
            <a:r>
              <a:rPr sz="3600" spc="-200" dirty="0">
                <a:latin typeface="Arial" panose="020B0604020202020204" pitchFamily="34" charset="0"/>
                <a:cs typeface="Arial" panose="020B0604020202020204" pitchFamily="34" charset="0"/>
              </a:rPr>
              <a:t> </a:t>
            </a:r>
            <a:r>
              <a:rPr sz="3600" spc="140" dirty="0">
                <a:latin typeface="Arial" panose="020B0604020202020204" pitchFamily="34" charset="0"/>
                <a:cs typeface="Arial" panose="020B0604020202020204" pitchFamily="34" charset="0"/>
              </a:rPr>
              <a:t>Over</a:t>
            </a:r>
            <a:r>
              <a:rPr sz="3600" spc="-200" dirty="0">
                <a:latin typeface="Arial" panose="020B0604020202020204" pitchFamily="34" charset="0"/>
                <a:cs typeface="Arial" panose="020B0604020202020204" pitchFamily="34" charset="0"/>
              </a:rPr>
              <a:t> </a:t>
            </a:r>
            <a:r>
              <a:rPr sz="3600" spc="113" dirty="0">
                <a:latin typeface="Arial" panose="020B0604020202020204" pitchFamily="34" charset="0"/>
                <a:cs typeface="Arial" panose="020B0604020202020204" pitchFamily="34" charset="0"/>
              </a:rPr>
              <a:t>Time:</a:t>
            </a:r>
            <a:r>
              <a:rPr sz="3600" spc="-193" dirty="0">
                <a:latin typeface="Arial" panose="020B0604020202020204" pitchFamily="34" charset="0"/>
                <a:cs typeface="Arial" panose="020B0604020202020204" pitchFamily="34" charset="0"/>
              </a:rPr>
              <a:t> </a:t>
            </a:r>
            <a:r>
              <a:rPr sz="3600" spc="180" dirty="0">
                <a:latin typeface="Arial" panose="020B0604020202020204" pitchFamily="34" charset="0"/>
                <a:cs typeface="Arial" panose="020B0604020202020204" pitchFamily="34" charset="0"/>
              </a:rPr>
              <a:t>Monthly</a:t>
            </a:r>
            <a:r>
              <a:rPr sz="3600" spc="-20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Sales</a:t>
            </a:r>
            <a:r>
              <a:rPr sz="3600" spc="-200" dirty="0">
                <a:latin typeface="Arial" panose="020B0604020202020204" pitchFamily="34" charset="0"/>
                <a:cs typeface="Arial" panose="020B0604020202020204" pitchFamily="34" charset="0"/>
              </a:rPr>
              <a:t> </a:t>
            </a:r>
            <a:r>
              <a:rPr sz="3600" spc="133" dirty="0">
                <a:latin typeface="Arial" panose="020B0604020202020204" pitchFamily="34" charset="0"/>
                <a:cs typeface="Arial" panose="020B0604020202020204" pitchFamily="34" charset="0"/>
              </a:rPr>
              <a:t>Trend</a:t>
            </a:r>
          </a:p>
        </p:txBody>
      </p:sp>
      <p:sp>
        <p:nvSpPr>
          <p:cNvPr id="3" name="object 3"/>
          <p:cNvSpPr/>
          <p:nvPr/>
        </p:nvSpPr>
        <p:spPr>
          <a:xfrm>
            <a:off x="9757000" y="3241367"/>
            <a:ext cx="2304627" cy="2883747"/>
          </a:xfrm>
          <a:custGeom>
            <a:avLst/>
            <a:gdLst/>
            <a:ahLst/>
            <a:cxnLst/>
            <a:rect l="l" t="t" r="r" b="b"/>
            <a:pathLst>
              <a:path w="1728470" h="2162810">
                <a:moveTo>
                  <a:pt x="1728299" y="2162699"/>
                </a:moveTo>
                <a:lnTo>
                  <a:pt x="0" y="2162699"/>
                </a:lnTo>
                <a:lnTo>
                  <a:pt x="0" y="0"/>
                </a:lnTo>
                <a:lnTo>
                  <a:pt x="1728299" y="0"/>
                </a:lnTo>
                <a:lnTo>
                  <a:pt x="1728299" y="2162699"/>
                </a:lnTo>
                <a:close/>
              </a:path>
            </a:pathLst>
          </a:custGeom>
          <a:solidFill>
            <a:srgbClr val="1975D1">
              <a:alpha val="4429"/>
            </a:srgbClr>
          </a:solidFill>
        </p:spPr>
        <p:txBody>
          <a:bodyPr wrap="square" lIns="0" tIns="0" rIns="0" bIns="0" rtlCol="0"/>
          <a:lstStyle/>
          <a:p>
            <a:endParaRPr sz="2400"/>
          </a:p>
        </p:txBody>
      </p:sp>
      <p:sp>
        <p:nvSpPr>
          <p:cNvPr id="4" name="object 4"/>
          <p:cNvSpPr txBox="1"/>
          <p:nvPr/>
        </p:nvSpPr>
        <p:spPr>
          <a:xfrm>
            <a:off x="616577" y="4425316"/>
            <a:ext cx="4192091" cy="140613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47" dirty="0">
                <a:latin typeface="Arial" panose="020B0604020202020204" pitchFamily="34" charset="0"/>
                <a:cs typeface="Arial" panose="020B0604020202020204" pitchFamily="34" charset="0"/>
              </a:rPr>
              <a:t>In</a:t>
            </a:r>
            <a:r>
              <a:rPr lang="en-US" sz="1600" b="1" spc="4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626518" marR="6773" indent="-407236">
              <a:lnSpc>
                <a:spcPct val="114999"/>
              </a:lnSpc>
              <a:spcBef>
                <a:spcPts val="560"/>
              </a:spcBef>
              <a:buFont typeface="Arial MT"/>
              <a:buChar char="●"/>
              <a:tabLst>
                <a:tab pos="625671" algn="l"/>
                <a:tab pos="626518" algn="l"/>
              </a:tabLst>
            </a:pPr>
            <a:r>
              <a:rPr sz="1400" b="1" spc="53" dirty="0">
                <a:solidFill>
                  <a:schemeClr val="tx1"/>
                </a:solidFill>
                <a:latin typeface="Arial" panose="020B0604020202020204" pitchFamily="34" charset="0"/>
                <a:cs typeface="Arial" panose="020B0604020202020204" pitchFamily="34" charset="0"/>
              </a:rPr>
              <a:t>Highest</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sales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7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Nov.</a:t>
            </a:r>
            <a:r>
              <a:rPr sz="1400" b="1" spc="-20"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every  </a:t>
            </a:r>
            <a:r>
              <a:rPr sz="1400" spc="20" dirty="0">
                <a:solidFill>
                  <a:schemeClr val="tx1"/>
                </a:solidFill>
                <a:latin typeface="Arial" panose="020B0604020202020204" pitchFamily="34" charset="0"/>
                <a:cs typeface="Arial" panose="020B0604020202020204" pitchFamily="34" charset="0"/>
              </a:rPr>
              <a:t>year.</a:t>
            </a:r>
            <a:endParaRPr sz="1400" dirty="0">
              <a:solidFill>
                <a:schemeClr val="tx1"/>
              </a:solidFill>
              <a:latin typeface="Arial" panose="020B0604020202020204" pitchFamily="34" charset="0"/>
              <a:cs typeface="Arial" panose="020B0604020202020204" pitchFamily="34" charset="0"/>
            </a:endParaRPr>
          </a:p>
          <a:p>
            <a:pPr marL="626518" indent="-407236">
              <a:spcBef>
                <a:spcPts val="240"/>
              </a:spcBef>
              <a:buFont typeface="Arial MT"/>
              <a:buChar char="●"/>
              <a:tabLst>
                <a:tab pos="625671" algn="l"/>
                <a:tab pos="626518" algn="l"/>
              </a:tabLst>
            </a:pPr>
            <a:r>
              <a:rPr sz="1400" spc="53" dirty="0">
                <a:solidFill>
                  <a:schemeClr val="tx1"/>
                </a:solidFill>
                <a:latin typeface="Arial" panose="020B0604020202020204" pitchFamily="34" charset="0"/>
                <a:cs typeface="Arial" panose="020B0604020202020204" pitchFamily="34" charset="0"/>
              </a:rPr>
              <a:t>Sales</a:t>
            </a:r>
            <a:r>
              <a:rPr sz="1400" spc="-7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goes</a:t>
            </a:r>
            <a:r>
              <a:rPr sz="1400" b="1" spc="-93" dirty="0">
                <a:solidFill>
                  <a:schemeClr val="tx1"/>
                </a:solidFill>
                <a:latin typeface="Arial" panose="020B0604020202020204" pitchFamily="34" charset="0"/>
                <a:cs typeface="Arial" panose="020B0604020202020204" pitchFamily="34" charset="0"/>
              </a:rPr>
              <a:t> </a:t>
            </a:r>
            <a:r>
              <a:rPr sz="1400" b="1" spc="87" dirty="0">
                <a:solidFill>
                  <a:schemeClr val="tx1"/>
                </a:solidFill>
                <a:latin typeface="Arial" panose="020B0604020202020204" pitchFamily="34" charset="0"/>
                <a:cs typeface="Arial" panose="020B0604020202020204" pitchFamily="34" charset="0"/>
              </a:rPr>
              <a:t>up</a:t>
            </a:r>
            <a:r>
              <a:rPr sz="1400" b="1" spc="-2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lang="en-US" sz="1400"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Sept.</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till</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Nov.</a:t>
            </a:r>
            <a:endParaRPr sz="1400" dirty="0">
              <a:solidFill>
                <a:schemeClr val="tx1"/>
              </a:solidFill>
              <a:latin typeface="Arial" panose="020B0604020202020204" pitchFamily="34" charset="0"/>
              <a:cs typeface="Arial" panose="020B0604020202020204" pitchFamily="34" charset="0"/>
            </a:endParaRPr>
          </a:p>
          <a:p>
            <a:pPr marL="626518" marR="74505" indent="-407236" algn="just">
              <a:lnSpc>
                <a:spcPct val="114999"/>
              </a:lnSpc>
              <a:buFont typeface="Arial MT"/>
              <a:buChar char="●"/>
              <a:tabLst>
                <a:tab pos="625671" algn="l"/>
                <a:tab pos="626518" algn="l"/>
              </a:tabLst>
            </a:pPr>
            <a:r>
              <a:rPr sz="1400" spc="-40" dirty="0">
                <a:solidFill>
                  <a:schemeClr val="tx1"/>
                </a:solidFill>
                <a:latin typeface="Arial" panose="020B0604020202020204" pitchFamily="34" charset="0"/>
                <a:cs typeface="Arial" panose="020B0604020202020204" pitchFamily="34" charset="0"/>
              </a:rPr>
              <a:t>This</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Sales</a:t>
            </a:r>
            <a:r>
              <a:rPr sz="1400" spc="-67"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Trend  </a:t>
            </a:r>
            <a:r>
              <a:rPr sz="1400" spc="33" dirty="0">
                <a:solidFill>
                  <a:schemeClr val="tx1"/>
                </a:solidFill>
                <a:latin typeface="Arial" panose="020B0604020202020204" pitchFamily="34" charset="0"/>
                <a:cs typeface="Arial" panose="020B0604020202020204" pitchFamily="34" charset="0"/>
              </a:rPr>
              <a:t>indicates </a:t>
            </a:r>
            <a:r>
              <a:rPr sz="1400" spc="40"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Seasonality</a:t>
            </a:r>
            <a:endParaRPr sz="1400" dirty="0">
              <a:solidFill>
                <a:schemeClr val="tx1"/>
              </a:solidFill>
              <a:latin typeface="Arial" panose="020B0604020202020204" pitchFamily="34" charset="0"/>
              <a:cs typeface="Arial" panose="020B0604020202020204" pitchFamily="34" charset="0"/>
            </a:endParaRPr>
          </a:p>
          <a:p>
            <a:pPr marL="626518" marR="45719" indent="-407236" algn="just">
              <a:lnSpc>
                <a:spcPct val="114999"/>
              </a:lnSpc>
              <a:buFont typeface="Arial"/>
              <a:buChar char="●"/>
              <a:tabLst>
                <a:tab pos="625671" algn="l"/>
                <a:tab pos="626518" algn="l"/>
              </a:tabLst>
            </a:pPr>
            <a:r>
              <a:rPr sz="1400" spc="20" dirty="0">
                <a:solidFill>
                  <a:schemeClr val="tx1"/>
                </a:solidFill>
                <a:latin typeface="Arial" panose="020B0604020202020204" pitchFamily="34" charset="0"/>
                <a:cs typeface="Arial" panose="020B0604020202020204" pitchFamily="34" charset="0"/>
              </a:rPr>
              <a:t>Overall </a:t>
            </a:r>
            <a:r>
              <a:rPr sz="1400" spc="40" dirty="0">
                <a:solidFill>
                  <a:schemeClr val="tx1"/>
                </a:solidFill>
                <a:latin typeface="Arial" panose="020B0604020202020204" pitchFamily="34" charset="0"/>
                <a:cs typeface="Arial" panose="020B0604020202020204" pitchFamily="34" charset="0"/>
              </a:rPr>
              <a:t>sales </a:t>
            </a:r>
            <a:r>
              <a:rPr sz="1400" spc="47"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Trend</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a:t>
            </a:r>
            <a:r>
              <a:rPr sz="1400" spc="-7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upward</a:t>
            </a:r>
            <a:endParaRPr sz="1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9B4F870-6331-90CF-FAF8-31435B20A4B3}"/>
              </a:ext>
            </a:extLst>
          </p:cNvPr>
          <p:cNvPicPr>
            <a:picLocks noChangeAspect="1"/>
          </p:cNvPicPr>
          <p:nvPr/>
        </p:nvPicPr>
        <p:blipFill>
          <a:blip r:embed="rId2"/>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86C584D8-048A-4E6E-9956-8CBC4EFC8BFC}"/>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281DB06E-0A21-2517-E7A8-6FFBDCD49C32}"/>
              </a:ext>
            </a:extLst>
          </p:cNvPr>
          <p:cNvPicPr>
            <a:picLocks noChangeAspect="1"/>
          </p:cNvPicPr>
          <p:nvPr/>
        </p:nvPicPr>
        <p:blipFill>
          <a:blip r:embed="rId3"/>
          <a:stretch>
            <a:fillRect/>
          </a:stretch>
        </p:blipFill>
        <p:spPr>
          <a:xfrm>
            <a:off x="616577" y="857515"/>
            <a:ext cx="10714649" cy="35576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E738DC-4AD3-1AD8-D8FA-7535F0F3D955}"/>
              </a:ext>
            </a:extLst>
          </p:cNvPr>
          <p:cNvSpPr>
            <a:spLocks noGrp="1"/>
          </p:cNvSpPr>
          <p:nvPr>
            <p:ph sz="half" idx="2"/>
          </p:nvPr>
        </p:nvSpPr>
        <p:spPr>
          <a:xfrm>
            <a:off x="2615738" y="1263807"/>
            <a:ext cx="6960524" cy="598516"/>
          </a:xfrm>
        </p:spPr>
        <p:txBody>
          <a:bodyPr vert="horz" lIns="91440" tIns="45720" rIns="91440" bIns="45720" rtlCol="0" anchor="ctr">
            <a:normAutofit/>
          </a:bodyPr>
          <a:lstStyle/>
          <a:p>
            <a:pPr marL="0" indent="0" algn="ctr">
              <a:lnSpc>
                <a:spcPct val="100000"/>
              </a:lnSpc>
              <a:buNone/>
            </a:pPr>
            <a:r>
              <a:rPr lang="en-US" sz="1600">
                <a:solidFill>
                  <a:schemeClr val="bg1"/>
                </a:solidFill>
              </a:rPr>
              <a:t>In the stating days of month there is more sales as compared to the end days.</a:t>
            </a:r>
          </a:p>
        </p:txBody>
      </p:sp>
      <p:pic>
        <p:nvPicPr>
          <p:cNvPr id="5" name="Picture 5" descr="Chart, line chart&#10;&#10;Description automatically generated">
            <a:extLst>
              <a:ext uri="{FF2B5EF4-FFF2-40B4-BE49-F238E27FC236}">
                <a16:creationId xmlns:a16="http://schemas.microsoft.com/office/drawing/2014/main" id="{08A44BFF-4A65-BB1C-873F-6BCC6E68C947}"/>
              </a:ext>
            </a:extLst>
          </p:cNvPr>
          <p:cNvPicPr>
            <a:picLocks noGrp="1" noChangeAspect="1"/>
          </p:cNvPicPr>
          <p:nvPr>
            <p:ph sz="half" idx="1"/>
          </p:nvPr>
        </p:nvPicPr>
        <p:blipFill>
          <a:blip r:embed="rId2"/>
          <a:stretch>
            <a:fillRect/>
          </a:stretch>
        </p:blipFill>
        <p:spPr>
          <a:xfrm>
            <a:off x="616577" y="854982"/>
            <a:ext cx="10224143" cy="3640818"/>
          </a:xfrm>
          <a:prstGeom prst="rect">
            <a:avLst/>
          </a:prstGeom>
        </p:spPr>
      </p:pic>
      <p:sp>
        <p:nvSpPr>
          <p:cNvPr id="3" name="object 2">
            <a:extLst>
              <a:ext uri="{FF2B5EF4-FFF2-40B4-BE49-F238E27FC236}">
                <a16:creationId xmlns:a16="http://schemas.microsoft.com/office/drawing/2014/main" id="{CE1B2706-E3EC-A191-2656-D201314A5ABE}"/>
              </a:ext>
            </a:extLst>
          </p:cNvPr>
          <p:cNvSpPr txBox="1">
            <a:spLocks noGrp="1"/>
          </p:cNvSpPr>
          <p:nvPr>
            <p:ph type="title"/>
          </p:nvPr>
        </p:nvSpPr>
        <p:spPr>
          <a:xfrm>
            <a:off x="616577" y="196741"/>
            <a:ext cx="9644596" cy="568745"/>
          </a:xfrm>
          <a:prstGeom prst="rect">
            <a:avLst/>
          </a:prstGeom>
        </p:spPr>
        <p:txBody>
          <a:bodyPr vert="horz" wrap="square" lIns="0" tIns="14605" rIns="0" bIns="0" rtlCol="0">
            <a:spAutoFit/>
          </a:bodyPr>
          <a:lstStyle/>
          <a:p>
            <a:pPr marL="12700">
              <a:lnSpc>
                <a:spcPct val="100000"/>
              </a:lnSpc>
              <a:spcBef>
                <a:spcPts val="115"/>
              </a:spcBef>
            </a:pPr>
            <a:r>
              <a:rPr sz="3600" spc="75" dirty="0">
                <a:latin typeface="Arial" panose="020B0604020202020204" pitchFamily="34" charset="0"/>
                <a:cs typeface="Arial" panose="020B0604020202020204" pitchFamily="34" charset="0"/>
              </a:rPr>
              <a:t>Sales</a:t>
            </a:r>
            <a:r>
              <a:rPr sz="3600" spc="-150" dirty="0">
                <a:latin typeface="Arial" panose="020B0604020202020204" pitchFamily="34" charset="0"/>
                <a:cs typeface="Arial" panose="020B0604020202020204" pitchFamily="34" charset="0"/>
              </a:rPr>
              <a:t> </a:t>
            </a:r>
            <a:r>
              <a:rPr sz="3600" spc="105" dirty="0">
                <a:latin typeface="Arial" panose="020B0604020202020204" pitchFamily="34" charset="0"/>
                <a:cs typeface="Arial" panose="020B0604020202020204" pitchFamily="34" charset="0"/>
              </a:rPr>
              <a:t>Over</a:t>
            </a:r>
            <a:r>
              <a:rPr sz="3600" spc="-150" dirty="0">
                <a:latin typeface="Arial" panose="020B0604020202020204" pitchFamily="34" charset="0"/>
                <a:cs typeface="Arial" panose="020B0604020202020204" pitchFamily="34" charset="0"/>
              </a:rPr>
              <a:t> </a:t>
            </a:r>
            <a:r>
              <a:rPr sz="3600" spc="85" dirty="0">
                <a:latin typeface="Arial" panose="020B0604020202020204" pitchFamily="34" charset="0"/>
                <a:cs typeface="Arial" panose="020B0604020202020204" pitchFamily="34" charset="0"/>
              </a:rPr>
              <a:t>Time:</a:t>
            </a:r>
            <a:r>
              <a:rPr sz="3600" spc="-145" dirty="0">
                <a:latin typeface="Arial" panose="020B0604020202020204" pitchFamily="34" charset="0"/>
                <a:cs typeface="Arial" panose="020B0604020202020204" pitchFamily="34" charset="0"/>
              </a:rPr>
              <a:t> </a:t>
            </a:r>
            <a:r>
              <a:rPr lang="en-US" sz="3600" spc="135" dirty="0">
                <a:latin typeface="Arial" panose="020B0604020202020204" pitchFamily="34" charset="0"/>
                <a:cs typeface="Arial" panose="020B0604020202020204" pitchFamily="34" charset="0"/>
              </a:rPr>
              <a:t>Day</a:t>
            </a:r>
            <a:r>
              <a:rPr sz="3600" spc="-150" dirty="0">
                <a:latin typeface="Arial" panose="020B0604020202020204" pitchFamily="34" charset="0"/>
                <a:cs typeface="Arial" panose="020B0604020202020204" pitchFamily="34" charset="0"/>
              </a:rPr>
              <a:t> </a:t>
            </a:r>
            <a:r>
              <a:rPr sz="3600" spc="75" dirty="0">
                <a:latin typeface="Arial" panose="020B0604020202020204" pitchFamily="34" charset="0"/>
                <a:cs typeface="Arial" panose="020B0604020202020204" pitchFamily="34" charset="0"/>
              </a:rPr>
              <a:t>Sales</a:t>
            </a:r>
            <a:r>
              <a:rPr sz="3600" spc="-15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Trend</a:t>
            </a:r>
          </a:p>
        </p:txBody>
      </p:sp>
      <p:sp>
        <p:nvSpPr>
          <p:cNvPr id="6" name="object 2">
            <a:extLst>
              <a:ext uri="{FF2B5EF4-FFF2-40B4-BE49-F238E27FC236}">
                <a16:creationId xmlns:a16="http://schemas.microsoft.com/office/drawing/2014/main" id="{185568F1-495F-1AF4-6FA1-687272BFDB59}"/>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7" name="Picture 6">
            <a:extLst>
              <a:ext uri="{FF2B5EF4-FFF2-40B4-BE49-F238E27FC236}">
                <a16:creationId xmlns:a16="http://schemas.microsoft.com/office/drawing/2014/main" id="{AF285003-13DB-5A6F-FD12-F1B8D13476FF}"/>
              </a:ext>
            </a:extLst>
          </p:cNvPr>
          <p:cNvPicPr>
            <a:picLocks noChangeAspect="1"/>
          </p:cNvPicPr>
          <p:nvPr/>
        </p:nvPicPr>
        <p:blipFill>
          <a:blip r:embed="rId3"/>
          <a:stretch>
            <a:fillRect/>
          </a:stretch>
        </p:blipFill>
        <p:spPr>
          <a:xfrm>
            <a:off x="0" y="6254496"/>
            <a:ext cx="12192000" cy="603504"/>
          </a:xfrm>
          <a:prstGeom prst="rect">
            <a:avLst/>
          </a:prstGeom>
        </p:spPr>
      </p:pic>
      <p:sp>
        <p:nvSpPr>
          <p:cNvPr id="9" name="TextBox 8">
            <a:extLst>
              <a:ext uri="{FF2B5EF4-FFF2-40B4-BE49-F238E27FC236}">
                <a16:creationId xmlns:a16="http://schemas.microsoft.com/office/drawing/2014/main" id="{896B5147-443D-2EFC-E57C-D46BC9DE47F7}"/>
              </a:ext>
            </a:extLst>
          </p:cNvPr>
          <p:cNvSpPr txBox="1"/>
          <p:nvPr/>
        </p:nvSpPr>
        <p:spPr>
          <a:xfrm>
            <a:off x="616577" y="4717307"/>
            <a:ext cx="9611659" cy="131568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12700">
              <a:lnSpc>
                <a:spcPct val="100000"/>
              </a:lnSpc>
              <a:spcBef>
                <a:spcPts val="700"/>
              </a:spcBef>
            </a:pPr>
            <a:r>
              <a:rPr lang="en-US" sz="1600" b="1" spc="35" dirty="0">
                <a:latin typeface="Arial" panose="020B0604020202020204" pitchFamily="34" charset="0"/>
                <a:cs typeface="Arial" panose="020B0604020202020204" pitchFamily="34" charset="0"/>
              </a:rPr>
              <a:t>Inference:</a:t>
            </a:r>
            <a:endParaRPr lang="en-US" sz="1600" dirty="0">
              <a:latin typeface="Arial" panose="020B0604020202020204" pitchFamily="34" charset="0"/>
              <a:cs typeface="Arial" panose="020B0604020202020204" pitchFamily="34" charset="0"/>
            </a:endParaRPr>
          </a:p>
          <a:p>
            <a:pPr marL="469900" indent="-305435" algn="just">
              <a:lnSpc>
                <a:spcPct val="100000"/>
              </a:lnSpc>
              <a:spcBef>
                <a:spcPts val="600"/>
              </a:spcBef>
              <a:buFont typeface="Arial MT"/>
              <a:buChar char="●"/>
              <a:tabLst>
                <a:tab pos="469265" algn="l"/>
                <a:tab pos="469900" algn="l"/>
              </a:tabLst>
            </a:pPr>
            <a:r>
              <a:rPr lang="en-US" sz="1400" spc="-5" dirty="0">
                <a:solidFill>
                  <a:schemeClr val="tx1"/>
                </a:solidFill>
                <a:latin typeface="Arial" panose="020B0604020202020204" pitchFamily="34" charset="0"/>
                <a:cs typeface="Arial" panose="020B0604020202020204" pitchFamily="34" charset="0"/>
              </a:rPr>
              <a:t>The</a:t>
            </a:r>
            <a:r>
              <a:rPr lang="en-US" sz="1400" spc="-50" dirty="0">
                <a:solidFill>
                  <a:schemeClr val="tx1"/>
                </a:solidFill>
                <a:latin typeface="Arial" panose="020B0604020202020204" pitchFamily="34" charset="0"/>
                <a:cs typeface="Arial" panose="020B0604020202020204" pitchFamily="34" charset="0"/>
              </a:rPr>
              <a:t> </a:t>
            </a:r>
            <a:r>
              <a:rPr lang="en-US" sz="1400" spc="30" dirty="0">
                <a:solidFill>
                  <a:schemeClr val="tx1"/>
                </a:solidFill>
                <a:latin typeface="Arial" panose="020B0604020202020204" pitchFamily="34" charset="0"/>
                <a:cs typeface="Arial" panose="020B0604020202020204" pitchFamily="34" charset="0"/>
              </a:rPr>
              <a:t>sales</a:t>
            </a:r>
            <a:r>
              <a:rPr lang="en-US" sz="1400" spc="-45" dirty="0">
                <a:solidFill>
                  <a:schemeClr val="tx1"/>
                </a:solidFill>
                <a:latin typeface="Arial" panose="020B0604020202020204" pitchFamily="34" charset="0"/>
                <a:cs typeface="Arial" panose="020B0604020202020204" pitchFamily="34" charset="0"/>
              </a:rPr>
              <a:t> </a:t>
            </a:r>
            <a:r>
              <a:rPr lang="en-US" sz="1400" spc="50" dirty="0">
                <a:solidFill>
                  <a:schemeClr val="tx1"/>
                </a:solidFill>
                <a:latin typeface="Arial" panose="020B0604020202020204" pitchFamily="34" charset="0"/>
                <a:cs typeface="Arial" panose="020B0604020202020204" pitchFamily="34" charset="0"/>
              </a:rPr>
              <a:t>are</a:t>
            </a:r>
            <a:r>
              <a:rPr lang="en-US" sz="1400" spc="-50" dirty="0">
                <a:solidFill>
                  <a:schemeClr val="tx1"/>
                </a:solidFill>
                <a:latin typeface="Arial" panose="020B0604020202020204" pitchFamily="34" charset="0"/>
                <a:cs typeface="Arial" panose="020B0604020202020204" pitchFamily="34" charset="0"/>
              </a:rPr>
              <a:t> </a:t>
            </a:r>
            <a:r>
              <a:rPr lang="en-US" sz="1400" b="1" spc="55" dirty="0">
                <a:solidFill>
                  <a:schemeClr val="tx1"/>
                </a:solidFill>
                <a:latin typeface="Arial" panose="020B0604020202020204" pitchFamily="34" charset="0"/>
                <a:cs typeface="Arial" panose="020B0604020202020204" pitchFamily="34" charset="0"/>
              </a:rPr>
              <a:t>generally</a:t>
            </a:r>
            <a:r>
              <a:rPr lang="en-US" sz="1400" b="1" spc="-15" dirty="0">
                <a:solidFill>
                  <a:schemeClr val="tx1"/>
                </a:solidFill>
                <a:latin typeface="Arial" panose="020B0604020202020204" pitchFamily="34" charset="0"/>
                <a:cs typeface="Arial" panose="020B0604020202020204" pitchFamily="34" charset="0"/>
              </a:rPr>
              <a:t> </a:t>
            </a:r>
            <a:r>
              <a:rPr lang="en-US" sz="1400" b="1" spc="45" dirty="0">
                <a:solidFill>
                  <a:schemeClr val="tx1"/>
                </a:solidFill>
                <a:latin typeface="Arial" panose="020B0604020202020204" pitchFamily="34" charset="0"/>
                <a:cs typeface="Arial" panose="020B0604020202020204" pitchFamily="34" charset="0"/>
              </a:rPr>
              <a:t>highest</a:t>
            </a:r>
            <a:r>
              <a:rPr lang="en-US" sz="1400" b="1" spc="-10" dirty="0">
                <a:solidFill>
                  <a:schemeClr val="tx1"/>
                </a:solidFill>
                <a:latin typeface="Arial" panose="020B0604020202020204" pitchFamily="34" charset="0"/>
                <a:cs typeface="Arial" panose="020B0604020202020204" pitchFamily="34" charset="0"/>
              </a:rPr>
              <a:t> </a:t>
            </a:r>
            <a:r>
              <a:rPr lang="en-US" sz="1400" spc="55" dirty="0">
                <a:solidFill>
                  <a:schemeClr val="tx1"/>
                </a:solidFill>
                <a:latin typeface="Arial" panose="020B0604020202020204" pitchFamily="34" charset="0"/>
                <a:cs typeface="Arial" panose="020B0604020202020204" pitchFamily="34" charset="0"/>
              </a:rPr>
              <a:t>at</a:t>
            </a:r>
            <a:r>
              <a:rPr lang="en-US" sz="1400" spc="-45" dirty="0">
                <a:solidFill>
                  <a:schemeClr val="tx1"/>
                </a:solidFill>
                <a:latin typeface="Arial" panose="020B0604020202020204" pitchFamily="34" charset="0"/>
                <a:cs typeface="Arial" panose="020B0604020202020204" pitchFamily="34" charset="0"/>
              </a:rPr>
              <a:t> </a:t>
            </a:r>
            <a:r>
              <a:rPr lang="en-US" sz="1400" spc="20" dirty="0">
                <a:solidFill>
                  <a:schemeClr val="tx1"/>
                </a:solidFill>
                <a:latin typeface="Arial" panose="020B0604020202020204" pitchFamily="34" charset="0"/>
                <a:cs typeface="Arial" panose="020B0604020202020204" pitchFamily="34" charset="0"/>
              </a:rPr>
              <a:t>the</a:t>
            </a:r>
            <a:r>
              <a:rPr lang="en-US" sz="1400" spc="-50"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start</a:t>
            </a:r>
            <a:r>
              <a:rPr lang="en-US" sz="1400" b="1" spc="-70" dirty="0">
                <a:solidFill>
                  <a:schemeClr val="tx1"/>
                </a:solidFill>
                <a:latin typeface="Arial" panose="020B0604020202020204" pitchFamily="34" charset="0"/>
                <a:cs typeface="Arial" panose="020B0604020202020204" pitchFamily="34" charset="0"/>
              </a:rPr>
              <a:t> </a:t>
            </a:r>
            <a:r>
              <a:rPr lang="en-US" sz="1400" b="1" spc="25" dirty="0">
                <a:solidFill>
                  <a:schemeClr val="tx1"/>
                </a:solidFill>
                <a:latin typeface="Arial" panose="020B0604020202020204" pitchFamily="34" charset="0"/>
                <a:cs typeface="Arial" panose="020B0604020202020204" pitchFamily="34" charset="0"/>
              </a:rPr>
              <a:t>of</a:t>
            </a:r>
            <a:r>
              <a:rPr lang="en-US" sz="1400" b="1" spc="-65" dirty="0">
                <a:solidFill>
                  <a:schemeClr val="tx1"/>
                </a:solidFill>
                <a:latin typeface="Arial" panose="020B0604020202020204" pitchFamily="34" charset="0"/>
                <a:cs typeface="Arial" panose="020B0604020202020204" pitchFamily="34" charset="0"/>
              </a:rPr>
              <a:t> </a:t>
            </a:r>
            <a:r>
              <a:rPr lang="en-US" sz="1400" b="1" spc="65" dirty="0">
                <a:solidFill>
                  <a:schemeClr val="tx1"/>
                </a:solidFill>
                <a:latin typeface="Arial" panose="020B0604020202020204" pitchFamily="34" charset="0"/>
                <a:cs typeface="Arial" panose="020B0604020202020204" pitchFamily="34" charset="0"/>
              </a:rPr>
              <a:t>the</a:t>
            </a:r>
            <a:r>
              <a:rPr lang="en-US" sz="1400" b="1" spc="-70" dirty="0">
                <a:solidFill>
                  <a:schemeClr val="tx1"/>
                </a:solidFill>
                <a:latin typeface="Arial" panose="020B0604020202020204" pitchFamily="34" charset="0"/>
                <a:cs typeface="Arial" panose="020B0604020202020204" pitchFamily="34" charset="0"/>
              </a:rPr>
              <a:t> </a:t>
            </a:r>
            <a:r>
              <a:rPr lang="en-US" sz="1400" b="1" spc="75" dirty="0">
                <a:solidFill>
                  <a:schemeClr val="tx1"/>
                </a:solidFill>
                <a:latin typeface="Arial" panose="020B0604020202020204" pitchFamily="34" charset="0"/>
                <a:cs typeface="Arial" panose="020B0604020202020204" pitchFamily="34" charset="0"/>
              </a:rPr>
              <a:t>month</a:t>
            </a:r>
            <a:r>
              <a:rPr lang="en-US" sz="1400" b="1" spc="-10" dirty="0">
                <a:solidFill>
                  <a:schemeClr val="tx1"/>
                </a:solidFill>
                <a:latin typeface="Arial" panose="020B0604020202020204" pitchFamily="34" charset="0"/>
                <a:cs typeface="Arial" panose="020B0604020202020204" pitchFamily="34" charset="0"/>
              </a:rPr>
              <a:t> </a:t>
            </a:r>
            <a:r>
              <a:rPr lang="en-US" sz="1400" spc="60" dirty="0">
                <a:solidFill>
                  <a:schemeClr val="tx1"/>
                </a:solidFill>
                <a:latin typeface="Arial" panose="020B0604020202020204" pitchFamily="34" charset="0"/>
                <a:cs typeface="Arial" panose="020B0604020202020204" pitchFamily="34" charset="0"/>
              </a:rPr>
              <a:t>and</a:t>
            </a:r>
            <a:r>
              <a:rPr lang="en-US" sz="1400"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trend</a:t>
            </a:r>
            <a:r>
              <a:rPr lang="en-US" sz="1400" b="1" spc="-70" dirty="0">
                <a:solidFill>
                  <a:schemeClr val="tx1"/>
                </a:solidFill>
                <a:latin typeface="Arial" panose="020B0604020202020204" pitchFamily="34" charset="0"/>
                <a:cs typeface="Arial" panose="020B0604020202020204" pitchFamily="34" charset="0"/>
              </a:rPr>
              <a:t> </a:t>
            </a:r>
            <a:r>
              <a:rPr lang="en-US" sz="1400" b="1" spc="50" dirty="0">
                <a:solidFill>
                  <a:schemeClr val="tx1"/>
                </a:solidFill>
                <a:latin typeface="Arial" panose="020B0604020202020204" pitchFamily="34" charset="0"/>
                <a:cs typeface="Arial" panose="020B0604020202020204" pitchFamily="34" charset="0"/>
              </a:rPr>
              <a:t>decreases</a:t>
            </a:r>
            <a:r>
              <a:rPr lang="en-US" sz="1400" b="1" spc="-70" dirty="0">
                <a:solidFill>
                  <a:schemeClr val="tx1"/>
                </a:solidFill>
                <a:latin typeface="Arial" panose="020B0604020202020204" pitchFamily="34" charset="0"/>
                <a:cs typeface="Arial" panose="020B0604020202020204" pitchFamily="34" charset="0"/>
              </a:rPr>
              <a:t> </a:t>
            </a:r>
            <a:r>
              <a:rPr lang="en-US" sz="1400" b="1" spc="55" dirty="0">
                <a:solidFill>
                  <a:schemeClr val="tx1"/>
                </a:solidFill>
                <a:latin typeface="Arial" panose="020B0604020202020204" pitchFamily="34" charset="0"/>
                <a:cs typeface="Arial" panose="020B0604020202020204" pitchFamily="34" charset="0"/>
              </a:rPr>
              <a:t>towards</a:t>
            </a:r>
            <a:r>
              <a:rPr lang="en-US" sz="1400" b="1" spc="-65" dirty="0">
                <a:solidFill>
                  <a:schemeClr val="tx1"/>
                </a:solidFill>
                <a:latin typeface="Arial" panose="020B0604020202020204" pitchFamily="34" charset="0"/>
                <a:cs typeface="Arial" panose="020B0604020202020204" pitchFamily="34" charset="0"/>
              </a:rPr>
              <a:t> </a:t>
            </a:r>
            <a:r>
              <a:rPr lang="en-US" sz="1400" b="1" spc="65" dirty="0">
                <a:solidFill>
                  <a:schemeClr val="tx1"/>
                </a:solidFill>
                <a:latin typeface="Arial" panose="020B0604020202020204" pitchFamily="34" charset="0"/>
                <a:cs typeface="Arial" panose="020B0604020202020204" pitchFamily="34" charset="0"/>
              </a:rPr>
              <a:t>the</a:t>
            </a:r>
            <a:r>
              <a:rPr lang="en-US" sz="1400" b="1" spc="-70"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end</a:t>
            </a:r>
            <a:r>
              <a:rPr lang="en-US" sz="1400" b="1" spc="-20" dirty="0">
                <a:solidFill>
                  <a:schemeClr val="tx1"/>
                </a:solidFill>
                <a:latin typeface="Arial" panose="020B0604020202020204" pitchFamily="34" charset="0"/>
                <a:cs typeface="Arial" panose="020B0604020202020204" pitchFamily="34" charset="0"/>
              </a:rPr>
              <a:t> </a:t>
            </a:r>
            <a:r>
              <a:rPr lang="en-US" sz="1400" dirty="0">
                <a:solidFill>
                  <a:schemeClr val="tx1"/>
                </a:solidFill>
                <a:latin typeface="Arial" panose="020B0604020202020204" pitchFamily="34" charset="0"/>
                <a:cs typeface="Arial" panose="020B0604020202020204" pitchFamily="34" charset="0"/>
              </a:rPr>
              <a:t>with</a:t>
            </a:r>
            <a:r>
              <a:rPr lang="en-US" sz="1400" spc="-45" dirty="0">
                <a:solidFill>
                  <a:schemeClr val="tx1"/>
                </a:solidFill>
                <a:latin typeface="Arial" panose="020B0604020202020204" pitchFamily="34" charset="0"/>
                <a:cs typeface="Arial" panose="020B0604020202020204" pitchFamily="34" charset="0"/>
              </a:rPr>
              <a:t> </a:t>
            </a:r>
            <a:r>
              <a:rPr lang="en-US" sz="1400" dirty="0">
                <a:solidFill>
                  <a:schemeClr val="tx1"/>
                </a:solidFill>
                <a:latin typeface="Arial" panose="020B0604020202020204" pitchFamily="34" charset="0"/>
                <a:cs typeface="Arial" panose="020B0604020202020204" pitchFamily="34" charset="0"/>
              </a:rPr>
              <a:t>spikes</a:t>
            </a:r>
            <a:r>
              <a:rPr lang="en-US" sz="1400" spc="-50" dirty="0">
                <a:solidFill>
                  <a:schemeClr val="tx1"/>
                </a:solidFill>
                <a:latin typeface="Arial" panose="020B0604020202020204" pitchFamily="34" charset="0"/>
                <a:cs typeface="Arial" panose="020B0604020202020204" pitchFamily="34" charset="0"/>
              </a:rPr>
              <a:t> </a:t>
            </a:r>
            <a:r>
              <a:rPr lang="en-US" sz="1400" spc="-15" dirty="0">
                <a:solidFill>
                  <a:schemeClr val="tx1"/>
                </a:solidFill>
                <a:latin typeface="Arial" panose="020B0604020202020204" pitchFamily="34" charset="0"/>
                <a:cs typeface="Arial" panose="020B0604020202020204" pitchFamily="34" charset="0"/>
              </a:rPr>
              <a:t>in</a:t>
            </a:r>
            <a:r>
              <a:rPr lang="en-US" sz="1400" spc="-45" dirty="0">
                <a:solidFill>
                  <a:schemeClr val="tx1"/>
                </a:solidFill>
                <a:latin typeface="Arial" panose="020B0604020202020204" pitchFamily="34" charset="0"/>
                <a:cs typeface="Arial" panose="020B0604020202020204" pitchFamily="34" charset="0"/>
              </a:rPr>
              <a:t> </a:t>
            </a:r>
            <a:r>
              <a:rPr lang="en-US" sz="1400" spc="-5" dirty="0">
                <a:solidFill>
                  <a:schemeClr val="tx1"/>
                </a:solidFill>
                <a:latin typeface="Arial" panose="020B0604020202020204" pitchFamily="34" charset="0"/>
                <a:cs typeface="Arial" panose="020B0604020202020204" pitchFamily="34" charset="0"/>
              </a:rPr>
              <a:t>mid.</a:t>
            </a:r>
            <a:endParaRPr lang="en-US" sz="1400" dirty="0">
              <a:solidFill>
                <a:schemeClr val="tx1"/>
              </a:solidFill>
              <a:latin typeface="Arial" panose="020B0604020202020204" pitchFamily="34" charset="0"/>
              <a:cs typeface="Arial" panose="020B0604020202020204" pitchFamily="34" charset="0"/>
            </a:endParaRPr>
          </a:p>
          <a:p>
            <a:pPr marL="469900" marR="631825" indent="-305435" algn="just">
              <a:lnSpc>
                <a:spcPct val="114999"/>
              </a:lnSpc>
              <a:buFont typeface="Arial MT"/>
              <a:buChar char="●"/>
              <a:tabLst>
                <a:tab pos="469265" algn="l"/>
                <a:tab pos="469900" algn="l"/>
              </a:tabLst>
            </a:pPr>
            <a:r>
              <a:rPr lang="en-US" sz="1400" b="1" spc="35" dirty="0">
                <a:solidFill>
                  <a:schemeClr val="tx1"/>
                </a:solidFill>
                <a:latin typeface="Arial" panose="020B0604020202020204" pitchFamily="34" charset="0"/>
                <a:cs typeface="Arial" panose="020B0604020202020204" pitchFamily="34" charset="0"/>
              </a:rPr>
              <a:t>On</a:t>
            </a:r>
            <a:r>
              <a:rPr lang="en-US" sz="1400" b="1" spc="-70"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Weekdays,</a:t>
            </a:r>
            <a:r>
              <a:rPr lang="en-US" sz="1400" b="1" spc="-65" dirty="0">
                <a:solidFill>
                  <a:schemeClr val="tx1"/>
                </a:solidFill>
                <a:latin typeface="Arial" panose="020B0604020202020204" pitchFamily="34" charset="0"/>
                <a:cs typeface="Arial" panose="020B0604020202020204" pitchFamily="34" charset="0"/>
              </a:rPr>
              <a:t> </a:t>
            </a:r>
            <a:r>
              <a:rPr lang="en-US" sz="1400" spc="20" dirty="0">
                <a:solidFill>
                  <a:schemeClr val="tx1"/>
                </a:solidFill>
                <a:latin typeface="Arial" panose="020B0604020202020204" pitchFamily="34" charset="0"/>
                <a:cs typeface="Arial" panose="020B0604020202020204" pitchFamily="34" charset="0"/>
              </a:rPr>
              <a:t>the</a:t>
            </a:r>
            <a:r>
              <a:rPr lang="en-US" sz="1400" spc="-45" dirty="0">
                <a:solidFill>
                  <a:schemeClr val="tx1"/>
                </a:solidFill>
                <a:latin typeface="Arial" panose="020B0604020202020204" pitchFamily="34" charset="0"/>
                <a:cs typeface="Arial" panose="020B0604020202020204" pitchFamily="34" charset="0"/>
              </a:rPr>
              <a:t> </a:t>
            </a:r>
            <a:r>
              <a:rPr lang="en-US" sz="1400" spc="30" dirty="0">
                <a:solidFill>
                  <a:schemeClr val="tx1"/>
                </a:solidFill>
                <a:latin typeface="Arial" panose="020B0604020202020204" pitchFamily="34" charset="0"/>
                <a:cs typeface="Arial" panose="020B0604020202020204" pitchFamily="34" charset="0"/>
              </a:rPr>
              <a:t>sales</a:t>
            </a:r>
            <a:r>
              <a:rPr lang="en-US" sz="1400" spc="165" dirty="0">
                <a:solidFill>
                  <a:schemeClr val="tx1"/>
                </a:solidFill>
                <a:latin typeface="Arial" panose="020B0604020202020204" pitchFamily="34" charset="0"/>
                <a:cs typeface="Arial" panose="020B0604020202020204" pitchFamily="34" charset="0"/>
              </a:rPr>
              <a:t> </a:t>
            </a:r>
            <a:r>
              <a:rPr lang="en-US" sz="1400" b="1" spc="50" dirty="0">
                <a:solidFill>
                  <a:schemeClr val="tx1"/>
                </a:solidFill>
                <a:latin typeface="Arial" panose="020B0604020202020204" pitchFamily="34" charset="0"/>
                <a:cs typeface="Arial" panose="020B0604020202020204" pitchFamily="34" charset="0"/>
              </a:rPr>
              <a:t>decreases</a:t>
            </a:r>
            <a:r>
              <a:rPr lang="en-US" sz="1400" b="1" spc="-65" dirty="0">
                <a:solidFill>
                  <a:schemeClr val="tx1"/>
                </a:solidFill>
                <a:latin typeface="Arial" panose="020B0604020202020204" pitchFamily="34" charset="0"/>
                <a:cs typeface="Arial" panose="020B0604020202020204" pitchFamily="34" charset="0"/>
              </a:rPr>
              <a:t> </a:t>
            </a:r>
            <a:r>
              <a:rPr lang="en-US" sz="1400" spc="5" dirty="0">
                <a:solidFill>
                  <a:schemeClr val="tx1"/>
                </a:solidFill>
                <a:latin typeface="Arial" panose="020B0604020202020204" pitchFamily="34" charset="0"/>
                <a:cs typeface="Arial" panose="020B0604020202020204" pitchFamily="34" charset="0"/>
              </a:rPr>
              <a:t>while</a:t>
            </a:r>
            <a:r>
              <a:rPr lang="en-US" sz="1400" spc="-110" dirty="0">
                <a:solidFill>
                  <a:schemeClr val="tx1"/>
                </a:solidFill>
                <a:latin typeface="Arial" panose="020B0604020202020204" pitchFamily="34" charset="0"/>
                <a:cs typeface="Arial" panose="020B0604020202020204" pitchFamily="34" charset="0"/>
              </a:rPr>
              <a:t> </a:t>
            </a:r>
            <a:r>
              <a:rPr lang="en-US" sz="1400" b="1" spc="45" dirty="0">
                <a:solidFill>
                  <a:schemeClr val="tx1"/>
                </a:solidFill>
                <a:latin typeface="Arial" panose="020B0604020202020204" pitchFamily="34" charset="0"/>
                <a:cs typeface="Arial" panose="020B0604020202020204" pitchFamily="34" charset="0"/>
              </a:rPr>
              <a:t>highest</a:t>
            </a:r>
            <a:r>
              <a:rPr lang="en-US" sz="1400" b="1" spc="-65" dirty="0">
                <a:solidFill>
                  <a:schemeClr val="tx1"/>
                </a:solidFill>
                <a:latin typeface="Arial" panose="020B0604020202020204" pitchFamily="34" charset="0"/>
                <a:cs typeface="Arial" panose="020B0604020202020204" pitchFamily="34" charset="0"/>
              </a:rPr>
              <a:t> </a:t>
            </a:r>
            <a:r>
              <a:rPr lang="en-US" sz="1400" b="1" spc="40" dirty="0">
                <a:solidFill>
                  <a:schemeClr val="tx1"/>
                </a:solidFill>
                <a:latin typeface="Arial" panose="020B0604020202020204" pitchFamily="34" charset="0"/>
                <a:cs typeface="Arial" panose="020B0604020202020204" pitchFamily="34" charset="0"/>
              </a:rPr>
              <a:t>on </a:t>
            </a:r>
            <a:r>
              <a:rPr lang="en-US" sz="1400" b="1" spc="-260" dirty="0">
                <a:solidFill>
                  <a:schemeClr val="tx1"/>
                </a:solidFill>
                <a:latin typeface="Arial" panose="020B0604020202020204" pitchFamily="34" charset="0"/>
                <a:cs typeface="Arial" panose="020B0604020202020204" pitchFamily="34" charset="0"/>
              </a:rPr>
              <a:t> </a:t>
            </a:r>
            <a:r>
              <a:rPr lang="en-US" sz="1400" b="1" spc="55" dirty="0">
                <a:solidFill>
                  <a:schemeClr val="tx1"/>
                </a:solidFill>
                <a:latin typeface="Arial" panose="020B0604020202020204" pitchFamily="34" charset="0"/>
                <a:cs typeface="Arial" panose="020B0604020202020204" pitchFamily="34" charset="0"/>
              </a:rPr>
              <a:t>weekend.</a:t>
            </a:r>
          </a:p>
          <a:p>
            <a:pPr marL="469900" marR="631825" indent="-305435" algn="just">
              <a:lnSpc>
                <a:spcPct val="114999"/>
              </a:lnSpc>
              <a:buFont typeface="Arial MT"/>
              <a:buChar char="●"/>
              <a:tabLst>
                <a:tab pos="469265" algn="l"/>
                <a:tab pos="469900" algn="l"/>
              </a:tabLst>
            </a:pPr>
            <a:r>
              <a:rPr lang="en-US" sz="1400" dirty="0">
                <a:solidFill>
                  <a:schemeClr val="tx1"/>
                </a:solidFill>
                <a:latin typeface="Arial" panose="020B0604020202020204" pitchFamily="34" charset="0"/>
                <a:cs typeface="Arial" panose="020B0604020202020204" pitchFamily="34" charset="0"/>
              </a:rPr>
              <a:t>In the stating days of month there is more sales as compared to the end days.</a:t>
            </a:r>
          </a:p>
        </p:txBody>
      </p:sp>
    </p:spTree>
    <p:extLst>
      <p:ext uri="{BB962C8B-B14F-4D97-AF65-F5344CB8AC3E}">
        <p14:creationId xmlns:p14="http://schemas.microsoft.com/office/powerpoint/2010/main" val="211310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50590"/>
            <a:ext cx="7762727" cy="696772"/>
          </a:xfrm>
          <a:prstGeom prst="rect">
            <a:avLst/>
          </a:prstGeom>
        </p:spPr>
        <p:txBody>
          <a:bodyPr vert="horz" wrap="square" lIns="0" tIns="19473" rIns="0" bIns="0" rtlCol="0" anchor="ctr">
            <a:spAutoFit/>
          </a:bodyPr>
          <a:lstStyle/>
          <a:p>
            <a:pPr marL="16933">
              <a:lnSpc>
                <a:spcPct val="100000"/>
              </a:lnSpc>
              <a:spcBef>
                <a:spcPts val="153"/>
              </a:spcBef>
            </a:pPr>
            <a:r>
              <a:rPr spc="127" dirty="0"/>
              <a:t>Product</a:t>
            </a:r>
            <a:r>
              <a:rPr spc="-193" dirty="0"/>
              <a:t> </a:t>
            </a:r>
            <a:r>
              <a:rPr spc="13" dirty="0"/>
              <a:t>Line</a:t>
            </a:r>
            <a:r>
              <a:rPr spc="-193" dirty="0"/>
              <a:t> </a:t>
            </a:r>
            <a:r>
              <a:rPr spc="240" dirty="0"/>
              <a:t>&amp;</a:t>
            </a:r>
            <a:r>
              <a:rPr spc="-193" dirty="0"/>
              <a:t> </a:t>
            </a:r>
            <a:r>
              <a:rPr spc="100" dirty="0"/>
              <a:t>Sales</a:t>
            </a:r>
          </a:p>
        </p:txBody>
      </p:sp>
      <p:sp>
        <p:nvSpPr>
          <p:cNvPr id="4" name="object 4"/>
          <p:cNvSpPr txBox="1"/>
          <p:nvPr/>
        </p:nvSpPr>
        <p:spPr>
          <a:xfrm>
            <a:off x="616577" y="4593934"/>
            <a:ext cx="10840317" cy="166056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47" dirty="0">
                <a:latin typeface="Arial" panose="020B0604020202020204" pitchFamily="34" charset="0"/>
                <a:cs typeface="Arial" panose="020B0604020202020204" pitchFamily="34" charset="0"/>
              </a:rPr>
              <a:t>In</a:t>
            </a:r>
            <a:r>
              <a:rPr lang="en-US" sz="1600" b="1" spc="4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626518" marR="114297" indent="-407236">
              <a:lnSpc>
                <a:spcPct val="114999"/>
              </a:lnSpc>
              <a:spcBef>
                <a:spcPts val="560"/>
              </a:spcBef>
              <a:buFont typeface="Arial MT"/>
              <a:buChar char="●"/>
              <a:tabLst>
                <a:tab pos="625671" algn="l"/>
                <a:tab pos="626518" algn="l"/>
              </a:tabLst>
            </a:pPr>
            <a:r>
              <a:rPr sz="1400" spc="7" dirty="0">
                <a:solidFill>
                  <a:schemeClr val="tx1"/>
                </a:solidFill>
                <a:latin typeface="Arial" panose="020B0604020202020204" pitchFamily="34" charset="0"/>
                <a:cs typeface="Arial" panose="020B0604020202020204" pitchFamily="34" charset="0"/>
              </a:rPr>
              <a:t>Most </a:t>
            </a:r>
            <a:r>
              <a:rPr sz="1400" spc="53" dirty="0">
                <a:solidFill>
                  <a:schemeClr val="tx1"/>
                </a:solidFill>
                <a:latin typeface="Arial" panose="020B0604020202020204" pitchFamily="34" charset="0"/>
                <a:cs typeface="Arial" panose="020B0604020202020204" pitchFamily="34" charset="0"/>
              </a:rPr>
              <a:t>Sales </a:t>
            </a:r>
            <a:r>
              <a:rPr sz="1400" spc="67" dirty="0">
                <a:solidFill>
                  <a:schemeClr val="tx1"/>
                </a:solidFill>
                <a:latin typeface="Arial" panose="020B0604020202020204" pitchFamily="34" charset="0"/>
                <a:cs typeface="Arial" panose="020B0604020202020204" pitchFamily="34" charset="0"/>
              </a:rPr>
              <a:t>are </a:t>
            </a:r>
            <a:r>
              <a:rPr sz="1400" spc="73"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from</a:t>
            </a:r>
            <a:r>
              <a:rPr sz="1400" spc="-7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Classic</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car  </a:t>
            </a:r>
            <a:r>
              <a:rPr sz="1400" b="1" spc="80" dirty="0">
                <a:solidFill>
                  <a:schemeClr val="tx1"/>
                </a:solidFill>
                <a:latin typeface="Arial" panose="020B0604020202020204" pitchFamily="34" charset="0"/>
                <a:cs typeface="Arial" panose="020B0604020202020204" pitchFamily="34" charset="0"/>
              </a:rPr>
              <a:t>parts</a:t>
            </a:r>
            <a:r>
              <a:rPr sz="1400" b="1" spc="-9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i.e.</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~39.4%.</a:t>
            </a:r>
            <a:endParaRPr sz="1400" dirty="0">
              <a:solidFill>
                <a:schemeClr val="tx1"/>
              </a:solidFill>
              <a:latin typeface="Arial" panose="020B0604020202020204" pitchFamily="34" charset="0"/>
              <a:cs typeface="Arial" panose="020B0604020202020204" pitchFamily="34" charset="0"/>
            </a:endParaRPr>
          </a:p>
          <a:p>
            <a:pPr marL="626518" marR="99904" indent="-407236" algn="just">
              <a:lnSpc>
                <a:spcPct val="114999"/>
              </a:lnSpc>
              <a:buFont typeface="Arial MT"/>
              <a:buChar char="●"/>
              <a:tabLst>
                <a:tab pos="626518" algn="l"/>
              </a:tabLst>
            </a:pPr>
            <a:r>
              <a:rPr sz="1400" b="1" spc="67" dirty="0">
                <a:solidFill>
                  <a:schemeClr val="tx1"/>
                </a:solidFill>
                <a:latin typeface="Arial" panose="020B0604020202020204" pitchFamily="34" charset="0"/>
                <a:cs typeface="Arial" panose="020B0604020202020204" pitchFamily="34" charset="0"/>
              </a:rPr>
              <a:t>Car,</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Truck,</a:t>
            </a:r>
            <a:r>
              <a:rPr sz="1400" b="1" spc="-93" dirty="0">
                <a:solidFill>
                  <a:schemeClr val="tx1"/>
                </a:solidFill>
                <a:latin typeface="Arial" panose="020B0604020202020204" pitchFamily="34" charset="0"/>
                <a:cs typeface="Arial" panose="020B0604020202020204" pitchFamily="34" charset="0"/>
              </a:rPr>
              <a:t> </a:t>
            </a:r>
            <a:r>
              <a:rPr sz="1400" b="1" dirty="0">
                <a:solidFill>
                  <a:schemeClr val="tx1"/>
                </a:solidFill>
                <a:latin typeface="Arial" panose="020B0604020202020204" pitchFamily="34" charset="0"/>
                <a:cs typeface="Arial" panose="020B0604020202020204" pitchFamily="34" charset="0"/>
              </a:rPr>
              <a:t>Bus</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&amp;  </a:t>
            </a:r>
            <a:r>
              <a:rPr sz="1400" b="1" spc="67" dirty="0">
                <a:solidFill>
                  <a:schemeClr val="tx1"/>
                </a:solidFill>
                <a:latin typeface="Arial" panose="020B0604020202020204" pitchFamily="34" charset="0"/>
                <a:cs typeface="Arial" panose="020B0604020202020204" pitchFamily="34" charset="0"/>
              </a:rPr>
              <a:t>Motorcycle</a:t>
            </a:r>
            <a:r>
              <a:rPr sz="1400" b="1" spc="-2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parts  </a:t>
            </a:r>
            <a:r>
              <a:rPr sz="1400" spc="60" dirty="0">
                <a:solidFill>
                  <a:schemeClr val="tx1"/>
                </a:solidFill>
                <a:latin typeface="Arial" panose="020B0604020202020204" pitchFamily="34" charset="0"/>
                <a:cs typeface="Arial" panose="020B0604020202020204" pitchFamily="34" charset="0"/>
              </a:rPr>
              <a:t>accounts</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for</a:t>
            </a:r>
            <a:r>
              <a:rPr sz="1400" spc="-147"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80%  </a:t>
            </a:r>
            <a:r>
              <a:rPr sz="1400" spc="-13" dirty="0">
                <a:solidFill>
                  <a:schemeClr val="tx1"/>
                </a:solidFill>
                <a:latin typeface="Arial" panose="020B0604020202020204" pitchFamily="34" charset="0"/>
                <a:cs typeface="Arial" panose="020B0604020202020204" pitchFamily="34" charset="0"/>
              </a:rPr>
              <a:t>of</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company’s  </a:t>
            </a:r>
            <a:r>
              <a:rPr sz="1400" spc="20" dirty="0">
                <a:solidFill>
                  <a:schemeClr val="tx1"/>
                </a:solidFill>
                <a:latin typeface="Arial" panose="020B0604020202020204" pitchFamily="34" charset="0"/>
                <a:cs typeface="Arial" panose="020B0604020202020204" pitchFamily="34" charset="0"/>
              </a:rPr>
              <a:t>revenue.</a:t>
            </a:r>
            <a:endParaRPr sz="1400" dirty="0">
              <a:solidFill>
                <a:schemeClr val="tx1"/>
              </a:solidFill>
              <a:latin typeface="Arial" panose="020B0604020202020204" pitchFamily="34" charset="0"/>
              <a:cs typeface="Arial" panose="020B0604020202020204" pitchFamily="34" charset="0"/>
            </a:endParaRPr>
          </a:p>
          <a:p>
            <a:pPr marL="626518" marR="349665" indent="-407236">
              <a:lnSpc>
                <a:spcPct val="114999"/>
              </a:lnSpc>
              <a:buFont typeface="Arial MT"/>
              <a:buChar char="●"/>
              <a:tabLst>
                <a:tab pos="625671" algn="l"/>
                <a:tab pos="626518" algn="l"/>
              </a:tabLst>
            </a:pPr>
            <a:r>
              <a:rPr sz="1400" b="1" spc="53" dirty="0">
                <a:solidFill>
                  <a:schemeClr val="tx1"/>
                </a:solidFill>
                <a:latin typeface="Arial" panose="020B0604020202020204" pitchFamily="34" charset="0"/>
                <a:cs typeface="Arial" panose="020B0604020202020204" pitchFamily="34" charset="0"/>
              </a:rPr>
              <a:t>Train</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parts  </a:t>
            </a:r>
            <a:r>
              <a:rPr sz="1400" spc="47" dirty="0">
                <a:solidFill>
                  <a:schemeClr val="tx1"/>
                </a:solidFill>
                <a:latin typeface="Arial" panose="020B0604020202020204" pitchFamily="34" charset="0"/>
                <a:cs typeface="Arial" panose="020B0604020202020204" pitchFamily="34" charset="0"/>
              </a:rPr>
              <a:t>generates </a:t>
            </a:r>
            <a:r>
              <a:rPr sz="1400" spc="27" dirty="0">
                <a:solidFill>
                  <a:schemeClr val="tx1"/>
                </a:solidFill>
                <a:latin typeface="Arial" panose="020B0604020202020204" pitchFamily="34" charset="0"/>
                <a:cs typeface="Arial" panose="020B0604020202020204" pitchFamily="34" charset="0"/>
              </a:rPr>
              <a:t>the </a:t>
            </a:r>
            <a:r>
              <a:rPr sz="1400" spc="-407"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least</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revenue</a:t>
            </a:r>
            <a:r>
              <a:rPr sz="1400" spc="-147"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a:p>
            <a:pPr marL="626518" marR="6773" indent="-407236">
              <a:lnSpc>
                <a:spcPct val="114999"/>
              </a:lnSpc>
              <a:buFont typeface="Arial MT"/>
              <a:buChar char="●"/>
              <a:tabLst>
                <a:tab pos="625671" algn="l"/>
                <a:tab pos="626518" algn="l"/>
              </a:tabLst>
            </a:pPr>
            <a:r>
              <a:rPr sz="1400" spc="27" dirty="0">
                <a:solidFill>
                  <a:schemeClr val="tx1"/>
                </a:solidFill>
                <a:latin typeface="Arial" panose="020B0604020202020204" pitchFamily="34" charset="0"/>
                <a:cs typeface="Arial" panose="020B0604020202020204" pitchFamily="34" charset="0"/>
              </a:rPr>
              <a:t>While</a:t>
            </a:r>
            <a:r>
              <a:rPr sz="1400" spc="-7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Classic</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cars  </a:t>
            </a:r>
            <a:r>
              <a:rPr sz="1400" spc="67" dirty="0">
                <a:solidFill>
                  <a:schemeClr val="tx1"/>
                </a:solidFill>
                <a:latin typeface="Arial" panose="020B0604020202020204" pitchFamily="34" charset="0"/>
                <a:cs typeface="Arial" panose="020B0604020202020204" pitchFamily="34" charset="0"/>
              </a:rPr>
              <a:t>has </a:t>
            </a:r>
            <a:r>
              <a:rPr sz="1400" spc="7" dirty="0">
                <a:solidFill>
                  <a:schemeClr val="tx1"/>
                </a:solidFill>
                <a:latin typeface="Arial" panose="020B0604020202020204" pitchFamily="34" charset="0"/>
                <a:cs typeface="Arial" panose="020B0604020202020204" pitchFamily="34" charset="0"/>
              </a:rPr>
              <a:t>Highest </a:t>
            </a:r>
            <a:r>
              <a:rPr sz="1400" spc="13" dirty="0">
                <a:solidFill>
                  <a:schemeClr val="tx1"/>
                </a:solidFill>
                <a:latin typeface="Arial" panose="020B0604020202020204" pitchFamily="34" charset="0"/>
                <a:cs typeface="Arial" panose="020B0604020202020204" pitchFamily="34" charset="0"/>
              </a:rPr>
              <a:t>Sales, </a:t>
            </a:r>
            <a:r>
              <a:rPr sz="1400" spc="-40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it</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also</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has</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  </a:t>
            </a:r>
            <a:r>
              <a:rPr sz="1400" b="1" spc="27" dirty="0">
                <a:solidFill>
                  <a:schemeClr val="tx1"/>
                </a:solidFill>
                <a:latin typeface="Arial" panose="020B0604020202020204" pitchFamily="34" charset="0"/>
                <a:cs typeface="Arial" panose="020B0604020202020204" pitchFamily="34" charset="0"/>
              </a:rPr>
              <a:t>Least</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Selling</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price  </a:t>
            </a:r>
            <a:r>
              <a:rPr sz="1400" b="1" spc="60" dirty="0">
                <a:solidFill>
                  <a:schemeClr val="tx1"/>
                </a:solidFill>
                <a:latin typeface="Arial" panose="020B0604020202020204" pitchFamily="34" charset="0"/>
                <a:cs typeface="Arial" panose="020B0604020202020204" pitchFamily="34" charset="0"/>
              </a:rPr>
              <a:t>difference</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in  </a:t>
            </a:r>
            <a:r>
              <a:rPr sz="1400" b="1" spc="100" dirty="0">
                <a:solidFill>
                  <a:schemeClr val="tx1"/>
                </a:solidFill>
                <a:latin typeface="Arial" panose="020B0604020202020204" pitchFamily="34" charset="0"/>
                <a:cs typeface="Arial" panose="020B0604020202020204" pitchFamily="34" charset="0"/>
              </a:rPr>
              <a:t>negative( </a:t>
            </a:r>
            <a:r>
              <a:rPr sz="1400" spc="13" dirty="0">
                <a:solidFill>
                  <a:schemeClr val="tx1"/>
                </a:solidFill>
                <a:latin typeface="Arial" panose="020B0604020202020204" pitchFamily="34" charset="0"/>
                <a:cs typeface="Arial" panose="020B0604020202020204" pitchFamily="34" charset="0"/>
              </a:rPr>
              <a:t>MSRP </a:t>
            </a:r>
            <a:r>
              <a:rPr sz="1400" spc="-40" dirty="0">
                <a:solidFill>
                  <a:schemeClr val="tx1"/>
                </a:solidFill>
                <a:latin typeface="Arial" panose="020B0604020202020204" pitchFamily="34" charset="0"/>
                <a:cs typeface="Arial" panose="020B0604020202020204" pitchFamily="34" charset="0"/>
              </a:rPr>
              <a:t>- </a:t>
            </a:r>
            <a:r>
              <a:rPr sz="1400" spc="-40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Actual </a:t>
            </a:r>
            <a:r>
              <a:rPr sz="1400" dirty="0">
                <a:solidFill>
                  <a:schemeClr val="tx1"/>
                </a:solidFill>
                <a:latin typeface="Arial" panose="020B0604020202020204" pitchFamily="34" charset="0"/>
                <a:cs typeface="Arial" panose="020B0604020202020204" pitchFamily="34" charset="0"/>
              </a:rPr>
              <a:t>selling </a:t>
            </a:r>
            <a:r>
              <a:rPr sz="1400" spc="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price)</a:t>
            </a:r>
            <a:endParaRPr sz="1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C88AE2C-9B4E-D15F-95DA-A8319C8661FC}"/>
              </a:ext>
            </a:extLst>
          </p:cNvPr>
          <p:cNvPicPr>
            <a:picLocks noChangeAspect="1"/>
          </p:cNvPicPr>
          <p:nvPr/>
        </p:nvPicPr>
        <p:blipFill>
          <a:blip r:embed="rId2"/>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97758CAD-6EEC-BCB2-AAFC-F5E2EAD266C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BDC9CD49-21FE-6AA8-83A9-EE8910517A93}"/>
              </a:ext>
            </a:extLst>
          </p:cNvPr>
          <p:cNvPicPr>
            <a:picLocks noChangeAspect="1"/>
          </p:cNvPicPr>
          <p:nvPr/>
        </p:nvPicPr>
        <p:blipFill>
          <a:blip r:embed="rId3"/>
          <a:stretch>
            <a:fillRect/>
          </a:stretch>
        </p:blipFill>
        <p:spPr>
          <a:xfrm>
            <a:off x="616577" y="933233"/>
            <a:ext cx="10185181" cy="36480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4E79-B414-CD5C-EC06-A0885239BB19}"/>
              </a:ext>
            </a:extLst>
          </p:cNvPr>
          <p:cNvSpPr>
            <a:spLocks noGrp="1"/>
          </p:cNvSpPr>
          <p:nvPr>
            <p:ph type="title"/>
          </p:nvPr>
        </p:nvSpPr>
        <p:spPr>
          <a:xfrm>
            <a:off x="616577" y="249708"/>
            <a:ext cx="4038438" cy="563552"/>
          </a:xfrm>
        </p:spPr>
        <p:txBody>
          <a:bodyPr vert="horz" lIns="91440" tIns="45720" rIns="91440" bIns="45720" rtlCol="0" anchor="ctr">
            <a:noAutofit/>
          </a:bodyPr>
          <a:lstStyle/>
          <a:p>
            <a:r>
              <a:rPr lang="en-US" sz="3600" dirty="0">
                <a:latin typeface="Arial" panose="020B0604020202020204" pitchFamily="34" charset="0"/>
                <a:cs typeface="Arial" panose="020B0604020202020204" pitchFamily="34" charset="0"/>
              </a:rPr>
              <a:t>Sales &amp; Deal Size</a:t>
            </a:r>
          </a:p>
        </p:txBody>
      </p:sp>
      <p:sp>
        <p:nvSpPr>
          <p:cNvPr id="4" name="Content Placeholder 3">
            <a:extLst>
              <a:ext uri="{FF2B5EF4-FFF2-40B4-BE49-F238E27FC236}">
                <a16:creationId xmlns:a16="http://schemas.microsoft.com/office/drawing/2014/main" id="{01F11FF9-365A-4B47-0D2C-35D19523EA26}"/>
              </a:ext>
            </a:extLst>
          </p:cNvPr>
          <p:cNvSpPr>
            <a:spLocks noGrp="1"/>
          </p:cNvSpPr>
          <p:nvPr>
            <p:ph sz="half" idx="2"/>
          </p:nvPr>
        </p:nvSpPr>
        <p:spPr>
          <a:xfrm>
            <a:off x="1115572" y="4202176"/>
            <a:ext cx="4323778" cy="1908277"/>
          </a:xfrm>
        </p:spPr>
        <p:txBody>
          <a:bodyPr vert="horz" lIns="91440" tIns="45720" rIns="91440" bIns="45720" rtlCol="0" anchor="ctr">
            <a:noAutofit/>
          </a:bodyPr>
          <a:lstStyle/>
          <a:p>
            <a:pPr>
              <a:lnSpc>
                <a:spcPct val="100000"/>
              </a:lnSpc>
            </a:pPr>
            <a:r>
              <a:rPr lang="en-US" sz="1400" dirty="0">
                <a:latin typeface="Arial" panose="020B0604020202020204" pitchFamily="34" charset="0"/>
                <a:cs typeface="Arial" panose="020B0604020202020204" pitchFamily="34" charset="0"/>
              </a:rPr>
              <a:t>Most sales: Classic cars</a:t>
            </a:r>
          </a:p>
          <a:p>
            <a:pPr>
              <a:lnSpc>
                <a:spcPct val="100000"/>
              </a:lnSpc>
            </a:pPr>
            <a:r>
              <a:rPr lang="en-US" sz="1400" dirty="0">
                <a:latin typeface="Arial" panose="020B0604020202020204" pitchFamily="34" charset="0"/>
                <a:cs typeface="Arial" panose="020B0604020202020204" pitchFamily="34" charset="0"/>
              </a:rPr>
              <a:t>Least sales: Trains</a:t>
            </a:r>
          </a:p>
          <a:p>
            <a:pPr>
              <a:lnSpc>
                <a:spcPct val="100000"/>
              </a:lnSpc>
            </a:pPr>
            <a:r>
              <a:rPr lang="en-US" sz="1400" dirty="0">
                <a:latin typeface="Arial" panose="020B0604020202020204" pitchFamily="34" charset="0"/>
                <a:cs typeface="Arial" panose="020B0604020202020204" pitchFamily="34" charset="0"/>
              </a:rPr>
              <a:t>Most Deal size: medium</a:t>
            </a:r>
          </a:p>
          <a:p>
            <a:pPr>
              <a:lnSpc>
                <a:spcPct val="100000"/>
              </a:lnSpc>
            </a:pPr>
            <a:r>
              <a:rPr lang="en-US" sz="1400" dirty="0">
                <a:latin typeface="Arial" panose="020B0604020202020204" pitchFamily="34" charset="0"/>
                <a:cs typeface="Arial" panose="020B0604020202020204" pitchFamily="34" charset="0"/>
              </a:rPr>
              <a:t>Least Deal size: large</a:t>
            </a:r>
          </a:p>
          <a:p>
            <a:pPr>
              <a:lnSpc>
                <a:spcPct val="100000"/>
              </a:lnSpc>
            </a:pPr>
            <a:r>
              <a:rPr lang="en-US" sz="1400" dirty="0">
                <a:latin typeface="Arial" panose="020B0604020202020204" pitchFamily="34" charset="0"/>
                <a:cs typeface="Arial" panose="020B0604020202020204" pitchFamily="34" charset="0"/>
              </a:rPr>
              <a:t>Sales of truck and buses and motorcycle are approx. same</a:t>
            </a:r>
          </a:p>
        </p:txBody>
      </p:sp>
      <p:pic>
        <p:nvPicPr>
          <p:cNvPr id="5" name="Picture 5" descr="Chart&#10;&#10;Description automatically generated">
            <a:extLst>
              <a:ext uri="{FF2B5EF4-FFF2-40B4-BE49-F238E27FC236}">
                <a16:creationId xmlns:a16="http://schemas.microsoft.com/office/drawing/2014/main" id="{6D1F7BB2-9254-363F-5289-B82B8054382F}"/>
              </a:ext>
            </a:extLst>
          </p:cNvPr>
          <p:cNvPicPr>
            <a:picLocks noGrp="1" noChangeAspect="1"/>
          </p:cNvPicPr>
          <p:nvPr>
            <p:ph sz="half" idx="1"/>
          </p:nvPr>
        </p:nvPicPr>
        <p:blipFill>
          <a:blip r:embed="rId2"/>
          <a:stretch>
            <a:fillRect/>
          </a:stretch>
        </p:blipFill>
        <p:spPr>
          <a:xfrm>
            <a:off x="616577" y="1206713"/>
            <a:ext cx="11164824" cy="2826020"/>
          </a:xfrm>
          <a:prstGeom prst="rect">
            <a:avLst/>
          </a:prstGeom>
        </p:spPr>
      </p:pic>
      <p:pic>
        <p:nvPicPr>
          <p:cNvPr id="3" name="Picture 2">
            <a:extLst>
              <a:ext uri="{FF2B5EF4-FFF2-40B4-BE49-F238E27FC236}">
                <a16:creationId xmlns:a16="http://schemas.microsoft.com/office/drawing/2014/main" id="{74A49FCE-078F-E34D-EC49-1FDA6DFEA4A4}"/>
              </a:ext>
            </a:extLst>
          </p:cNvPr>
          <p:cNvPicPr>
            <a:picLocks noChangeAspect="1"/>
          </p:cNvPicPr>
          <p:nvPr/>
        </p:nvPicPr>
        <p:blipFill>
          <a:blip r:embed="rId3"/>
          <a:stretch>
            <a:fillRect/>
          </a:stretch>
        </p:blipFill>
        <p:spPr>
          <a:xfrm>
            <a:off x="0" y="6254496"/>
            <a:ext cx="12192000" cy="603504"/>
          </a:xfrm>
          <a:prstGeom prst="rect">
            <a:avLst/>
          </a:prstGeom>
        </p:spPr>
      </p:pic>
      <p:sp>
        <p:nvSpPr>
          <p:cNvPr id="6" name="object 2">
            <a:extLst>
              <a:ext uri="{FF2B5EF4-FFF2-40B4-BE49-F238E27FC236}">
                <a16:creationId xmlns:a16="http://schemas.microsoft.com/office/drawing/2014/main" id="{F9B8C173-4F09-4281-5A31-8BDD6F0F3808}"/>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extLst>
      <p:ext uri="{BB962C8B-B14F-4D97-AF65-F5344CB8AC3E}">
        <p14:creationId xmlns:p14="http://schemas.microsoft.com/office/powerpoint/2010/main" val="201689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252767"/>
            <a:ext cx="12192000" cy="605367"/>
            <a:chOff x="0" y="4689575"/>
            <a:chExt cx="9144000" cy="454025"/>
          </a:xfrm>
        </p:grpSpPr>
        <p:sp>
          <p:nvSpPr>
            <p:cNvPr id="3" name="object 3"/>
            <p:cNvSpPr/>
            <p:nvPr/>
          </p:nvSpPr>
          <p:spPr>
            <a:xfrm>
              <a:off x="0" y="4727675"/>
              <a:ext cx="9144000" cy="415925"/>
            </a:xfrm>
            <a:custGeom>
              <a:avLst/>
              <a:gdLst/>
              <a:ahLst/>
              <a:cxnLst/>
              <a:rect l="l" t="t" r="r" b="b"/>
              <a:pathLst>
                <a:path w="9144000" h="415925">
                  <a:moveTo>
                    <a:pt x="9143999" y="415799"/>
                  </a:moveTo>
                  <a:lnTo>
                    <a:pt x="0" y="415799"/>
                  </a:lnTo>
                  <a:lnTo>
                    <a:pt x="0" y="0"/>
                  </a:lnTo>
                  <a:lnTo>
                    <a:pt x="9143999" y="0"/>
                  </a:lnTo>
                  <a:lnTo>
                    <a:pt x="9143999" y="415799"/>
                  </a:lnTo>
                  <a:close/>
                </a:path>
              </a:pathLst>
            </a:custGeom>
            <a:solidFill>
              <a:srgbClr val="1975D1">
                <a:alpha val="23419"/>
              </a:srgbClr>
            </a:solidFill>
          </p:spPr>
          <p:txBody>
            <a:bodyPr wrap="square" lIns="0" tIns="0" rIns="0" bIns="0" rtlCol="0"/>
            <a:lstStyle/>
            <a:p>
              <a:endParaRPr sz="2400"/>
            </a:p>
          </p:txBody>
        </p:sp>
        <p:pic>
          <p:nvPicPr>
            <p:cNvPr id="4" name="object 4"/>
            <p:cNvPicPr/>
            <p:nvPr/>
          </p:nvPicPr>
          <p:blipFill>
            <a:blip r:embed="rId2" cstate="print"/>
            <a:stretch>
              <a:fillRect/>
            </a:stretch>
          </p:blipFill>
          <p:spPr>
            <a:xfrm>
              <a:off x="8124854" y="4689575"/>
              <a:ext cx="1019145" cy="453899"/>
            </a:xfrm>
            <a:prstGeom prst="rect">
              <a:avLst/>
            </a:prstGeom>
          </p:spPr>
        </p:pic>
      </p:grpSp>
      <p:grpSp>
        <p:nvGrpSpPr>
          <p:cNvPr id="5" name="object 5"/>
          <p:cNvGrpSpPr/>
          <p:nvPr/>
        </p:nvGrpSpPr>
        <p:grpSpPr>
          <a:xfrm>
            <a:off x="925278" y="1155089"/>
            <a:ext cx="459740" cy="459740"/>
            <a:chOff x="693958" y="866316"/>
            <a:chExt cx="344805" cy="344805"/>
          </a:xfrm>
          <a:solidFill>
            <a:schemeClr val="tx2">
              <a:lumMod val="40000"/>
              <a:lumOff val="60000"/>
            </a:schemeClr>
          </a:solidFill>
        </p:grpSpPr>
        <p:sp>
          <p:nvSpPr>
            <p:cNvPr id="6" name="object 6"/>
            <p:cNvSpPr/>
            <p:nvPr/>
          </p:nvSpPr>
          <p:spPr>
            <a:xfrm>
              <a:off x="698721" y="871078"/>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grpFill/>
            <a:ln w="9524">
              <a:solidFill>
                <a:schemeClr val="tx1"/>
              </a:solidFill>
            </a:ln>
          </p:spPr>
          <p:txBody>
            <a:bodyPr wrap="square" lIns="0" tIns="0" rIns="0" bIns="0" rtlCol="0"/>
            <a:lstStyle/>
            <a:p>
              <a:endParaRPr sz="2400"/>
            </a:p>
          </p:txBody>
        </p:sp>
        <p:sp>
          <p:nvSpPr>
            <p:cNvPr id="7" name="object 7"/>
            <p:cNvSpPr/>
            <p:nvPr/>
          </p:nvSpPr>
          <p:spPr>
            <a:xfrm>
              <a:off x="720650" y="893008"/>
              <a:ext cx="290830" cy="290830"/>
            </a:xfrm>
            <a:custGeom>
              <a:avLst/>
              <a:gdLst/>
              <a:ahLst/>
              <a:cxnLst/>
              <a:rect l="l" t="t" r="r" b="b"/>
              <a:pathLst>
                <a:path w="290830" h="290830">
                  <a:moveTo>
                    <a:pt x="145417" y="290835"/>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5"/>
                  </a:lnTo>
                  <a:close/>
                </a:path>
              </a:pathLst>
            </a:custGeom>
            <a:grpFill/>
            <a:ln>
              <a:solidFill>
                <a:schemeClr val="tx1"/>
              </a:solidFill>
            </a:ln>
          </p:spPr>
          <p:txBody>
            <a:bodyPr wrap="square" lIns="0" tIns="0" rIns="0" bIns="0" rtlCol="0"/>
            <a:lstStyle/>
            <a:p>
              <a:endParaRPr sz="2400"/>
            </a:p>
          </p:txBody>
        </p:sp>
        <p:sp>
          <p:nvSpPr>
            <p:cNvPr id="8" name="object 8"/>
            <p:cNvSpPr/>
            <p:nvPr/>
          </p:nvSpPr>
          <p:spPr>
            <a:xfrm>
              <a:off x="720650" y="893008"/>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5"/>
                  </a:lnTo>
                  <a:lnTo>
                    <a:pt x="99454" y="283421"/>
                  </a:lnTo>
                  <a:lnTo>
                    <a:pt x="59535" y="262777"/>
                  </a:lnTo>
                  <a:lnTo>
                    <a:pt x="28057" y="231299"/>
                  </a:lnTo>
                  <a:lnTo>
                    <a:pt x="7413" y="191380"/>
                  </a:lnTo>
                  <a:lnTo>
                    <a:pt x="0" y="145417"/>
                  </a:lnTo>
                  <a:close/>
                </a:path>
              </a:pathLst>
            </a:custGeom>
            <a:grpFill/>
            <a:ln w="9524">
              <a:solidFill>
                <a:schemeClr val="tx1"/>
              </a:solidFill>
            </a:ln>
          </p:spPr>
          <p:txBody>
            <a:bodyPr wrap="square" lIns="0" tIns="0" rIns="0" bIns="0" rtlCol="0"/>
            <a:lstStyle/>
            <a:p>
              <a:endParaRPr sz="2400"/>
            </a:p>
          </p:txBody>
        </p:sp>
      </p:grpSp>
      <p:sp>
        <p:nvSpPr>
          <p:cNvPr id="9" name="object 9"/>
          <p:cNvSpPr txBox="1"/>
          <p:nvPr/>
        </p:nvSpPr>
        <p:spPr>
          <a:xfrm>
            <a:off x="1076712" y="1267586"/>
            <a:ext cx="104987" cy="263320"/>
          </a:xfrm>
          <a:prstGeom prst="rect">
            <a:avLst/>
          </a:prstGeom>
        </p:spPr>
        <p:txBody>
          <a:bodyPr vert="horz" wrap="square" lIns="0" tIns="16933" rIns="0" bIns="0" rtlCol="0">
            <a:spAutoFit/>
          </a:bodyPr>
          <a:lstStyle/>
          <a:p>
            <a:pPr marL="16933">
              <a:spcBef>
                <a:spcPts val="133"/>
              </a:spcBef>
            </a:pPr>
            <a:r>
              <a:rPr sz="1600" spc="-453" dirty="0">
                <a:solidFill>
                  <a:srgbClr val="FFFFFF"/>
                </a:solidFill>
                <a:latin typeface="Lucida Sans Unicode"/>
                <a:cs typeface="Lucida Sans Unicode"/>
              </a:rPr>
              <a:t>1</a:t>
            </a:r>
            <a:endParaRPr sz="1600" dirty="0">
              <a:latin typeface="Lucida Sans Unicode"/>
              <a:cs typeface="Lucida Sans Unicode"/>
            </a:endParaRPr>
          </a:p>
        </p:txBody>
      </p:sp>
      <p:sp>
        <p:nvSpPr>
          <p:cNvPr id="10" name="object 10"/>
          <p:cNvSpPr txBox="1"/>
          <p:nvPr/>
        </p:nvSpPr>
        <p:spPr>
          <a:xfrm>
            <a:off x="1569934" y="1197304"/>
            <a:ext cx="2450252" cy="489087"/>
          </a:xfrm>
          <a:prstGeom prst="rect">
            <a:avLst/>
          </a:prstGeom>
        </p:spPr>
        <p:txBody>
          <a:bodyPr vert="horz" wrap="square" lIns="0" tIns="16933" rIns="0" bIns="0" rtlCol="0">
            <a:spAutoFit/>
          </a:bodyPr>
          <a:lstStyle/>
          <a:p>
            <a:pPr marL="16933">
              <a:spcBef>
                <a:spcPts val="133"/>
              </a:spcBef>
            </a:pPr>
            <a:r>
              <a:rPr sz="1600" b="1" spc="47" dirty="0">
                <a:latin typeface="Arial" panose="020B0604020202020204" pitchFamily="34" charset="0"/>
                <a:cs typeface="Arial" panose="020B0604020202020204" pitchFamily="34" charset="0"/>
              </a:rPr>
              <a:t>Executive</a:t>
            </a:r>
            <a:r>
              <a:rPr sz="1600" b="1" spc="-107"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Summary</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33" dirty="0">
                <a:latin typeface="Arial" panose="020B0604020202020204" pitchFamily="34" charset="0"/>
                <a:cs typeface="Arial" panose="020B0604020202020204" pitchFamily="34" charset="0"/>
              </a:rPr>
              <a:t>Problem</a:t>
            </a:r>
            <a:r>
              <a:rPr sz="1467" spc="-73"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Statement</a:t>
            </a:r>
            <a:endParaRPr sz="1467" dirty="0">
              <a:latin typeface="Arial" panose="020B0604020202020204" pitchFamily="34" charset="0"/>
              <a:cs typeface="Arial" panose="020B0604020202020204" pitchFamily="34" charset="0"/>
            </a:endParaRPr>
          </a:p>
        </p:txBody>
      </p:sp>
      <p:sp>
        <p:nvSpPr>
          <p:cNvPr id="11" name="object 11"/>
          <p:cNvSpPr txBox="1"/>
          <p:nvPr/>
        </p:nvSpPr>
        <p:spPr>
          <a:xfrm>
            <a:off x="1569934" y="2010109"/>
            <a:ext cx="2991273" cy="2418269"/>
          </a:xfrm>
          <a:prstGeom prst="rect">
            <a:avLst/>
          </a:prstGeom>
        </p:spPr>
        <p:txBody>
          <a:bodyPr vert="horz" wrap="square" lIns="0" tIns="16933" rIns="0" bIns="0" rtlCol="0">
            <a:spAutoFit/>
          </a:bodyPr>
          <a:lstStyle/>
          <a:p>
            <a:pPr marL="16933">
              <a:spcBef>
                <a:spcPts val="133"/>
              </a:spcBef>
            </a:pPr>
            <a:r>
              <a:rPr sz="1600" b="1" spc="73" dirty="0">
                <a:latin typeface="Arial" panose="020B0604020202020204" pitchFamily="34" charset="0"/>
                <a:cs typeface="Arial" panose="020B0604020202020204" pitchFamily="34" charset="0"/>
              </a:rPr>
              <a:t>About</a:t>
            </a:r>
            <a:r>
              <a:rPr sz="1600" b="1" spc="-107" dirty="0">
                <a:latin typeface="Arial" panose="020B0604020202020204" pitchFamily="34" charset="0"/>
                <a:cs typeface="Arial" panose="020B0604020202020204" pitchFamily="34" charset="0"/>
              </a:rPr>
              <a:t> </a:t>
            </a:r>
            <a:r>
              <a:rPr sz="1600" b="1" spc="152" dirty="0">
                <a:latin typeface="Arial" panose="020B0604020202020204" pitchFamily="34" charset="0"/>
                <a:cs typeface="Arial" panose="020B0604020202020204" pitchFamily="34" charset="0"/>
              </a:rPr>
              <a:t>data</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67" dirty="0">
                <a:latin typeface="Arial" panose="020B0604020202020204" pitchFamily="34" charset="0"/>
                <a:cs typeface="Arial" panose="020B0604020202020204" pitchFamily="34" charset="0"/>
              </a:rPr>
              <a:t>Data</a:t>
            </a:r>
            <a:r>
              <a:rPr sz="1467" spc="-100" dirty="0">
                <a:latin typeface="Arial" panose="020B0604020202020204" pitchFamily="34" charset="0"/>
                <a:cs typeface="Arial" panose="020B0604020202020204" pitchFamily="34" charset="0"/>
              </a:rPr>
              <a:t> </a:t>
            </a:r>
            <a:r>
              <a:rPr sz="1467" spc="40" dirty="0">
                <a:latin typeface="Arial" panose="020B0604020202020204" pitchFamily="34" charset="0"/>
                <a:cs typeface="Arial" panose="020B0604020202020204" pitchFamily="34" charset="0"/>
              </a:rPr>
              <a:t>Characteristics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73" dirty="0">
                <a:latin typeface="Arial" panose="020B0604020202020204" pitchFamily="34" charset="0"/>
                <a:cs typeface="Arial" panose="020B0604020202020204" pitchFamily="34" charset="0"/>
              </a:rPr>
              <a:t>EDA: </a:t>
            </a:r>
            <a:r>
              <a:rPr sz="1467" spc="27" dirty="0">
                <a:latin typeface="Arial" panose="020B0604020202020204" pitchFamily="34" charset="0"/>
                <a:cs typeface="Arial" panose="020B0604020202020204" pitchFamily="34" charset="0"/>
              </a:rPr>
              <a:t>Univariate</a:t>
            </a:r>
            <a:r>
              <a:rPr sz="1467" spc="-73" dirty="0">
                <a:latin typeface="Arial" panose="020B0604020202020204" pitchFamily="34" charset="0"/>
                <a:cs typeface="Arial" panose="020B0604020202020204" pitchFamily="34" charset="0"/>
              </a:rPr>
              <a:t> </a:t>
            </a:r>
            <a:r>
              <a:rPr sz="1467" spc="13" dirty="0">
                <a:latin typeface="Arial" panose="020B0604020202020204" pitchFamily="34" charset="0"/>
                <a:cs typeface="Arial" panose="020B0604020202020204" pitchFamily="34" charset="0"/>
              </a:rPr>
              <a:t>Analysis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73" dirty="0">
                <a:latin typeface="Arial" panose="020B0604020202020204" pitchFamily="34" charset="0"/>
                <a:cs typeface="Arial" panose="020B0604020202020204" pitchFamily="34" charset="0"/>
              </a:rPr>
              <a:t>EDA: </a:t>
            </a:r>
            <a:r>
              <a:rPr sz="1467" spc="40" dirty="0">
                <a:latin typeface="Arial" panose="020B0604020202020204" pitchFamily="34" charset="0"/>
                <a:cs typeface="Arial" panose="020B0604020202020204" pitchFamily="34" charset="0"/>
              </a:rPr>
              <a:t>Bivariate</a:t>
            </a:r>
            <a:r>
              <a:rPr sz="1467" spc="-73" dirty="0">
                <a:latin typeface="Arial" panose="020B0604020202020204" pitchFamily="34" charset="0"/>
                <a:cs typeface="Arial" panose="020B0604020202020204" pitchFamily="34" charset="0"/>
              </a:rPr>
              <a:t> </a:t>
            </a:r>
            <a:r>
              <a:rPr sz="1467" spc="13" dirty="0">
                <a:latin typeface="Arial" panose="020B0604020202020204" pitchFamily="34" charset="0"/>
                <a:cs typeface="Arial" panose="020B0604020202020204" pitchFamily="34" charset="0"/>
              </a:rPr>
              <a:t>Analysis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73" dirty="0">
                <a:latin typeface="Arial" panose="020B0604020202020204" pitchFamily="34" charset="0"/>
                <a:cs typeface="Arial" panose="020B0604020202020204" pitchFamily="34" charset="0"/>
              </a:rPr>
              <a:t>EDA: </a:t>
            </a:r>
            <a:r>
              <a:rPr sz="1467" spc="20" dirty="0">
                <a:latin typeface="Arial" panose="020B0604020202020204" pitchFamily="34" charset="0"/>
                <a:cs typeface="Arial" panose="020B0604020202020204" pitchFamily="34" charset="0"/>
              </a:rPr>
              <a:t>Multivariate</a:t>
            </a:r>
            <a:r>
              <a:rPr sz="1467" spc="-73" dirty="0">
                <a:latin typeface="Arial" panose="020B0604020202020204" pitchFamily="34" charset="0"/>
                <a:cs typeface="Arial" panose="020B0604020202020204" pitchFamily="34" charset="0"/>
              </a:rPr>
              <a:t> </a:t>
            </a:r>
            <a:r>
              <a:rPr sz="1467" spc="13" dirty="0">
                <a:latin typeface="Arial" panose="020B0604020202020204" pitchFamily="34" charset="0"/>
                <a:cs typeface="Arial" panose="020B0604020202020204" pitchFamily="34" charset="0"/>
              </a:rPr>
              <a:t>Analysis</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80" dirty="0">
                <a:latin typeface="Arial" panose="020B0604020202020204" pitchFamily="34" charset="0"/>
                <a:cs typeface="Arial" panose="020B0604020202020204" pitchFamily="34" charset="0"/>
              </a:rPr>
              <a:t>Summary</a:t>
            </a:r>
            <a:r>
              <a:rPr sz="1467" spc="-107"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&amp;</a:t>
            </a:r>
            <a:r>
              <a:rPr sz="1467" spc="-100" dirty="0">
                <a:latin typeface="Arial" panose="020B0604020202020204" pitchFamily="34" charset="0"/>
                <a:cs typeface="Arial" panose="020B0604020202020204" pitchFamily="34" charset="0"/>
              </a:rPr>
              <a:t> </a:t>
            </a:r>
            <a:r>
              <a:rPr sz="1467" dirty="0">
                <a:latin typeface="Arial" panose="020B0604020202020204" pitchFamily="34" charset="0"/>
                <a:cs typeface="Arial" panose="020B0604020202020204" pitchFamily="34" charset="0"/>
              </a:rPr>
              <a:t>Insights</a:t>
            </a:r>
          </a:p>
          <a:p>
            <a:pPr marL="16933">
              <a:spcBef>
                <a:spcPts val="807"/>
              </a:spcBef>
            </a:pPr>
            <a:r>
              <a:rPr sz="1600" b="1" spc="73" dirty="0">
                <a:latin typeface="Arial" panose="020B0604020202020204" pitchFamily="34" charset="0"/>
                <a:cs typeface="Arial" panose="020B0604020202020204" pitchFamily="34" charset="0"/>
              </a:rPr>
              <a:t>About</a:t>
            </a:r>
            <a:r>
              <a:rPr sz="1600" b="1" spc="-107" dirty="0">
                <a:latin typeface="Arial" panose="020B0604020202020204" pitchFamily="34" charset="0"/>
                <a:cs typeface="Arial" panose="020B0604020202020204" pitchFamily="34" charset="0"/>
              </a:rPr>
              <a:t> </a:t>
            </a:r>
            <a:r>
              <a:rPr sz="1600" b="1" spc="-27" dirty="0">
                <a:latin typeface="Arial" panose="020B0604020202020204" pitchFamily="34" charset="0"/>
                <a:cs typeface="Arial" panose="020B0604020202020204" pitchFamily="34" charset="0"/>
              </a:rPr>
              <a:t>RFM</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87" dirty="0">
                <a:latin typeface="Arial" panose="020B0604020202020204" pitchFamily="34" charset="0"/>
                <a:cs typeface="Arial" panose="020B0604020202020204" pitchFamily="34" charset="0"/>
              </a:rPr>
              <a:t>What</a:t>
            </a:r>
            <a:r>
              <a:rPr sz="1467" spc="-73" dirty="0">
                <a:latin typeface="Arial" panose="020B0604020202020204" pitchFamily="34" charset="0"/>
                <a:cs typeface="Arial" panose="020B0604020202020204" pitchFamily="34" charset="0"/>
              </a:rPr>
              <a:t> </a:t>
            </a:r>
            <a:r>
              <a:rPr sz="1467" spc="-27" dirty="0">
                <a:latin typeface="Arial" panose="020B0604020202020204" pitchFamily="34" charset="0"/>
                <a:cs typeface="Arial" panose="020B0604020202020204" pitchFamily="34" charset="0"/>
              </a:rPr>
              <a:t>is</a:t>
            </a:r>
            <a:r>
              <a:rPr sz="1467" spc="-73" dirty="0">
                <a:latin typeface="Arial" panose="020B0604020202020204" pitchFamily="34" charset="0"/>
                <a:cs typeface="Arial" panose="020B0604020202020204" pitchFamily="34" charset="0"/>
              </a:rPr>
              <a:t> </a:t>
            </a:r>
            <a:r>
              <a:rPr sz="1467" spc="13" dirty="0">
                <a:latin typeface="Arial" panose="020B0604020202020204" pitchFamily="34" charset="0"/>
                <a:cs typeface="Arial" panose="020B0604020202020204" pitchFamily="34" charset="0"/>
              </a:rPr>
              <a:t>RFM?</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33" dirty="0">
                <a:latin typeface="Arial" panose="020B0604020202020204" pitchFamily="34" charset="0"/>
                <a:cs typeface="Arial" panose="020B0604020202020204" pitchFamily="34" charset="0"/>
              </a:rPr>
              <a:t>RFM</a:t>
            </a:r>
            <a:r>
              <a:rPr sz="1467" spc="-73" dirty="0">
                <a:latin typeface="Arial" panose="020B0604020202020204" pitchFamily="34" charset="0"/>
                <a:cs typeface="Arial" panose="020B0604020202020204" pitchFamily="34" charset="0"/>
              </a:rPr>
              <a:t> </a:t>
            </a:r>
            <a:r>
              <a:rPr sz="1467" spc="53" dirty="0">
                <a:latin typeface="Arial" panose="020B0604020202020204" pitchFamily="34" charset="0"/>
                <a:cs typeface="Arial" panose="020B0604020202020204" pitchFamily="34" charset="0"/>
              </a:rPr>
              <a:t>Approach</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53" dirty="0">
                <a:latin typeface="Arial" panose="020B0604020202020204" pitchFamily="34" charset="0"/>
                <a:cs typeface="Arial" panose="020B0604020202020204" pitchFamily="34" charset="0"/>
              </a:rPr>
              <a:t>KNIME</a:t>
            </a:r>
            <a:r>
              <a:rPr sz="1467" spc="-73" dirty="0">
                <a:latin typeface="Arial" panose="020B0604020202020204" pitchFamily="34" charset="0"/>
                <a:cs typeface="Arial" panose="020B0604020202020204" pitchFamily="34" charset="0"/>
              </a:rPr>
              <a:t> </a:t>
            </a:r>
            <a:r>
              <a:rPr sz="1467" dirty="0">
                <a:latin typeface="Arial" panose="020B0604020202020204" pitchFamily="34" charset="0"/>
                <a:cs typeface="Arial" panose="020B0604020202020204" pitchFamily="34" charset="0"/>
              </a:rPr>
              <a:t>Workflow</a:t>
            </a:r>
          </a:p>
        </p:txBody>
      </p:sp>
      <p:grpSp>
        <p:nvGrpSpPr>
          <p:cNvPr id="12" name="object 12"/>
          <p:cNvGrpSpPr/>
          <p:nvPr/>
        </p:nvGrpSpPr>
        <p:grpSpPr>
          <a:xfrm>
            <a:off x="925278" y="1967889"/>
            <a:ext cx="459740" cy="459740"/>
            <a:chOff x="693958" y="1475916"/>
            <a:chExt cx="344805" cy="344805"/>
          </a:xfrm>
          <a:solidFill>
            <a:schemeClr val="accent1">
              <a:lumMod val="40000"/>
              <a:lumOff val="60000"/>
            </a:schemeClr>
          </a:solidFill>
        </p:grpSpPr>
        <p:sp>
          <p:nvSpPr>
            <p:cNvPr id="13" name="object 13"/>
            <p:cNvSpPr/>
            <p:nvPr/>
          </p:nvSpPr>
          <p:spPr>
            <a:xfrm>
              <a:off x="698721" y="1480678"/>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grpFill/>
            <a:ln w="9524">
              <a:solidFill>
                <a:schemeClr val="tx1"/>
              </a:solidFill>
            </a:ln>
          </p:spPr>
          <p:txBody>
            <a:bodyPr wrap="square" lIns="0" tIns="0" rIns="0" bIns="0" rtlCol="0"/>
            <a:lstStyle/>
            <a:p>
              <a:endParaRPr sz="2400"/>
            </a:p>
          </p:txBody>
        </p:sp>
        <p:sp>
          <p:nvSpPr>
            <p:cNvPr id="14" name="object 14"/>
            <p:cNvSpPr/>
            <p:nvPr/>
          </p:nvSpPr>
          <p:spPr>
            <a:xfrm>
              <a:off x="720650" y="1502608"/>
              <a:ext cx="290830" cy="290830"/>
            </a:xfrm>
            <a:custGeom>
              <a:avLst/>
              <a:gdLst/>
              <a:ahLst/>
              <a:cxnLst/>
              <a:rect l="l" t="t" r="r" b="b"/>
              <a:pathLst>
                <a:path w="290830" h="290830">
                  <a:moveTo>
                    <a:pt x="145417" y="290835"/>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5"/>
                  </a:lnTo>
                  <a:close/>
                </a:path>
              </a:pathLst>
            </a:custGeom>
            <a:grpFill/>
            <a:ln>
              <a:solidFill>
                <a:schemeClr val="tx1"/>
              </a:solidFill>
            </a:ln>
          </p:spPr>
          <p:txBody>
            <a:bodyPr wrap="square" lIns="0" tIns="0" rIns="0" bIns="0" rtlCol="0"/>
            <a:lstStyle/>
            <a:p>
              <a:endParaRPr sz="2400"/>
            </a:p>
          </p:txBody>
        </p:sp>
        <p:sp>
          <p:nvSpPr>
            <p:cNvPr id="15" name="object 15"/>
            <p:cNvSpPr/>
            <p:nvPr/>
          </p:nvSpPr>
          <p:spPr>
            <a:xfrm>
              <a:off x="720650" y="1502608"/>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5"/>
                  </a:lnTo>
                  <a:lnTo>
                    <a:pt x="99454" y="283421"/>
                  </a:lnTo>
                  <a:lnTo>
                    <a:pt x="59535" y="262777"/>
                  </a:lnTo>
                  <a:lnTo>
                    <a:pt x="28057" y="231299"/>
                  </a:lnTo>
                  <a:lnTo>
                    <a:pt x="7413" y="191380"/>
                  </a:lnTo>
                  <a:lnTo>
                    <a:pt x="0" y="145417"/>
                  </a:lnTo>
                  <a:close/>
                </a:path>
              </a:pathLst>
            </a:custGeom>
            <a:grpFill/>
            <a:ln w="9524">
              <a:solidFill>
                <a:schemeClr val="tx1"/>
              </a:solidFill>
            </a:ln>
          </p:spPr>
          <p:txBody>
            <a:bodyPr wrap="square" lIns="0" tIns="0" rIns="0" bIns="0" rtlCol="0"/>
            <a:lstStyle/>
            <a:p>
              <a:endParaRPr sz="2400"/>
            </a:p>
          </p:txBody>
        </p:sp>
      </p:grpSp>
      <p:grpSp>
        <p:nvGrpSpPr>
          <p:cNvPr id="16" name="object 16"/>
          <p:cNvGrpSpPr/>
          <p:nvPr/>
        </p:nvGrpSpPr>
        <p:grpSpPr>
          <a:xfrm>
            <a:off x="925278" y="3360073"/>
            <a:ext cx="459740" cy="459740"/>
            <a:chOff x="693958" y="2520054"/>
            <a:chExt cx="344805" cy="344805"/>
          </a:xfrm>
          <a:solidFill>
            <a:schemeClr val="accent1">
              <a:lumMod val="40000"/>
              <a:lumOff val="60000"/>
            </a:schemeClr>
          </a:solidFill>
        </p:grpSpPr>
        <p:sp>
          <p:nvSpPr>
            <p:cNvPr id="17" name="object 17"/>
            <p:cNvSpPr/>
            <p:nvPr/>
          </p:nvSpPr>
          <p:spPr>
            <a:xfrm>
              <a:off x="698721" y="2524816"/>
              <a:ext cx="335280" cy="335280"/>
            </a:xfrm>
            <a:custGeom>
              <a:avLst/>
              <a:gdLst/>
              <a:ahLst/>
              <a:cxnLst/>
              <a:rect l="l" t="t" r="r" b="b"/>
              <a:pathLst>
                <a:path w="335280" h="335280">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grpFill/>
            <a:ln w="9524">
              <a:solidFill>
                <a:schemeClr val="bg2">
                  <a:lumMod val="10000"/>
                </a:schemeClr>
              </a:solidFill>
            </a:ln>
          </p:spPr>
          <p:txBody>
            <a:bodyPr wrap="square" lIns="0" tIns="0" rIns="0" bIns="0" rtlCol="0"/>
            <a:lstStyle/>
            <a:p>
              <a:endParaRPr sz="2400"/>
            </a:p>
          </p:txBody>
        </p:sp>
        <p:sp>
          <p:nvSpPr>
            <p:cNvPr id="18" name="object 18"/>
            <p:cNvSpPr/>
            <p:nvPr/>
          </p:nvSpPr>
          <p:spPr>
            <a:xfrm>
              <a:off x="720650" y="2546746"/>
              <a:ext cx="290830" cy="290830"/>
            </a:xfrm>
            <a:custGeom>
              <a:avLst/>
              <a:gdLst/>
              <a:ahLst/>
              <a:cxnLst/>
              <a:rect l="l" t="t" r="r" b="b"/>
              <a:pathLst>
                <a:path w="290830" h="290830">
                  <a:moveTo>
                    <a:pt x="145417" y="290835"/>
                  </a:moveTo>
                  <a:lnTo>
                    <a:pt x="99454" y="283421"/>
                  </a:lnTo>
                  <a:lnTo>
                    <a:pt x="59535" y="262778"/>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8"/>
                  </a:lnTo>
                  <a:lnTo>
                    <a:pt x="191380" y="283421"/>
                  </a:lnTo>
                  <a:lnTo>
                    <a:pt x="145417" y="290835"/>
                  </a:lnTo>
                  <a:close/>
                </a:path>
              </a:pathLst>
            </a:custGeom>
            <a:grpFill/>
            <a:ln>
              <a:solidFill>
                <a:schemeClr val="bg2">
                  <a:lumMod val="10000"/>
                </a:schemeClr>
              </a:solidFill>
            </a:ln>
          </p:spPr>
          <p:txBody>
            <a:bodyPr wrap="square" lIns="0" tIns="0" rIns="0" bIns="0" rtlCol="0"/>
            <a:lstStyle/>
            <a:p>
              <a:endParaRPr sz="2400"/>
            </a:p>
          </p:txBody>
        </p:sp>
        <p:sp>
          <p:nvSpPr>
            <p:cNvPr id="19" name="object 19"/>
            <p:cNvSpPr/>
            <p:nvPr/>
          </p:nvSpPr>
          <p:spPr>
            <a:xfrm>
              <a:off x="720650" y="2546746"/>
              <a:ext cx="290830" cy="290830"/>
            </a:xfrm>
            <a:custGeom>
              <a:avLst/>
              <a:gdLst/>
              <a:ahLst/>
              <a:cxnLst/>
              <a:rect l="l" t="t" r="r" b="b"/>
              <a:pathLst>
                <a:path w="290830" h="290830">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8"/>
                  </a:lnTo>
                  <a:lnTo>
                    <a:pt x="191380" y="283421"/>
                  </a:lnTo>
                  <a:lnTo>
                    <a:pt x="145417" y="290835"/>
                  </a:lnTo>
                  <a:lnTo>
                    <a:pt x="99454" y="283421"/>
                  </a:lnTo>
                  <a:lnTo>
                    <a:pt x="59535" y="262778"/>
                  </a:lnTo>
                  <a:lnTo>
                    <a:pt x="28057" y="231299"/>
                  </a:lnTo>
                  <a:lnTo>
                    <a:pt x="7413" y="191380"/>
                  </a:lnTo>
                  <a:lnTo>
                    <a:pt x="0" y="145417"/>
                  </a:lnTo>
                  <a:close/>
                </a:path>
              </a:pathLst>
            </a:custGeom>
            <a:grpFill/>
            <a:ln w="9524">
              <a:solidFill>
                <a:schemeClr val="bg2">
                  <a:lumMod val="10000"/>
                </a:schemeClr>
              </a:solidFill>
            </a:ln>
          </p:spPr>
          <p:txBody>
            <a:bodyPr wrap="square" lIns="0" tIns="0" rIns="0" bIns="0" rtlCol="0"/>
            <a:lstStyle/>
            <a:p>
              <a:endParaRPr sz="2400"/>
            </a:p>
          </p:txBody>
        </p:sp>
      </p:grpSp>
      <p:sp>
        <p:nvSpPr>
          <p:cNvPr id="20" name="object 20"/>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21" name="object 21"/>
          <p:cNvSpPr txBox="1">
            <a:spLocks noGrp="1"/>
          </p:cNvSpPr>
          <p:nvPr>
            <p:ph type="title"/>
          </p:nvPr>
        </p:nvSpPr>
        <p:spPr>
          <a:xfrm>
            <a:off x="612700" y="132832"/>
            <a:ext cx="2297647" cy="696772"/>
          </a:xfrm>
          <a:prstGeom prst="rect">
            <a:avLst/>
          </a:prstGeom>
        </p:spPr>
        <p:txBody>
          <a:bodyPr vert="horz" wrap="square" lIns="0" tIns="19473" rIns="0" bIns="0" rtlCol="0" anchor="ctr">
            <a:spAutoFit/>
          </a:bodyPr>
          <a:lstStyle/>
          <a:p>
            <a:pPr marL="16933">
              <a:lnSpc>
                <a:spcPct val="100000"/>
              </a:lnSpc>
              <a:spcBef>
                <a:spcPts val="153"/>
              </a:spcBef>
            </a:pPr>
            <a:r>
              <a:rPr spc="207" dirty="0">
                <a:latin typeface="Arial" panose="020B0604020202020204" pitchFamily="34" charset="0"/>
                <a:cs typeface="Arial" panose="020B0604020202020204" pitchFamily="34" charset="0"/>
              </a:rPr>
              <a:t>Agen</a:t>
            </a:r>
            <a:r>
              <a:rPr lang="en-US" spc="207" dirty="0">
                <a:latin typeface="Arial" panose="020B0604020202020204" pitchFamily="34" charset="0"/>
                <a:cs typeface="Arial" panose="020B0604020202020204" pitchFamily="34" charset="0"/>
              </a:rPr>
              <a:t>d</a:t>
            </a:r>
            <a:r>
              <a:rPr spc="207" dirty="0">
                <a:latin typeface="Arial" panose="020B0604020202020204" pitchFamily="34" charset="0"/>
                <a:cs typeface="Arial" panose="020B0604020202020204" pitchFamily="34" charset="0"/>
              </a:rPr>
              <a:t>a</a:t>
            </a:r>
          </a:p>
        </p:txBody>
      </p:sp>
      <p:sp>
        <p:nvSpPr>
          <p:cNvPr id="22" name="object 22"/>
          <p:cNvSpPr txBox="1"/>
          <p:nvPr/>
        </p:nvSpPr>
        <p:spPr>
          <a:xfrm>
            <a:off x="1569934" y="4694143"/>
            <a:ext cx="3684693" cy="1353554"/>
          </a:xfrm>
          <a:prstGeom prst="rect">
            <a:avLst/>
          </a:prstGeom>
        </p:spPr>
        <p:txBody>
          <a:bodyPr vert="horz" wrap="square" lIns="0" tIns="16933" rIns="0" bIns="0" rtlCol="0">
            <a:spAutoFit/>
          </a:bodyPr>
          <a:lstStyle/>
          <a:p>
            <a:pPr marL="16933">
              <a:spcBef>
                <a:spcPts val="133"/>
              </a:spcBef>
            </a:pPr>
            <a:r>
              <a:rPr sz="1600" b="1" spc="-27" dirty="0">
                <a:latin typeface="Arial" panose="020B0604020202020204" pitchFamily="34" charset="0"/>
                <a:cs typeface="Arial" panose="020B0604020202020204" pitchFamily="34" charset="0"/>
              </a:rPr>
              <a:t>RFM</a:t>
            </a:r>
            <a:r>
              <a:rPr sz="1600" b="1" spc="-10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Analysis</a:t>
            </a:r>
            <a:endParaRPr sz="1600" dirty="0">
              <a:latin typeface="Arial" panose="020B0604020202020204" pitchFamily="34" charset="0"/>
              <a:cs typeface="Arial" panose="020B0604020202020204" pitchFamily="34" charset="0"/>
            </a:endParaRPr>
          </a:p>
          <a:p>
            <a:pPr marL="626518" indent="-417396">
              <a:spcBef>
                <a:spcPts val="7"/>
              </a:spcBef>
              <a:buFont typeface="Arial MT"/>
              <a:buChar char="●"/>
              <a:tabLst>
                <a:tab pos="625671" algn="l"/>
                <a:tab pos="626518" algn="l"/>
              </a:tabLst>
            </a:pPr>
            <a:r>
              <a:rPr sz="1467" spc="-33" dirty="0">
                <a:latin typeface="Arial" panose="020B0604020202020204" pitchFamily="34" charset="0"/>
                <a:cs typeface="Arial" panose="020B0604020202020204" pitchFamily="34" charset="0"/>
              </a:rPr>
              <a:t>RFM</a:t>
            </a:r>
            <a:r>
              <a:rPr sz="1467" spc="-73" dirty="0">
                <a:latin typeface="Arial" panose="020B0604020202020204" pitchFamily="34" charset="0"/>
                <a:cs typeface="Arial" panose="020B0604020202020204" pitchFamily="34" charset="0"/>
              </a:rPr>
              <a:t> </a:t>
            </a:r>
            <a:r>
              <a:rPr sz="1467" spc="27" dirty="0">
                <a:latin typeface="Arial" panose="020B0604020202020204" pitchFamily="34" charset="0"/>
                <a:cs typeface="Arial" panose="020B0604020202020204" pitchFamily="34" charset="0"/>
              </a:rPr>
              <a:t>Table</a:t>
            </a:r>
            <a:r>
              <a:rPr sz="1467" spc="-73"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&amp;</a:t>
            </a:r>
            <a:r>
              <a:rPr sz="1467" spc="-73" dirty="0">
                <a:latin typeface="Arial" panose="020B0604020202020204" pitchFamily="34" charset="0"/>
                <a:cs typeface="Arial" panose="020B0604020202020204" pitchFamily="34" charset="0"/>
              </a:rPr>
              <a:t> </a:t>
            </a:r>
            <a:r>
              <a:rPr sz="1467" spc="-27" dirty="0">
                <a:latin typeface="Arial" panose="020B0604020202020204" pitchFamily="34" charset="0"/>
                <a:cs typeface="Arial" panose="020B0604020202020204" pitchFamily="34" charset="0"/>
              </a:rPr>
              <a:t>Matrix</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33" dirty="0">
                <a:latin typeface="Arial" panose="020B0604020202020204" pitchFamily="34" charset="0"/>
                <a:cs typeface="Arial" panose="020B0604020202020204" pitchFamily="34" charset="0"/>
              </a:rPr>
              <a:t>RFM</a:t>
            </a:r>
            <a:r>
              <a:rPr sz="1467" spc="-73" dirty="0">
                <a:latin typeface="Arial" panose="020B0604020202020204" pitchFamily="34" charset="0"/>
                <a:cs typeface="Arial" panose="020B0604020202020204" pitchFamily="34" charset="0"/>
              </a:rPr>
              <a:t> </a:t>
            </a:r>
            <a:r>
              <a:rPr sz="1467" spc="53" dirty="0">
                <a:latin typeface="Arial" panose="020B0604020202020204" pitchFamily="34" charset="0"/>
                <a:cs typeface="Arial" panose="020B0604020202020204" pitchFamily="34" charset="0"/>
              </a:rPr>
              <a:t>Segmentation</a:t>
            </a:r>
            <a:endParaRPr sz="1467" dirty="0">
              <a:latin typeface="Arial" panose="020B0604020202020204" pitchFamily="34" charset="0"/>
              <a:cs typeface="Arial" panose="020B0604020202020204" pitchFamily="34" charset="0"/>
            </a:endParaRPr>
          </a:p>
          <a:p>
            <a:pPr marL="626518" indent="-417396">
              <a:buFont typeface="Arial MT"/>
              <a:buChar char="●"/>
              <a:tabLst>
                <a:tab pos="625671" algn="l"/>
                <a:tab pos="626518" algn="l"/>
              </a:tabLst>
            </a:pPr>
            <a:r>
              <a:rPr sz="1467" spc="-13" dirty="0">
                <a:latin typeface="Arial" panose="020B0604020202020204" pitchFamily="34" charset="0"/>
                <a:cs typeface="Arial" panose="020B0604020202020204" pitchFamily="34" charset="0"/>
              </a:rPr>
              <a:t>Top</a:t>
            </a:r>
            <a:r>
              <a:rPr sz="1467" spc="-73" dirty="0">
                <a:latin typeface="Arial" panose="020B0604020202020204" pitchFamily="34" charset="0"/>
                <a:cs typeface="Arial" panose="020B0604020202020204" pitchFamily="34" charset="0"/>
              </a:rPr>
              <a:t> </a:t>
            </a:r>
            <a:r>
              <a:rPr sz="1467" spc="40" dirty="0">
                <a:latin typeface="Arial" panose="020B0604020202020204" pitchFamily="34" charset="0"/>
                <a:cs typeface="Arial" panose="020B0604020202020204" pitchFamily="34" charset="0"/>
              </a:rPr>
              <a:t>Customers</a:t>
            </a:r>
            <a:r>
              <a:rPr sz="1467" spc="-73" dirty="0">
                <a:latin typeface="Arial" panose="020B0604020202020204" pitchFamily="34" charset="0"/>
                <a:cs typeface="Arial" panose="020B0604020202020204" pitchFamily="34" charset="0"/>
              </a:rPr>
              <a:t> </a:t>
            </a:r>
            <a:r>
              <a:rPr sz="1467" spc="-20" dirty="0">
                <a:latin typeface="Arial" panose="020B0604020202020204" pitchFamily="34" charset="0"/>
                <a:cs typeface="Arial" panose="020B0604020202020204" pitchFamily="34" charset="0"/>
              </a:rPr>
              <a:t>in</a:t>
            </a:r>
            <a:r>
              <a:rPr sz="1467" spc="-73" dirty="0">
                <a:latin typeface="Arial" panose="020B0604020202020204" pitchFamily="34" charset="0"/>
                <a:cs typeface="Arial" panose="020B0604020202020204" pitchFamily="34" charset="0"/>
              </a:rPr>
              <a:t> </a:t>
            </a:r>
            <a:r>
              <a:rPr sz="1467" spc="-33" dirty="0">
                <a:latin typeface="Arial" panose="020B0604020202020204" pitchFamily="34" charset="0"/>
                <a:cs typeface="Arial" panose="020B0604020202020204" pitchFamily="34" charset="0"/>
              </a:rPr>
              <a:t>RFM</a:t>
            </a:r>
            <a:r>
              <a:rPr sz="1467" spc="-73" dirty="0">
                <a:latin typeface="Arial" panose="020B0604020202020204" pitchFamily="34" charset="0"/>
                <a:cs typeface="Arial" panose="020B0604020202020204" pitchFamily="34" charset="0"/>
              </a:rPr>
              <a:t> </a:t>
            </a:r>
            <a:r>
              <a:rPr sz="1467" spc="60" dirty="0">
                <a:latin typeface="Arial" panose="020B0604020202020204" pitchFamily="34" charset="0"/>
                <a:cs typeface="Arial" panose="020B0604020202020204" pitchFamily="34" charset="0"/>
              </a:rPr>
              <a:t>Segments</a:t>
            </a:r>
            <a:endParaRPr sz="1467" dirty="0">
              <a:latin typeface="Arial" panose="020B0604020202020204" pitchFamily="34" charset="0"/>
              <a:cs typeface="Arial" panose="020B0604020202020204" pitchFamily="34" charset="0"/>
            </a:endParaRPr>
          </a:p>
          <a:p>
            <a:pPr marL="16933">
              <a:spcBef>
                <a:spcPts val="1260"/>
              </a:spcBef>
            </a:pPr>
            <a:r>
              <a:rPr sz="1600" b="1" spc="-27" dirty="0">
                <a:latin typeface="Arial" panose="020B0604020202020204" pitchFamily="34" charset="0"/>
                <a:cs typeface="Arial" panose="020B0604020202020204" pitchFamily="34" charset="0"/>
              </a:rPr>
              <a:t>RFM</a:t>
            </a:r>
            <a:r>
              <a:rPr sz="1600" b="1" spc="-107"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Recommendations</a:t>
            </a:r>
            <a:endParaRPr sz="1600" dirty="0">
              <a:latin typeface="Arial" panose="020B0604020202020204" pitchFamily="34" charset="0"/>
              <a:cs typeface="Arial" panose="020B0604020202020204" pitchFamily="34" charset="0"/>
            </a:endParaRPr>
          </a:p>
        </p:txBody>
      </p:sp>
      <p:grpSp>
        <p:nvGrpSpPr>
          <p:cNvPr id="23" name="object 23"/>
          <p:cNvGrpSpPr/>
          <p:nvPr/>
        </p:nvGrpSpPr>
        <p:grpSpPr>
          <a:xfrm>
            <a:off x="925278" y="4680871"/>
            <a:ext cx="459740" cy="459740"/>
            <a:chOff x="693958" y="3510653"/>
            <a:chExt cx="344805" cy="344805"/>
          </a:xfrm>
          <a:solidFill>
            <a:schemeClr val="accent1">
              <a:lumMod val="40000"/>
              <a:lumOff val="60000"/>
            </a:schemeClr>
          </a:solidFill>
        </p:grpSpPr>
        <p:sp>
          <p:nvSpPr>
            <p:cNvPr id="24" name="object 24"/>
            <p:cNvSpPr/>
            <p:nvPr/>
          </p:nvSpPr>
          <p:spPr>
            <a:xfrm>
              <a:off x="698721" y="3515416"/>
              <a:ext cx="335280" cy="335280"/>
            </a:xfrm>
            <a:custGeom>
              <a:avLst/>
              <a:gdLst/>
              <a:ahLst/>
              <a:cxnLst/>
              <a:rect l="l" t="t" r="r" b="b"/>
              <a:pathLst>
                <a:path w="335280" h="335279">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grpFill/>
            <a:ln w="9524">
              <a:solidFill>
                <a:schemeClr val="tx1"/>
              </a:solidFill>
            </a:ln>
          </p:spPr>
          <p:txBody>
            <a:bodyPr wrap="square" lIns="0" tIns="0" rIns="0" bIns="0" rtlCol="0"/>
            <a:lstStyle/>
            <a:p>
              <a:endParaRPr sz="2400"/>
            </a:p>
          </p:txBody>
        </p:sp>
        <p:sp>
          <p:nvSpPr>
            <p:cNvPr id="25" name="object 25"/>
            <p:cNvSpPr/>
            <p:nvPr/>
          </p:nvSpPr>
          <p:spPr>
            <a:xfrm>
              <a:off x="720650" y="3537346"/>
              <a:ext cx="290830" cy="290830"/>
            </a:xfrm>
            <a:custGeom>
              <a:avLst/>
              <a:gdLst/>
              <a:ahLst/>
              <a:cxnLst/>
              <a:rect l="l" t="t" r="r" b="b"/>
              <a:pathLst>
                <a:path w="290830" h="290829">
                  <a:moveTo>
                    <a:pt x="145417" y="290834"/>
                  </a:moveTo>
                  <a:lnTo>
                    <a:pt x="99454" y="283421"/>
                  </a:lnTo>
                  <a:lnTo>
                    <a:pt x="59535" y="262777"/>
                  </a:lnTo>
                  <a:lnTo>
                    <a:pt x="28057" y="231298"/>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8"/>
                  </a:lnTo>
                  <a:lnTo>
                    <a:pt x="231299" y="262777"/>
                  </a:lnTo>
                  <a:lnTo>
                    <a:pt x="191380" y="283421"/>
                  </a:lnTo>
                  <a:lnTo>
                    <a:pt x="145417" y="290834"/>
                  </a:lnTo>
                  <a:close/>
                </a:path>
              </a:pathLst>
            </a:custGeom>
            <a:grpFill/>
            <a:ln>
              <a:solidFill>
                <a:schemeClr val="tx1"/>
              </a:solidFill>
            </a:ln>
          </p:spPr>
          <p:txBody>
            <a:bodyPr wrap="square" lIns="0" tIns="0" rIns="0" bIns="0" rtlCol="0"/>
            <a:lstStyle/>
            <a:p>
              <a:endParaRPr sz="2400"/>
            </a:p>
          </p:txBody>
        </p:sp>
        <p:sp>
          <p:nvSpPr>
            <p:cNvPr id="26" name="object 26"/>
            <p:cNvSpPr/>
            <p:nvPr/>
          </p:nvSpPr>
          <p:spPr>
            <a:xfrm>
              <a:off x="720650" y="3537346"/>
              <a:ext cx="290830" cy="290830"/>
            </a:xfrm>
            <a:custGeom>
              <a:avLst/>
              <a:gdLst/>
              <a:ahLst/>
              <a:cxnLst/>
              <a:rect l="l" t="t" r="r" b="b"/>
              <a:pathLst>
                <a:path w="290830" h="290829">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8"/>
                  </a:lnTo>
                  <a:lnTo>
                    <a:pt x="231299" y="262777"/>
                  </a:lnTo>
                  <a:lnTo>
                    <a:pt x="191380" y="283421"/>
                  </a:lnTo>
                  <a:lnTo>
                    <a:pt x="145417" y="290834"/>
                  </a:lnTo>
                  <a:lnTo>
                    <a:pt x="99454" y="283421"/>
                  </a:lnTo>
                  <a:lnTo>
                    <a:pt x="59535" y="262777"/>
                  </a:lnTo>
                  <a:lnTo>
                    <a:pt x="28057" y="231298"/>
                  </a:lnTo>
                  <a:lnTo>
                    <a:pt x="7413" y="191380"/>
                  </a:lnTo>
                  <a:lnTo>
                    <a:pt x="0" y="145417"/>
                  </a:lnTo>
                  <a:close/>
                </a:path>
              </a:pathLst>
            </a:custGeom>
            <a:grpFill/>
            <a:ln w="9524">
              <a:solidFill>
                <a:schemeClr val="tx1"/>
              </a:solidFill>
            </a:ln>
          </p:spPr>
          <p:txBody>
            <a:bodyPr wrap="square" lIns="0" tIns="0" rIns="0" bIns="0" rtlCol="0"/>
            <a:lstStyle/>
            <a:p>
              <a:endParaRPr sz="2400"/>
            </a:p>
          </p:txBody>
        </p:sp>
      </p:grpSp>
      <p:grpSp>
        <p:nvGrpSpPr>
          <p:cNvPr id="27" name="object 27"/>
          <p:cNvGrpSpPr/>
          <p:nvPr/>
        </p:nvGrpSpPr>
        <p:grpSpPr>
          <a:xfrm>
            <a:off x="925278" y="5727089"/>
            <a:ext cx="459740" cy="459740"/>
            <a:chOff x="693958" y="4295316"/>
            <a:chExt cx="344805" cy="344805"/>
          </a:xfrm>
          <a:solidFill>
            <a:schemeClr val="accent1">
              <a:lumMod val="40000"/>
              <a:lumOff val="60000"/>
            </a:schemeClr>
          </a:solidFill>
        </p:grpSpPr>
        <p:sp>
          <p:nvSpPr>
            <p:cNvPr id="28" name="object 28"/>
            <p:cNvSpPr/>
            <p:nvPr/>
          </p:nvSpPr>
          <p:spPr>
            <a:xfrm>
              <a:off x="698721" y="4300078"/>
              <a:ext cx="335280" cy="335280"/>
            </a:xfrm>
            <a:custGeom>
              <a:avLst/>
              <a:gdLst/>
              <a:ahLst/>
              <a:cxnLst/>
              <a:rect l="l" t="t" r="r" b="b"/>
              <a:pathLst>
                <a:path w="335280" h="335279">
                  <a:moveTo>
                    <a:pt x="0" y="167347"/>
                  </a:moveTo>
                  <a:lnTo>
                    <a:pt x="5977" y="122859"/>
                  </a:lnTo>
                  <a:lnTo>
                    <a:pt x="22847" y="82883"/>
                  </a:lnTo>
                  <a:lnTo>
                    <a:pt x="49014" y="49014"/>
                  </a:lnTo>
                  <a:lnTo>
                    <a:pt x="82883" y="22847"/>
                  </a:lnTo>
                  <a:lnTo>
                    <a:pt x="122859" y="5977"/>
                  </a:lnTo>
                  <a:lnTo>
                    <a:pt x="167347" y="0"/>
                  </a:lnTo>
                  <a:lnTo>
                    <a:pt x="231388" y="12738"/>
                  </a:lnTo>
                  <a:lnTo>
                    <a:pt x="285679" y="49014"/>
                  </a:lnTo>
                  <a:lnTo>
                    <a:pt x="321955" y="103306"/>
                  </a:lnTo>
                  <a:lnTo>
                    <a:pt x="334694" y="167347"/>
                  </a:lnTo>
                  <a:lnTo>
                    <a:pt x="328716" y="211834"/>
                  </a:lnTo>
                  <a:lnTo>
                    <a:pt x="311846" y="251810"/>
                  </a:lnTo>
                  <a:lnTo>
                    <a:pt x="285679" y="285679"/>
                  </a:lnTo>
                  <a:lnTo>
                    <a:pt x="251810" y="311846"/>
                  </a:lnTo>
                  <a:lnTo>
                    <a:pt x="211834" y="328716"/>
                  </a:lnTo>
                  <a:lnTo>
                    <a:pt x="167347" y="334694"/>
                  </a:lnTo>
                  <a:lnTo>
                    <a:pt x="122859" y="328716"/>
                  </a:lnTo>
                  <a:lnTo>
                    <a:pt x="82883" y="311846"/>
                  </a:lnTo>
                  <a:lnTo>
                    <a:pt x="49014" y="285679"/>
                  </a:lnTo>
                  <a:lnTo>
                    <a:pt x="22847" y="251810"/>
                  </a:lnTo>
                  <a:lnTo>
                    <a:pt x="5977" y="211834"/>
                  </a:lnTo>
                  <a:lnTo>
                    <a:pt x="0" y="167347"/>
                  </a:lnTo>
                  <a:close/>
                </a:path>
              </a:pathLst>
            </a:custGeom>
            <a:grpFill/>
            <a:ln w="9524">
              <a:solidFill>
                <a:schemeClr val="tx1"/>
              </a:solidFill>
            </a:ln>
          </p:spPr>
          <p:txBody>
            <a:bodyPr wrap="square" lIns="0" tIns="0" rIns="0" bIns="0" rtlCol="0"/>
            <a:lstStyle/>
            <a:p>
              <a:endParaRPr sz="2400"/>
            </a:p>
          </p:txBody>
        </p:sp>
        <p:sp>
          <p:nvSpPr>
            <p:cNvPr id="29" name="object 29"/>
            <p:cNvSpPr/>
            <p:nvPr/>
          </p:nvSpPr>
          <p:spPr>
            <a:xfrm>
              <a:off x="720650" y="4322008"/>
              <a:ext cx="290830" cy="290830"/>
            </a:xfrm>
            <a:custGeom>
              <a:avLst/>
              <a:gdLst/>
              <a:ahLst/>
              <a:cxnLst/>
              <a:rect l="l" t="t" r="r" b="b"/>
              <a:pathLst>
                <a:path w="290830" h="290829">
                  <a:moveTo>
                    <a:pt x="145417" y="290834"/>
                  </a:moveTo>
                  <a:lnTo>
                    <a:pt x="99454" y="283421"/>
                  </a:lnTo>
                  <a:lnTo>
                    <a:pt x="59535" y="262777"/>
                  </a:lnTo>
                  <a:lnTo>
                    <a:pt x="28057" y="231299"/>
                  </a:lnTo>
                  <a:lnTo>
                    <a:pt x="7413" y="191380"/>
                  </a:lnTo>
                  <a:lnTo>
                    <a:pt x="0" y="145417"/>
                  </a:lnTo>
                  <a:lnTo>
                    <a:pt x="7413" y="99454"/>
                  </a:lnTo>
                  <a:lnTo>
                    <a:pt x="28057" y="59535"/>
                  </a:lnTo>
                  <a:lnTo>
                    <a:pt x="59535" y="28057"/>
                  </a:lnTo>
                  <a:lnTo>
                    <a:pt x="99454" y="7413"/>
                  </a:lnTo>
                  <a:lnTo>
                    <a:pt x="145417" y="0"/>
                  </a:lnTo>
                  <a:lnTo>
                    <a:pt x="173919" y="2819"/>
                  </a:lnTo>
                  <a:lnTo>
                    <a:pt x="226095" y="24431"/>
                  </a:lnTo>
                  <a:lnTo>
                    <a:pt x="266403" y="64739"/>
                  </a:lnTo>
                  <a:lnTo>
                    <a:pt x="288015" y="116915"/>
                  </a:lnTo>
                  <a:lnTo>
                    <a:pt x="290835" y="145417"/>
                  </a:lnTo>
                  <a:lnTo>
                    <a:pt x="283421" y="191380"/>
                  </a:lnTo>
                  <a:lnTo>
                    <a:pt x="262777" y="231299"/>
                  </a:lnTo>
                  <a:lnTo>
                    <a:pt x="231299" y="262777"/>
                  </a:lnTo>
                  <a:lnTo>
                    <a:pt x="191380" y="283421"/>
                  </a:lnTo>
                  <a:lnTo>
                    <a:pt x="145417" y="290834"/>
                  </a:lnTo>
                  <a:close/>
                </a:path>
              </a:pathLst>
            </a:custGeom>
            <a:grpFill/>
            <a:ln>
              <a:solidFill>
                <a:schemeClr val="tx1"/>
              </a:solidFill>
            </a:ln>
          </p:spPr>
          <p:txBody>
            <a:bodyPr wrap="square" lIns="0" tIns="0" rIns="0" bIns="0" rtlCol="0"/>
            <a:lstStyle/>
            <a:p>
              <a:endParaRPr sz="2400"/>
            </a:p>
          </p:txBody>
        </p:sp>
        <p:sp>
          <p:nvSpPr>
            <p:cNvPr id="30" name="object 30"/>
            <p:cNvSpPr/>
            <p:nvPr/>
          </p:nvSpPr>
          <p:spPr>
            <a:xfrm>
              <a:off x="720650" y="4322008"/>
              <a:ext cx="290830" cy="290830"/>
            </a:xfrm>
            <a:custGeom>
              <a:avLst/>
              <a:gdLst/>
              <a:ahLst/>
              <a:cxnLst/>
              <a:rect l="l" t="t" r="r" b="b"/>
              <a:pathLst>
                <a:path w="290830" h="290829">
                  <a:moveTo>
                    <a:pt x="0" y="145417"/>
                  </a:moveTo>
                  <a:lnTo>
                    <a:pt x="7413" y="99454"/>
                  </a:lnTo>
                  <a:lnTo>
                    <a:pt x="28057" y="59535"/>
                  </a:lnTo>
                  <a:lnTo>
                    <a:pt x="59535" y="28057"/>
                  </a:lnTo>
                  <a:lnTo>
                    <a:pt x="99454" y="7413"/>
                  </a:lnTo>
                  <a:lnTo>
                    <a:pt x="145417" y="0"/>
                  </a:lnTo>
                  <a:lnTo>
                    <a:pt x="201066" y="11069"/>
                  </a:lnTo>
                  <a:lnTo>
                    <a:pt x="248243" y="42591"/>
                  </a:lnTo>
                  <a:lnTo>
                    <a:pt x="279765" y="89768"/>
                  </a:lnTo>
                  <a:lnTo>
                    <a:pt x="290835" y="145417"/>
                  </a:lnTo>
                  <a:lnTo>
                    <a:pt x="283421" y="191380"/>
                  </a:lnTo>
                  <a:lnTo>
                    <a:pt x="262777" y="231299"/>
                  </a:lnTo>
                  <a:lnTo>
                    <a:pt x="231299" y="262777"/>
                  </a:lnTo>
                  <a:lnTo>
                    <a:pt x="191380" y="283421"/>
                  </a:lnTo>
                  <a:lnTo>
                    <a:pt x="145417" y="290834"/>
                  </a:lnTo>
                  <a:lnTo>
                    <a:pt x="99454" y="283421"/>
                  </a:lnTo>
                  <a:lnTo>
                    <a:pt x="59535" y="262777"/>
                  </a:lnTo>
                  <a:lnTo>
                    <a:pt x="28057" y="231299"/>
                  </a:lnTo>
                  <a:lnTo>
                    <a:pt x="7413" y="191380"/>
                  </a:lnTo>
                  <a:lnTo>
                    <a:pt x="0" y="145417"/>
                  </a:lnTo>
                  <a:close/>
                </a:path>
              </a:pathLst>
            </a:custGeom>
            <a:grpFill/>
            <a:ln w="9524">
              <a:solidFill>
                <a:schemeClr val="tx1"/>
              </a:solidFill>
            </a:ln>
          </p:spPr>
          <p:txBody>
            <a:bodyPr wrap="square" lIns="0" tIns="0" rIns="0" bIns="0" rtlCol="0"/>
            <a:lstStyle/>
            <a:p>
              <a:endParaRPr sz="2400"/>
            </a:p>
          </p:txBody>
        </p:sp>
      </p:grpSp>
      <p:sp>
        <p:nvSpPr>
          <p:cNvPr id="31" name="object 31"/>
          <p:cNvSpPr txBox="1"/>
          <p:nvPr/>
        </p:nvSpPr>
        <p:spPr>
          <a:xfrm>
            <a:off x="1078977" y="2087843"/>
            <a:ext cx="151552" cy="263320"/>
          </a:xfrm>
          <a:prstGeom prst="rect">
            <a:avLst/>
          </a:prstGeom>
        </p:spPr>
        <p:txBody>
          <a:bodyPr vert="horz" wrap="square" lIns="0" tIns="16933" rIns="0" bIns="0" rtlCol="0">
            <a:spAutoFit/>
          </a:bodyPr>
          <a:lstStyle/>
          <a:p>
            <a:pPr marL="16933">
              <a:spcBef>
                <a:spcPts val="133"/>
              </a:spcBef>
            </a:pPr>
            <a:r>
              <a:rPr sz="1600" spc="-93" dirty="0">
                <a:solidFill>
                  <a:srgbClr val="FFFFFF"/>
                </a:solidFill>
                <a:latin typeface="Lucida Sans Unicode"/>
                <a:cs typeface="Lucida Sans Unicode"/>
              </a:rPr>
              <a:t>2</a:t>
            </a:r>
            <a:endParaRPr sz="1600" dirty="0">
              <a:latin typeface="Lucida Sans Unicode"/>
              <a:cs typeface="Lucida Sans Unicode"/>
            </a:endParaRPr>
          </a:p>
        </p:txBody>
      </p:sp>
      <p:sp>
        <p:nvSpPr>
          <p:cNvPr id="32" name="object 32"/>
          <p:cNvSpPr txBox="1"/>
          <p:nvPr/>
        </p:nvSpPr>
        <p:spPr>
          <a:xfrm>
            <a:off x="1077483" y="3462806"/>
            <a:ext cx="154940" cy="263320"/>
          </a:xfrm>
          <a:prstGeom prst="rect">
            <a:avLst/>
          </a:prstGeom>
        </p:spPr>
        <p:txBody>
          <a:bodyPr vert="horz" wrap="square" lIns="0" tIns="16933" rIns="0" bIns="0" rtlCol="0">
            <a:spAutoFit/>
          </a:bodyPr>
          <a:lstStyle/>
          <a:p>
            <a:pPr marL="16933">
              <a:spcBef>
                <a:spcPts val="133"/>
              </a:spcBef>
            </a:pPr>
            <a:r>
              <a:rPr sz="1600" spc="-67" dirty="0">
                <a:solidFill>
                  <a:srgbClr val="FFFFFF"/>
                </a:solidFill>
                <a:latin typeface="Lucida Sans Unicode"/>
                <a:cs typeface="Lucida Sans Unicode"/>
              </a:rPr>
              <a:t>3</a:t>
            </a:r>
            <a:endParaRPr sz="1600">
              <a:latin typeface="Lucida Sans Unicode"/>
              <a:cs typeface="Lucida Sans Unicode"/>
            </a:endParaRPr>
          </a:p>
        </p:txBody>
      </p:sp>
      <p:sp>
        <p:nvSpPr>
          <p:cNvPr id="33" name="object 33"/>
          <p:cNvSpPr txBox="1"/>
          <p:nvPr/>
        </p:nvSpPr>
        <p:spPr>
          <a:xfrm>
            <a:off x="1071779" y="4783045"/>
            <a:ext cx="165947" cy="263320"/>
          </a:xfrm>
          <a:prstGeom prst="rect">
            <a:avLst/>
          </a:prstGeom>
        </p:spPr>
        <p:txBody>
          <a:bodyPr vert="horz" wrap="square" lIns="0" tIns="16933" rIns="0" bIns="0" rtlCol="0">
            <a:spAutoFit/>
          </a:bodyPr>
          <a:lstStyle/>
          <a:p>
            <a:pPr marL="16933">
              <a:spcBef>
                <a:spcPts val="133"/>
              </a:spcBef>
            </a:pPr>
            <a:r>
              <a:rPr sz="1600" spc="20" dirty="0">
                <a:solidFill>
                  <a:srgbClr val="FFFFFF"/>
                </a:solidFill>
                <a:latin typeface="Lucida Sans Unicode"/>
                <a:cs typeface="Lucida Sans Unicode"/>
              </a:rPr>
              <a:t>4</a:t>
            </a:r>
            <a:endParaRPr sz="1600" dirty="0">
              <a:latin typeface="Lucida Sans Unicode"/>
              <a:cs typeface="Lucida Sans Unicode"/>
            </a:endParaRPr>
          </a:p>
        </p:txBody>
      </p:sp>
      <p:sp>
        <p:nvSpPr>
          <p:cNvPr id="34" name="object 34"/>
          <p:cNvSpPr txBox="1"/>
          <p:nvPr/>
        </p:nvSpPr>
        <p:spPr>
          <a:xfrm>
            <a:off x="1072626" y="5836895"/>
            <a:ext cx="164252" cy="263320"/>
          </a:xfrm>
          <a:prstGeom prst="rect">
            <a:avLst/>
          </a:prstGeom>
        </p:spPr>
        <p:txBody>
          <a:bodyPr vert="horz" wrap="square" lIns="0" tIns="16933" rIns="0" bIns="0" rtlCol="0">
            <a:spAutoFit/>
          </a:bodyPr>
          <a:lstStyle/>
          <a:p>
            <a:pPr marL="16933">
              <a:spcBef>
                <a:spcPts val="133"/>
              </a:spcBef>
            </a:pPr>
            <a:r>
              <a:rPr sz="1600" spc="7" dirty="0">
                <a:solidFill>
                  <a:srgbClr val="FFFFFF"/>
                </a:solidFill>
                <a:latin typeface="Lucida Sans Unicode"/>
                <a:cs typeface="Lucida Sans Unicode"/>
              </a:rPr>
              <a:t>5</a:t>
            </a:r>
            <a:endParaRPr sz="1600" dirty="0">
              <a:latin typeface="Lucida Sans Unicode"/>
              <a:cs typeface="Lucida Sans Unicode"/>
            </a:endParaRPr>
          </a:p>
        </p:txBody>
      </p:sp>
      <p:sp>
        <p:nvSpPr>
          <p:cNvPr id="35" name="Slide Number Placeholder 34">
            <a:extLst>
              <a:ext uri="{FF2B5EF4-FFF2-40B4-BE49-F238E27FC236}">
                <a16:creationId xmlns:a16="http://schemas.microsoft.com/office/drawing/2014/main" id="{E71320DE-8044-52A2-496F-22B9F5600FF4}"/>
              </a:ext>
            </a:extLst>
          </p:cNvPr>
          <p:cNvSpPr>
            <a:spLocks noGrp="1"/>
          </p:cNvSpPr>
          <p:nvPr>
            <p:ph type="sldNum" sz="quarter" idx="12"/>
          </p:nvPr>
        </p:nvSpPr>
        <p:spPr/>
        <p:txBody>
          <a:bodyPr/>
          <a:lstStyle/>
          <a:p>
            <a:fld id="{40682955-8C16-4ADE-AAA4-ABD39610368E}"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6172-777E-50EE-9B07-14D5A30D4251}"/>
              </a:ext>
            </a:extLst>
          </p:cNvPr>
          <p:cNvSpPr>
            <a:spLocks noGrp="1"/>
          </p:cNvSpPr>
          <p:nvPr>
            <p:ph type="title"/>
          </p:nvPr>
        </p:nvSpPr>
        <p:spPr>
          <a:xfrm>
            <a:off x="657794" y="63873"/>
            <a:ext cx="6140635" cy="738848"/>
          </a:xfrm>
        </p:spPr>
        <p:txBody>
          <a:bodyPr vert="horz" lIns="91440" tIns="45720" rIns="91440" bIns="45720" rtlCol="0" anchor="ctr">
            <a:noAutofit/>
          </a:bodyPr>
          <a:lstStyle/>
          <a:p>
            <a:r>
              <a:rPr lang="en-US" sz="3600" dirty="0">
                <a:latin typeface="Arial" panose="020B0604020202020204" pitchFamily="34" charset="0"/>
                <a:cs typeface="Arial" panose="020B0604020202020204" pitchFamily="34" charset="0"/>
              </a:rPr>
              <a:t>Country, Product line, Sales</a:t>
            </a:r>
          </a:p>
        </p:txBody>
      </p:sp>
      <p:sp>
        <p:nvSpPr>
          <p:cNvPr id="3" name="TextBox 2">
            <a:extLst>
              <a:ext uri="{FF2B5EF4-FFF2-40B4-BE49-F238E27FC236}">
                <a16:creationId xmlns:a16="http://schemas.microsoft.com/office/drawing/2014/main" id="{65519C84-9BFF-47B9-0D59-22AF02006FE7}"/>
              </a:ext>
            </a:extLst>
          </p:cNvPr>
          <p:cNvSpPr txBox="1"/>
          <p:nvPr/>
        </p:nvSpPr>
        <p:spPr>
          <a:xfrm>
            <a:off x="627539" y="4990282"/>
            <a:ext cx="4016771" cy="106499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Highest sales : USA</a:t>
            </a:r>
          </a:p>
          <a:p>
            <a:pPr indent="-228600">
              <a:lnSpc>
                <a:spcPct val="11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Least sales: Ireland</a:t>
            </a:r>
          </a:p>
          <a:p>
            <a:pPr indent="-228600">
              <a:lnSpc>
                <a:spcPct val="110000"/>
              </a:lnSpc>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Switzerland deals with Only classic car parts.</a:t>
            </a:r>
          </a:p>
        </p:txBody>
      </p:sp>
      <p:pic>
        <p:nvPicPr>
          <p:cNvPr id="5" name="Picture 5" descr="Chart, bar chart&#10;&#10;Description automatically generated">
            <a:extLst>
              <a:ext uri="{FF2B5EF4-FFF2-40B4-BE49-F238E27FC236}">
                <a16:creationId xmlns:a16="http://schemas.microsoft.com/office/drawing/2014/main" id="{0CAAE324-6EA2-71A3-82B5-EDC51B44A0AE}"/>
              </a:ext>
            </a:extLst>
          </p:cNvPr>
          <p:cNvPicPr>
            <a:picLocks noGrp="1" noChangeAspect="1"/>
          </p:cNvPicPr>
          <p:nvPr>
            <p:ph sz="half" idx="2"/>
          </p:nvPr>
        </p:nvPicPr>
        <p:blipFill>
          <a:blip r:embed="rId2"/>
          <a:stretch>
            <a:fillRect/>
          </a:stretch>
        </p:blipFill>
        <p:spPr>
          <a:xfrm>
            <a:off x="616577" y="1046579"/>
            <a:ext cx="10010990" cy="3771411"/>
          </a:xfrm>
          <a:prstGeom prst="rect">
            <a:avLst/>
          </a:prstGeom>
        </p:spPr>
      </p:pic>
      <p:pic>
        <p:nvPicPr>
          <p:cNvPr id="4" name="Picture 3">
            <a:extLst>
              <a:ext uri="{FF2B5EF4-FFF2-40B4-BE49-F238E27FC236}">
                <a16:creationId xmlns:a16="http://schemas.microsoft.com/office/drawing/2014/main" id="{81116518-DF6E-2F8D-899E-9D4080AEF39E}"/>
              </a:ext>
            </a:extLst>
          </p:cNvPr>
          <p:cNvPicPr>
            <a:picLocks noChangeAspect="1"/>
          </p:cNvPicPr>
          <p:nvPr/>
        </p:nvPicPr>
        <p:blipFill>
          <a:blip r:embed="rId3"/>
          <a:stretch>
            <a:fillRect/>
          </a:stretch>
        </p:blipFill>
        <p:spPr>
          <a:xfrm>
            <a:off x="0" y="6254496"/>
            <a:ext cx="12192000" cy="603504"/>
          </a:xfrm>
          <a:prstGeom prst="rect">
            <a:avLst/>
          </a:prstGeom>
        </p:spPr>
      </p:pic>
      <p:sp>
        <p:nvSpPr>
          <p:cNvPr id="6" name="object 2">
            <a:extLst>
              <a:ext uri="{FF2B5EF4-FFF2-40B4-BE49-F238E27FC236}">
                <a16:creationId xmlns:a16="http://schemas.microsoft.com/office/drawing/2014/main" id="{0D3FE610-0CE0-B5C6-6761-CFB615A7AF23}"/>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extLst>
      <p:ext uri="{BB962C8B-B14F-4D97-AF65-F5344CB8AC3E}">
        <p14:creationId xmlns:p14="http://schemas.microsoft.com/office/powerpoint/2010/main" val="253743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9445"/>
            <a:ext cx="8289851" cy="573661"/>
          </a:xfrm>
          <a:prstGeom prst="rect">
            <a:avLst/>
          </a:prstGeom>
        </p:spPr>
        <p:txBody>
          <a:bodyPr vert="horz" wrap="square" lIns="0" tIns="19473" rIns="0" bIns="0" rtlCol="0" anchor="ctr">
            <a:spAutoFit/>
          </a:bodyPr>
          <a:lstStyle/>
          <a:p>
            <a:pPr marL="16933">
              <a:lnSpc>
                <a:spcPct val="100000"/>
              </a:lnSpc>
              <a:spcBef>
                <a:spcPts val="153"/>
              </a:spcBef>
            </a:pPr>
            <a:r>
              <a:rPr sz="3600" spc="127" dirty="0">
                <a:latin typeface="Arial" panose="020B0604020202020204" pitchFamily="34" charset="0"/>
                <a:cs typeface="Arial" panose="020B0604020202020204" pitchFamily="34" charset="0"/>
              </a:rPr>
              <a:t>Product</a:t>
            </a:r>
            <a:r>
              <a:rPr sz="3600" spc="-193" dirty="0">
                <a:latin typeface="Arial" panose="020B0604020202020204" pitchFamily="34" charset="0"/>
                <a:cs typeface="Arial" panose="020B0604020202020204" pitchFamily="34" charset="0"/>
              </a:rPr>
              <a:t> </a:t>
            </a:r>
            <a:r>
              <a:rPr sz="3600" spc="13" dirty="0">
                <a:latin typeface="Arial" panose="020B0604020202020204" pitchFamily="34" charset="0"/>
                <a:cs typeface="Arial" panose="020B0604020202020204" pitchFamily="34" charset="0"/>
              </a:rPr>
              <a:t>Line</a:t>
            </a:r>
            <a:r>
              <a:rPr sz="3600" spc="-193" dirty="0">
                <a:latin typeface="Arial" panose="020B0604020202020204" pitchFamily="34" charset="0"/>
                <a:cs typeface="Arial" panose="020B0604020202020204" pitchFamily="34" charset="0"/>
              </a:rPr>
              <a:t> </a:t>
            </a:r>
            <a:r>
              <a:rPr sz="3600" spc="240" dirty="0">
                <a:latin typeface="Arial" panose="020B0604020202020204" pitchFamily="34" charset="0"/>
                <a:cs typeface="Arial" panose="020B0604020202020204" pitchFamily="34" charset="0"/>
              </a:rPr>
              <a:t>&amp;</a:t>
            </a:r>
            <a:r>
              <a:rPr sz="3600" spc="-193"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Sales</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13" dirty="0">
                <a:latin typeface="Arial" panose="020B0604020202020204" pitchFamily="34" charset="0"/>
                <a:cs typeface="Arial" panose="020B0604020202020204" pitchFamily="34" charset="0"/>
              </a:rPr>
              <a:t>Products</a:t>
            </a:r>
          </a:p>
        </p:txBody>
      </p:sp>
      <p:sp>
        <p:nvSpPr>
          <p:cNvPr id="3" name="object 3"/>
          <p:cNvSpPr txBox="1"/>
          <p:nvPr/>
        </p:nvSpPr>
        <p:spPr>
          <a:xfrm>
            <a:off x="616577" y="5216445"/>
            <a:ext cx="9553583" cy="62763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400" b="1" spc="47" dirty="0">
                <a:latin typeface="Arial" panose="020B0604020202020204" pitchFamily="34" charset="0"/>
                <a:cs typeface="Arial" panose="020B0604020202020204" pitchFamily="34" charset="0"/>
              </a:rPr>
              <a:t>Insights</a:t>
            </a:r>
            <a:endParaRPr sz="1400" dirty="0">
              <a:latin typeface="Arial" panose="020B0604020202020204" pitchFamily="34" charset="0"/>
              <a:cs typeface="Arial" panose="020B0604020202020204" pitchFamily="34" charset="0"/>
            </a:endParaRPr>
          </a:p>
          <a:p>
            <a:pPr marL="723882" marR="165943" indent="-407236">
              <a:lnSpc>
                <a:spcPct val="114999"/>
              </a:lnSpc>
              <a:spcBef>
                <a:spcPts val="560"/>
              </a:spcBef>
              <a:buFont typeface="Arial MT"/>
              <a:buChar char="●"/>
              <a:tabLst>
                <a:tab pos="723035" algn="l"/>
                <a:tab pos="723882" algn="l"/>
              </a:tabLst>
            </a:pPr>
            <a:r>
              <a:rPr sz="1400" b="1" spc="33" dirty="0">
                <a:solidFill>
                  <a:schemeClr val="tx1"/>
                </a:solidFill>
                <a:latin typeface="Arial" panose="020B0604020202020204" pitchFamily="34" charset="0"/>
                <a:cs typeface="Arial" panose="020B0604020202020204" pitchFamily="34" charset="0"/>
              </a:rPr>
              <a:t>S18_3232 </a:t>
            </a:r>
            <a:r>
              <a:rPr sz="1400" spc="-27" dirty="0">
                <a:solidFill>
                  <a:schemeClr val="tx1"/>
                </a:solidFill>
                <a:latin typeface="Arial" panose="020B0604020202020204" pitchFamily="34" charset="0"/>
                <a:cs typeface="Arial" panose="020B0604020202020204" pitchFamily="34" charset="0"/>
              </a:rPr>
              <a:t>is </a:t>
            </a:r>
            <a:r>
              <a:rPr sz="1400" spc="27" dirty="0">
                <a:solidFill>
                  <a:schemeClr val="tx1"/>
                </a:solidFill>
                <a:latin typeface="Arial" panose="020B0604020202020204" pitchFamily="34" charset="0"/>
                <a:cs typeface="Arial" panose="020B0604020202020204" pitchFamily="34" charset="0"/>
              </a:rPr>
              <a:t>the </a:t>
            </a:r>
            <a:r>
              <a:rPr sz="1400" b="1" spc="87" dirty="0">
                <a:solidFill>
                  <a:schemeClr val="tx1"/>
                </a:solidFill>
                <a:latin typeface="Arial" panose="020B0604020202020204" pitchFamily="34" charset="0"/>
                <a:cs typeface="Arial" panose="020B0604020202020204" pitchFamily="34" charset="0"/>
              </a:rPr>
              <a:t>most</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selling</a:t>
            </a:r>
            <a:r>
              <a:rPr sz="1400" b="1" spc="-2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item </a:t>
            </a:r>
            <a:r>
              <a:rPr sz="1400" spc="47" dirty="0">
                <a:solidFill>
                  <a:schemeClr val="tx1"/>
                </a:solidFill>
                <a:latin typeface="Arial" panose="020B0604020202020204" pitchFamily="34" charset="0"/>
                <a:cs typeface="Arial" panose="020B0604020202020204" pitchFamily="34" charset="0"/>
              </a:rPr>
              <a:t>across </a:t>
            </a:r>
            <a:r>
              <a:rPr sz="1400" spc="13" dirty="0">
                <a:solidFill>
                  <a:schemeClr val="tx1"/>
                </a:solidFill>
                <a:latin typeface="Arial" panose="020B0604020202020204" pitchFamily="34" charset="0"/>
                <a:cs typeface="Arial" panose="020B0604020202020204" pitchFamily="34" charset="0"/>
              </a:rPr>
              <a:t>all </a:t>
            </a:r>
            <a:r>
              <a:rPr sz="1400" spc="27" dirty="0">
                <a:solidFill>
                  <a:schemeClr val="tx1"/>
                </a:solidFill>
                <a:latin typeface="Arial" panose="020B0604020202020204" pitchFamily="34" charset="0"/>
                <a:cs typeface="Arial" panose="020B0604020202020204" pitchFamily="34" charset="0"/>
              </a:rPr>
              <a:t>Product </a:t>
            </a:r>
            <a:r>
              <a:rPr sz="1400" spc="-40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Lines</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&amp;</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Classic</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car </a:t>
            </a:r>
            <a:r>
              <a:rPr sz="1400" spc="33" dirty="0">
                <a:solidFill>
                  <a:schemeClr val="tx1"/>
                </a:solidFill>
                <a:latin typeface="Arial" panose="020B0604020202020204" pitchFamily="34" charset="0"/>
                <a:cs typeface="Arial" panose="020B0604020202020204" pitchFamily="34" charset="0"/>
              </a:rPr>
              <a:t>parts</a:t>
            </a:r>
            <a:r>
              <a:rPr lang="en-US" sz="1400" spc="33"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C36B55F-7084-2E38-9EC9-34C0259D84AD}"/>
              </a:ext>
            </a:extLst>
          </p:cNvPr>
          <p:cNvPicPr>
            <a:picLocks noChangeAspect="1"/>
          </p:cNvPicPr>
          <p:nvPr/>
        </p:nvPicPr>
        <p:blipFill>
          <a:blip r:embed="rId2"/>
          <a:stretch>
            <a:fillRect/>
          </a:stretch>
        </p:blipFill>
        <p:spPr>
          <a:xfrm>
            <a:off x="0" y="6254496"/>
            <a:ext cx="12192000" cy="603504"/>
          </a:xfrm>
          <a:prstGeom prst="rect">
            <a:avLst/>
          </a:prstGeom>
        </p:spPr>
      </p:pic>
      <p:sp>
        <p:nvSpPr>
          <p:cNvPr id="9" name="object 2">
            <a:extLst>
              <a:ext uri="{FF2B5EF4-FFF2-40B4-BE49-F238E27FC236}">
                <a16:creationId xmlns:a16="http://schemas.microsoft.com/office/drawing/2014/main" id="{0E544916-94C2-7549-3952-3A943AF165B8}"/>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1" name="Picture 10">
            <a:extLst>
              <a:ext uri="{FF2B5EF4-FFF2-40B4-BE49-F238E27FC236}">
                <a16:creationId xmlns:a16="http://schemas.microsoft.com/office/drawing/2014/main" id="{A050B9D9-DFDC-D2C2-20CE-7038D4350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77" y="860061"/>
            <a:ext cx="10442284" cy="43563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4387"/>
            <a:ext cx="7214087"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33" dirty="0">
                <a:latin typeface="Arial" panose="020B0604020202020204" pitchFamily="34" charset="0"/>
                <a:cs typeface="Arial" panose="020B0604020202020204" pitchFamily="34" charset="0"/>
              </a:rPr>
              <a:t>Recency</a:t>
            </a:r>
          </a:p>
        </p:txBody>
      </p:sp>
      <p:sp>
        <p:nvSpPr>
          <p:cNvPr id="3" name="object 3"/>
          <p:cNvSpPr txBox="1"/>
          <p:nvPr/>
        </p:nvSpPr>
        <p:spPr>
          <a:xfrm>
            <a:off x="616577" y="5350358"/>
            <a:ext cx="9659061" cy="906168"/>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47" dirty="0">
                <a:latin typeface="Arial" panose="020B0604020202020204" pitchFamily="34" charset="0"/>
                <a:cs typeface="Arial" panose="020B0604020202020204" pitchFamily="34" charset="0"/>
              </a:rPr>
              <a:t>In</a:t>
            </a:r>
            <a:r>
              <a:rPr lang="en-US" sz="1600" b="1" spc="4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723882" marR="357284" indent="-407236">
              <a:lnSpc>
                <a:spcPct val="114999"/>
              </a:lnSpc>
              <a:spcBef>
                <a:spcPts val="560"/>
              </a:spcBef>
              <a:buFont typeface="Arial MT"/>
              <a:buChar char="●"/>
              <a:tabLst>
                <a:tab pos="723035" algn="l"/>
                <a:tab pos="723882" algn="l"/>
              </a:tabLst>
            </a:pP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most</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recent </a:t>
            </a:r>
            <a:r>
              <a:rPr sz="1400" spc="40" dirty="0">
                <a:solidFill>
                  <a:schemeClr val="tx1"/>
                </a:solidFill>
                <a:latin typeface="Arial" panose="020B0604020202020204" pitchFamily="34" charset="0"/>
                <a:cs typeface="Arial" panose="020B0604020202020204" pitchFamily="34" charset="0"/>
              </a:rPr>
              <a:t>customers </a:t>
            </a:r>
            <a:r>
              <a:rPr sz="1400" spc="67" dirty="0">
                <a:solidFill>
                  <a:schemeClr val="tx1"/>
                </a:solidFill>
                <a:latin typeface="Arial" panose="020B0604020202020204" pitchFamily="34" charset="0"/>
                <a:cs typeface="Arial" panose="020B0604020202020204" pitchFamily="34" charset="0"/>
              </a:rPr>
              <a:t>are</a:t>
            </a:r>
            <a:r>
              <a:rPr sz="1400" spc="-140" dirty="0">
                <a:solidFill>
                  <a:schemeClr val="tx1"/>
                </a:solidFill>
                <a:latin typeface="Arial" panose="020B0604020202020204" pitchFamily="34" charset="0"/>
                <a:cs typeface="Arial" panose="020B0604020202020204" pitchFamily="34" charset="0"/>
              </a:rPr>
              <a:t>:</a:t>
            </a:r>
            <a:r>
              <a:rPr lang="en-US" sz="1400" spc="-140" dirty="0">
                <a:solidFill>
                  <a:schemeClr val="tx1"/>
                </a:solidFill>
                <a:latin typeface="Arial" panose="020B0604020202020204" pitchFamily="34" charset="0"/>
                <a:cs typeface="Arial" panose="020B0604020202020204" pitchFamily="34" charset="0"/>
              </a:rPr>
              <a:t> </a:t>
            </a:r>
            <a:r>
              <a:rPr sz="1400" spc="-140" dirty="0">
                <a:solidFill>
                  <a:schemeClr val="tx1"/>
                </a:solidFill>
                <a:latin typeface="Arial" panose="020B0604020202020204" pitchFamily="34" charset="0"/>
                <a:cs typeface="Arial" panose="020B0604020202020204" pitchFamily="34" charset="0"/>
              </a:rPr>
              <a:t> </a:t>
            </a:r>
            <a:r>
              <a:rPr sz="1400" spc="-407"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Euro Shopping </a:t>
            </a:r>
            <a:r>
              <a:rPr sz="1400" b="1"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Channel, </a:t>
            </a:r>
            <a:r>
              <a:rPr lang="en-US" sz="1400" b="1" spc="-7" dirty="0">
                <a:solidFill>
                  <a:schemeClr val="tx1"/>
                </a:solidFill>
                <a:latin typeface="Arial" panose="020B0604020202020204" pitchFamily="34" charset="0"/>
                <a:cs typeface="Arial" panose="020B0604020202020204" pitchFamily="34" charset="0"/>
              </a:rPr>
              <a:t>UK Collectables, Ltd.</a:t>
            </a:r>
            <a:r>
              <a:rPr sz="1400" b="1" spc="-7" dirty="0">
                <a:solidFill>
                  <a:schemeClr val="tx1"/>
                </a:solidFill>
                <a:latin typeface="Arial" panose="020B0604020202020204" pitchFamily="34" charset="0"/>
                <a:cs typeface="Arial" panose="020B0604020202020204" pitchFamily="34" charset="0"/>
              </a:rPr>
              <a:t>, </a:t>
            </a:r>
            <a:r>
              <a:rPr lang="en-US" sz="1400" b="1" spc="-7" dirty="0">
                <a:solidFill>
                  <a:schemeClr val="tx1"/>
                </a:solidFill>
                <a:latin typeface="Arial" panose="020B0604020202020204" pitchFamily="34" charset="0"/>
                <a:cs typeface="Arial" panose="020B0604020202020204" pitchFamily="34" charset="0"/>
              </a:rPr>
              <a:t>Quebec Home Shopping Network.</a:t>
            </a:r>
            <a:endParaRPr sz="1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00E90C5-FCC4-B58F-F473-C0AD7A2B66D1}"/>
              </a:ext>
            </a:extLst>
          </p:cNvPr>
          <p:cNvPicPr>
            <a:picLocks noChangeAspect="1"/>
          </p:cNvPicPr>
          <p:nvPr/>
        </p:nvPicPr>
        <p:blipFill>
          <a:blip r:embed="rId2"/>
          <a:stretch>
            <a:fillRect/>
          </a:stretch>
        </p:blipFill>
        <p:spPr>
          <a:xfrm>
            <a:off x="519519" y="829604"/>
            <a:ext cx="11672481" cy="4420948"/>
          </a:xfrm>
          <a:prstGeom prst="rect">
            <a:avLst/>
          </a:prstGeom>
        </p:spPr>
      </p:pic>
      <p:sp>
        <p:nvSpPr>
          <p:cNvPr id="8" name="object 2">
            <a:extLst>
              <a:ext uri="{FF2B5EF4-FFF2-40B4-BE49-F238E27FC236}">
                <a16:creationId xmlns:a16="http://schemas.microsoft.com/office/drawing/2014/main" id="{25A71E05-4BE3-04C7-2FB8-76CDB87F7FA8}"/>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0" name="Picture 9">
            <a:extLst>
              <a:ext uri="{FF2B5EF4-FFF2-40B4-BE49-F238E27FC236}">
                <a16:creationId xmlns:a16="http://schemas.microsoft.com/office/drawing/2014/main" id="{6666FD6E-2781-3111-3FA5-70228BDCE3C6}"/>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0648" y="203912"/>
            <a:ext cx="7547574"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Frequency</a:t>
            </a:r>
          </a:p>
        </p:txBody>
      </p:sp>
      <p:sp>
        <p:nvSpPr>
          <p:cNvPr id="3" name="object 3"/>
          <p:cNvSpPr txBox="1"/>
          <p:nvPr/>
        </p:nvSpPr>
        <p:spPr>
          <a:xfrm>
            <a:off x="720648" y="5125281"/>
            <a:ext cx="9228114" cy="68918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b="1" spc="47" dirty="0">
                <a:latin typeface="Arial" panose="020B0604020202020204" pitchFamily="34" charset="0"/>
                <a:cs typeface="Arial" panose="020B0604020202020204" pitchFamily="34" charset="0"/>
              </a:rPr>
              <a:t>In</a:t>
            </a:r>
            <a:r>
              <a:rPr lang="en-US" b="1" spc="47" dirty="0">
                <a:latin typeface="Arial" panose="020B0604020202020204" pitchFamily="34" charset="0"/>
                <a:cs typeface="Arial" panose="020B0604020202020204" pitchFamily="34" charset="0"/>
              </a:rPr>
              <a:t>ference:</a:t>
            </a:r>
            <a:endParaRPr dirty="0">
              <a:latin typeface="Arial" panose="020B0604020202020204" pitchFamily="34" charset="0"/>
              <a:cs typeface="Arial" panose="020B0604020202020204" pitchFamily="34" charset="0"/>
            </a:endParaRPr>
          </a:p>
          <a:p>
            <a:pPr marL="723882" marR="341197" indent="-407236">
              <a:lnSpc>
                <a:spcPct val="114999"/>
              </a:lnSpc>
              <a:spcBef>
                <a:spcPts val="560"/>
              </a:spcBef>
              <a:buFont typeface="Arial MT"/>
              <a:buChar char="●"/>
              <a:tabLst>
                <a:tab pos="723035" algn="l"/>
                <a:tab pos="723882" algn="l"/>
              </a:tabLst>
            </a:pP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most</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recent  </a:t>
            </a:r>
            <a:r>
              <a:rPr sz="1400" spc="40" dirty="0">
                <a:solidFill>
                  <a:schemeClr val="tx1"/>
                </a:solidFill>
                <a:latin typeface="Arial" panose="020B0604020202020204" pitchFamily="34" charset="0"/>
                <a:cs typeface="Arial" panose="020B0604020202020204" pitchFamily="34" charset="0"/>
              </a:rPr>
              <a:t>customers </a:t>
            </a:r>
            <a:r>
              <a:rPr sz="1400" spc="67" dirty="0">
                <a:solidFill>
                  <a:schemeClr val="tx1"/>
                </a:solidFill>
                <a:latin typeface="Arial" panose="020B0604020202020204" pitchFamily="34" charset="0"/>
                <a:cs typeface="Arial" panose="020B0604020202020204" pitchFamily="34" charset="0"/>
              </a:rPr>
              <a:t>are </a:t>
            </a:r>
            <a:r>
              <a:rPr sz="1400" spc="-140" dirty="0">
                <a:solidFill>
                  <a:schemeClr val="tx1"/>
                </a:solidFill>
                <a:latin typeface="Arial" panose="020B0604020202020204" pitchFamily="34" charset="0"/>
                <a:cs typeface="Arial" panose="020B0604020202020204" pitchFamily="34" charset="0"/>
              </a:rPr>
              <a:t>: </a:t>
            </a:r>
            <a:r>
              <a:rPr sz="1400" spc="-13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Euro Shopping </a:t>
            </a:r>
            <a:r>
              <a:rPr sz="1400" b="1"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Channel </a:t>
            </a:r>
            <a:r>
              <a:rPr sz="1400" b="1" dirty="0">
                <a:solidFill>
                  <a:schemeClr val="tx1"/>
                </a:solidFill>
                <a:latin typeface="Arial" panose="020B0604020202020204" pitchFamily="34" charset="0"/>
                <a:cs typeface="Arial" panose="020B0604020202020204" pitchFamily="34" charset="0"/>
              </a:rPr>
              <a:t>&amp; Mini </a:t>
            </a:r>
            <a:r>
              <a:rPr sz="1400" b="1" spc="7"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Gift</a:t>
            </a:r>
            <a:r>
              <a:rPr sz="1400" b="1" dirty="0">
                <a:solidFill>
                  <a:schemeClr val="tx1"/>
                </a:solidFill>
                <a:latin typeface="Arial" panose="020B0604020202020204" pitchFamily="34" charset="0"/>
                <a:cs typeface="Arial" panose="020B0604020202020204" pitchFamily="34" charset="0"/>
              </a:rPr>
              <a:t>s</a:t>
            </a:r>
            <a:r>
              <a:rPr sz="1400" b="1" spc="-7" dirty="0">
                <a:solidFill>
                  <a:schemeClr val="tx1"/>
                </a:solidFill>
                <a:latin typeface="Arial" panose="020B0604020202020204" pitchFamily="34" charset="0"/>
                <a:cs typeface="Arial" panose="020B0604020202020204" pitchFamily="34" charset="0"/>
              </a:rPr>
              <a:t> Distributors  Ltd.</a:t>
            </a:r>
            <a:endParaRPr sz="1400" dirty="0">
              <a:solidFill>
                <a:schemeClr val="tx1"/>
              </a:solidFill>
              <a:latin typeface="Arial" panose="020B0604020202020204" pitchFamily="34" charset="0"/>
              <a:cs typeface="Arial" panose="020B0604020202020204" pitchFamily="34" charset="0"/>
            </a:endParaRPr>
          </a:p>
        </p:txBody>
      </p:sp>
      <p:grpSp>
        <p:nvGrpSpPr>
          <p:cNvPr id="4" name="object 4"/>
          <p:cNvGrpSpPr/>
          <p:nvPr/>
        </p:nvGrpSpPr>
        <p:grpSpPr>
          <a:xfrm>
            <a:off x="714299" y="829604"/>
            <a:ext cx="11386261" cy="4156416"/>
            <a:chOff x="142875" y="697425"/>
            <a:chExt cx="6935470" cy="3918585"/>
          </a:xfrm>
        </p:grpSpPr>
        <p:pic>
          <p:nvPicPr>
            <p:cNvPr id="5" name="object 5"/>
            <p:cNvPicPr/>
            <p:nvPr/>
          </p:nvPicPr>
          <p:blipFill>
            <a:blip r:embed="rId2" cstate="print"/>
            <a:stretch>
              <a:fillRect/>
            </a:stretch>
          </p:blipFill>
          <p:spPr>
            <a:xfrm>
              <a:off x="183695" y="706950"/>
              <a:ext cx="6885027" cy="3861410"/>
            </a:xfrm>
            <a:prstGeom prst="rect">
              <a:avLst/>
            </a:prstGeom>
          </p:spPr>
        </p:pic>
        <p:sp>
          <p:nvSpPr>
            <p:cNvPr id="6" name="object 6"/>
            <p:cNvSpPr/>
            <p:nvPr/>
          </p:nvSpPr>
          <p:spPr>
            <a:xfrm>
              <a:off x="147637" y="702187"/>
              <a:ext cx="6925945" cy="3909060"/>
            </a:xfrm>
            <a:custGeom>
              <a:avLst/>
              <a:gdLst/>
              <a:ahLst/>
              <a:cxnLst/>
              <a:rect l="l" t="t" r="r" b="b"/>
              <a:pathLst>
                <a:path w="6925945" h="3909060">
                  <a:moveTo>
                    <a:pt x="0" y="0"/>
                  </a:moveTo>
                  <a:lnTo>
                    <a:pt x="6925848" y="0"/>
                  </a:lnTo>
                  <a:lnTo>
                    <a:pt x="6925848" y="3908899"/>
                  </a:lnTo>
                  <a:lnTo>
                    <a:pt x="0" y="3908899"/>
                  </a:lnTo>
                  <a:lnTo>
                    <a:pt x="0" y="0"/>
                  </a:lnTo>
                  <a:close/>
                </a:path>
              </a:pathLst>
            </a:custGeom>
            <a:ln w="9524">
              <a:solidFill>
                <a:srgbClr val="D9D9D9"/>
              </a:solidFill>
            </a:ln>
          </p:spPr>
          <p:txBody>
            <a:bodyPr wrap="square" lIns="0" tIns="0" rIns="0" bIns="0" rtlCol="0"/>
            <a:lstStyle/>
            <a:p>
              <a:endParaRPr sz="2400"/>
            </a:p>
          </p:txBody>
        </p:sp>
      </p:grpSp>
      <p:pic>
        <p:nvPicPr>
          <p:cNvPr id="8" name="Picture 7">
            <a:extLst>
              <a:ext uri="{FF2B5EF4-FFF2-40B4-BE49-F238E27FC236}">
                <a16:creationId xmlns:a16="http://schemas.microsoft.com/office/drawing/2014/main" id="{8A947BBB-72A3-36D1-12B0-12B52CCAE3CE}"/>
              </a:ext>
            </a:extLst>
          </p:cNvPr>
          <p:cNvPicPr>
            <a:picLocks noChangeAspect="1"/>
          </p:cNvPicPr>
          <p:nvPr/>
        </p:nvPicPr>
        <p:blipFill>
          <a:blip r:embed="rId3"/>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E582061D-5300-3DCF-F965-BA27E491762C}"/>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05795"/>
            <a:ext cx="7461513"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213" dirty="0">
                <a:latin typeface="Arial" panose="020B0604020202020204" pitchFamily="34" charset="0"/>
                <a:cs typeface="Arial" panose="020B0604020202020204" pitchFamily="34" charset="0"/>
              </a:rPr>
              <a:t>Monetary</a:t>
            </a:r>
          </a:p>
        </p:txBody>
      </p:sp>
      <p:sp>
        <p:nvSpPr>
          <p:cNvPr id="3" name="object 3"/>
          <p:cNvSpPr txBox="1"/>
          <p:nvPr/>
        </p:nvSpPr>
        <p:spPr>
          <a:xfrm>
            <a:off x="616578" y="5124996"/>
            <a:ext cx="9342929" cy="11231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400" b="1" spc="47" dirty="0">
                <a:latin typeface="Arial" panose="020B0604020202020204" pitchFamily="34" charset="0"/>
                <a:cs typeface="Arial" panose="020B0604020202020204" pitchFamily="34" charset="0"/>
              </a:rPr>
              <a:t>In</a:t>
            </a:r>
            <a:r>
              <a:rPr lang="en-US" sz="1400" b="1" spc="47" dirty="0">
                <a:latin typeface="Arial" panose="020B0604020202020204" pitchFamily="34" charset="0"/>
                <a:cs typeface="Arial" panose="020B0604020202020204" pitchFamily="34" charset="0"/>
              </a:rPr>
              <a:t>ference:</a:t>
            </a:r>
            <a:endParaRPr sz="1400" dirty="0">
              <a:latin typeface="Arial" panose="020B0604020202020204" pitchFamily="34" charset="0"/>
              <a:cs typeface="Arial" panose="020B0604020202020204" pitchFamily="34" charset="0"/>
            </a:endParaRPr>
          </a:p>
          <a:p>
            <a:pPr marL="723882" marR="341197" indent="-407236" algn="just">
              <a:lnSpc>
                <a:spcPct val="114999"/>
              </a:lnSpc>
              <a:spcBef>
                <a:spcPts val="560"/>
              </a:spcBef>
              <a:buFont typeface="Arial MT"/>
              <a:buChar char="●"/>
              <a:tabLst>
                <a:tab pos="723035" algn="l"/>
                <a:tab pos="723882" algn="l"/>
              </a:tabLst>
            </a:pP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most</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recent  </a:t>
            </a:r>
            <a:r>
              <a:rPr sz="1400" spc="40" dirty="0">
                <a:solidFill>
                  <a:schemeClr val="tx1"/>
                </a:solidFill>
                <a:latin typeface="Arial" panose="020B0604020202020204" pitchFamily="34" charset="0"/>
                <a:cs typeface="Arial" panose="020B0604020202020204" pitchFamily="34" charset="0"/>
              </a:rPr>
              <a:t>customers </a:t>
            </a:r>
            <a:r>
              <a:rPr sz="1400" spc="67" dirty="0">
                <a:solidFill>
                  <a:schemeClr val="tx1"/>
                </a:solidFill>
                <a:latin typeface="Arial" panose="020B0604020202020204" pitchFamily="34" charset="0"/>
                <a:cs typeface="Arial" panose="020B0604020202020204" pitchFamily="34" charset="0"/>
              </a:rPr>
              <a:t>are </a:t>
            </a:r>
            <a:r>
              <a:rPr sz="1400" spc="-140" dirty="0">
                <a:solidFill>
                  <a:schemeClr val="tx1"/>
                </a:solidFill>
                <a:latin typeface="Arial" panose="020B0604020202020204" pitchFamily="34" charset="0"/>
                <a:cs typeface="Arial" panose="020B0604020202020204" pitchFamily="34" charset="0"/>
              </a:rPr>
              <a:t>: </a:t>
            </a:r>
            <a:r>
              <a:rPr sz="1400" spc="-13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Euro Shopping </a:t>
            </a:r>
            <a:r>
              <a:rPr sz="1400" b="1"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Channel </a:t>
            </a:r>
            <a:r>
              <a:rPr sz="1400" b="1" dirty="0">
                <a:solidFill>
                  <a:schemeClr val="tx1"/>
                </a:solidFill>
                <a:latin typeface="Arial" panose="020B0604020202020204" pitchFamily="34" charset="0"/>
                <a:cs typeface="Arial" panose="020B0604020202020204" pitchFamily="34" charset="0"/>
              </a:rPr>
              <a:t>&amp; Mini </a:t>
            </a:r>
            <a:r>
              <a:rPr sz="1400" b="1" spc="7"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Gift</a:t>
            </a:r>
            <a:r>
              <a:rPr sz="1400" b="1" dirty="0">
                <a:solidFill>
                  <a:schemeClr val="tx1"/>
                </a:solidFill>
                <a:latin typeface="Arial" panose="020B0604020202020204" pitchFamily="34" charset="0"/>
                <a:cs typeface="Arial" panose="020B0604020202020204" pitchFamily="34" charset="0"/>
              </a:rPr>
              <a:t>s</a:t>
            </a:r>
            <a:r>
              <a:rPr sz="1400" b="1" spc="-7" dirty="0">
                <a:solidFill>
                  <a:schemeClr val="tx1"/>
                </a:solidFill>
                <a:latin typeface="Arial" panose="020B0604020202020204" pitchFamily="34" charset="0"/>
                <a:cs typeface="Arial" panose="020B0604020202020204" pitchFamily="34" charset="0"/>
              </a:rPr>
              <a:t> Distributors  Ltd.</a:t>
            </a:r>
            <a:endParaRPr sz="1400" dirty="0">
              <a:solidFill>
                <a:schemeClr val="tx1"/>
              </a:solidFill>
              <a:latin typeface="Arial" panose="020B0604020202020204" pitchFamily="34" charset="0"/>
              <a:cs typeface="Arial" panose="020B0604020202020204" pitchFamily="34" charset="0"/>
            </a:endParaRPr>
          </a:p>
          <a:p>
            <a:pPr marL="723882" marR="369137" indent="-407236" algn="just">
              <a:lnSpc>
                <a:spcPct val="114999"/>
              </a:lnSpc>
              <a:buChar char="●"/>
              <a:tabLst>
                <a:tab pos="723035" algn="l"/>
                <a:tab pos="723882" algn="l"/>
              </a:tabLst>
            </a:pPr>
            <a:r>
              <a:rPr sz="1400" spc="-7" dirty="0">
                <a:solidFill>
                  <a:schemeClr val="tx1"/>
                </a:solidFill>
                <a:latin typeface="Arial" panose="020B0604020202020204" pitchFamily="34" charset="0"/>
                <a:cs typeface="Arial" panose="020B0604020202020204" pitchFamily="34" charset="0"/>
              </a:rPr>
              <a:t>The </a:t>
            </a:r>
            <a:r>
              <a:rPr sz="1400" b="1" spc="-7" dirty="0">
                <a:solidFill>
                  <a:schemeClr val="tx1"/>
                </a:solidFill>
                <a:latin typeface="Arial" panose="020B0604020202020204" pitchFamily="34" charset="0"/>
                <a:cs typeface="Arial" panose="020B0604020202020204" pitchFamily="34" charset="0"/>
              </a:rPr>
              <a:t>above </a:t>
            </a:r>
            <a:r>
              <a:rPr sz="1400" b="1"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customers</a:t>
            </a:r>
            <a:r>
              <a:rPr sz="1400" b="1"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were </a:t>
            </a:r>
            <a:r>
              <a:rPr sz="1400" spc="-35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most recent </a:t>
            </a:r>
            <a:r>
              <a:rPr sz="1400" b="1" dirty="0">
                <a:solidFill>
                  <a:schemeClr val="tx1"/>
                </a:solidFill>
                <a:latin typeface="Arial" panose="020B0604020202020204" pitchFamily="34" charset="0"/>
                <a:cs typeface="Arial" panose="020B0604020202020204" pitchFamily="34" charset="0"/>
              </a:rPr>
              <a:t>&amp; </a:t>
            </a:r>
            <a:r>
              <a:rPr sz="1400" b="1" spc="7" dirty="0">
                <a:solidFill>
                  <a:schemeClr val="tx1"/>
                </a:solidFill>
                <a:latin typeface="Arial" panose="020B0604020202020204" pitchFamily="34" charset="0"/>
                <a:cs typeface="Arial" panose="020B0604020202020204" pitchFamily="34" charset="0"/>
              </a:rPr>
              <a:t> </a:t>
            </a:r>
            <a:r>
              <a:rPr sz="1400" b="1" dirty="0">
                <a:solidFill>
                  <a:schemeClr val="tx1"/>
                </a:solidFill>
                <a:latin typeface="Arial" panose="020B0604020202020204" pitchFamily="34" charset="0"/>
                <a:cs typeface="Arial" panose="020B0604020202020204" pitchFamily="34" charset="0"/>
              </a:rPr>
              <a:t>frequent </a:t>
            </a:r>
            <a:r>
              <a:rPr sz="1400" b="1" spc="-7" dirty="0">
                <a:solidFill>
                  <a:schemeClr val="tx1"/>
                </a:solidFill>
                <a:latin typeface="Arial" panose="020B0604020202020204" pitchFamily="34" charset="0"/>
                <a:cs typeface="Arial" panose="020B0604020202020204" pitchFamily="34" charset="0"/>
              </a:rPr>
              <a:t>as well, </a:t>
            </a:r>
            <a:r>
              <a:rPr sz="1400" b="1" spc="-353"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indicating</a:t>
            </a:r>
            <a:r>
              <a:rPr sz="1400" spc="-6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them</a:t>
            </a:r>
            <a:r>
              <a:rPr sz="1400" spc="-6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as </a:t>
            </a:r>
            <a:r>
              <a:rPr sz="1400" spc="-353"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 </a:t>
            </a:r>
            <a:r>
              <a:rPr sz="1400" dirty="0">
                <a:solidFill>
                  <a:schemeClr val="tx1"/>
                </a:solidFill>
                <a:latin typeface="Arial" panose="020B0604020202020204" pitchFamily="34" charset="0"/>
                <a:cs typeface="Arial" panose="020B0604020202020204" pitchFamily="34" charset="0"/>
              </a:rPr>
              <a:t>most valuable </a:t>
            </a:r>
            <a:r>
              <a:rPr sz="1400" spc="-353"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customers </a:t>
            </a:r>
            <a:r>
              <a:rPr sz="1400" spc="-7" dirty="0">
                <a:solidFill>
                  <a:schemeClr val="tx1"/>
                </a:solidFill>
                <a:latin typeface="Arial" panose="020B0604020202020204" pitchFamily="34" charset="0"/>
                <a:cs typeface="Arial" panose="020B0604020202020204" pitchFamily="34" charset="0"/>
              </a:rPr>
              <a:t>for the </a:t>
            </a:r>
            <a:r>
              <a:rPr sz="1400" spc="-353"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brand</a:t>
            </a:r>
            <a:endParaRPr sz="1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86BA529-33D7-0FE3-3D11-2E4204C5A143}"/>
              </a:ext>
            </a:extLst>
          </p:cNvPr>
          <p:cNvPicPr>
            <a:picLocks noChangeAspect="1"/>
          </p:cNvPicPr>
          <p:nvPr/>
        </p:nvPicPr>
        <p:blipFill>
          <a:blip r:embed="rId2"/>
          <a:stretch>
            <a:fillRect/>
          </a:stretch>
        </p:blipFill>
        <p:spPr>
          <a:xfrm>
            <a:off x="616576" y="829604"/>
            <a:ext cx="11575423" cy="4200142"/>
          </a:xfrm>
          <a:prstGeom prst="rect">
            <a:avLst/>
          </a:prstGeom>
        </p:spPr>
      </p:pic>
      <p:pic>
        <p:nvPicPr>
          <p:cNvPr id="10" name="Picture 9">
            <a:extLst>
              <a:ext uri="{FF2B5EF4-FFF2-40B4-BE49-F238E27FC236}">
                <a16:creationId xmlns:a16="http://schemas.microsoft.com/office/drawing/2014/main" id="{BFEDB231-DA37-8096-956A-611F13023AAC}"/>
              </a:ext>
            </a:extLst>
          </p:cNvPr>
          <p:cNvPicPr>
            <a:picLocks noChangeAspect="1"/>
          </p:cNvPicPr>
          <p:nvPr/>
        </p:nvPicPr>
        <p:blipFill>
          <a:blip r:embed="rId3"/>
          <a:stretch>
            <a:fillRect/>
          </a:stretch>
        </p:blipFill>
        <p:spPr>
          <a:xfrm>
            <a:off x="0" y="6254496"/>
            <a:ext cx="12192000" cy="603504"/>
          </a:xfrm>
          <a:prstGeom prst="rect">
            <a:avLst/>
          </a:prstGeom>
        </p:spPr>
      </p:pic>
      <p:sp>
        <p:nvSpPr>
          <p:cNvPr id="11" name="object 2">
            <a:extLst>
              <a:ext uri="{FF2B5EF4-FFF2-40B4-BE49-F238E27FC236}">
                <a16:creationId xmlns:a16="http://schemas.microsoft.com/office/drawing/2014/main" id="{360912DD-EF94-C491-015B-2C8BBE5D5E69}"/>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11132261"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10</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87" dirty="0">
                <a:latin typeface="Arial" panose="020B0604020202020204" pitchFamily="34" charset="0"/>
                <a:cs typeface="Arial" panose="020B0604020202020204" pitchFamily="34" charset="0"/>
              </a:rPr>
              <a:t> </a:t>
            </a:r>
            <a:r>
              <a:rPr sz="3600" spc="140" dirty="0">
                <a:latin typeface="Arial" panose="020B0604020202020204" pitchFamily="34" charset="0"/>
                <a:cs typeface="Arial" panose="020B0604020202020204" pitchFamily="34" charset="0"/>
              </a:rPr>
              <a:t>distribution</a:t>
            </a:r>
            <a:r>
              <a:rPr sz="3600" spc="-193" dirty="0">
                <a:latin typeface="Arial" panose="020B0604020202020204" pitchFamily="34" charset="0"/>
                <a:cs typeface="Arial" panose="020B0604020202020204" pitchFamily="34" charset="0"/>
              </a:rPr>
              <a:t> </a:t>
            </a:r>
            <a:r>
              <a:rPr sz="3600" spc="127" dirty="0">
                <a:latin typeface="Arial" panose="020B0604020202020204" pitchFamily="34" charset="0"/>
                <a:cs typeface="Arial" panose="020B0604020202020204" pitchFamily="34" charset="0"/>
              </a:rPr>
              <a:t>across</a:t>
            </a:r>
            <a:r>
              <a:rPr sz="3600" spc="-187" dirty="0">
                <a:latin typeface="Arial" panose="020B0604020202020204" pitchFamily="34" charset="0"/>
                <a:cs typeface="Arial" panose="020B0604020202020204" pitchFamily="34" charset="0"/>
              </a:rPr>
              <a:t> </a:t>
            </a:r>
            <a:r>
              <a:rPr sz="3600" spc="133" dirty="0">
                <a:latin typeface="Arial" panose="020B0604020202020204" pitchFamily="34" charset="0"/>
                <a:cs typeface="Arial" panose="020B0604020202020204" pitchFamily="34" charset="0"/>
              </a:rPr>
              <a:t>Countries</a:t>
            </a:r>
          </a:p>
        </p:txBody>
      </p:sp>
      <p:sp>
        <p:nvSpPr>
          <p:cNvPr id="3" name="object 3"/>
          <p:cNvSpPr txBox="1"/>
          <p:nvPr/>
        </p:nvSpPr>
        <p:spPr>
          <a:xfrm>
            <a:off x="616577" y="5087868"/>
            <a:ext cx="9634557" cy="123087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47" dirty="0">
                <a:latin typeface="Arial" panose="020B0604020202020204" pitchFamily="34" charset="0"/>
                <a:cs typeface="Arial" panose="020B0604020202020204" pitchFamily="34" charset="0"/>
              </a:rPr>
              <a:t>In</a:t>
            </a:r>
            <a:r>
              <a:rPr lang="en-US" sz="1600" b="1" spc="4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723882" marR="104984" indent="-407236">
              <a:lnSpc>
                <a:spcPct val="114999"/>
              </a:lnSpc>
              <a:spcBef>
                <a:spcPts val="560"/>
              </a:spcBef>
              <a:buFont typeface="Arial MT"/>
              <a:buChar char="●"/>
              <a:tabLst>
                <a:tab pos="723035" algn="l"/>
                <a:tab pos="723882" algn="l"/>
              </a:tabLst>
            </a:pPr>
            <a:r>
              <a:rPr sz="1400" b="1" spc="60" dirty="0">
                <a:solidFill>
                  <a:schemeClr val="tx1"/>
                </a:solidFill>
                <a:latin typeface="Arial" panose="020B0604020202020204" pitchFamily="34" charset="0"/>
                <a:cs typeface="Arial" panose="020B0604020202020204" pitchFamily="34" charset="0"/>
              </a:rPr>
              <a:t>Most </a:t>
            </a:r>
            <a:r>
              <a:rPr sz="1400" spc="-13" dirty="0">
                <a:solidFill>
                  <a:schemeClr val="tx1"/>
                </a:solidFill>
                <a:latin typeface="Arial" panose="020B0604020202020204" pitchFamily="34" charset="0"/>
                <a:cs typeface="Arial" panose="020B0604020202020204" pitchFamily="34" charset="0"/>
              </a:rPr>
              <a:t>of </a:t>
            </a:r>
            <a:r>
              <a:rPr sz="1400" spc="27" dirty="0">
                <a:solidFill>
                  <a:schemeClr val="tx1"/>
                </a:solidFill>
                <a:latin typeface="Arial" panose="020B0604020202020204" pitchFamily="34" charset="0"/>
                <a:cs typeface="Arial" panose="020B0604020202020204" pitchFamily="34" charset="0"/>
              </a:rPr>
              <a:t>the </a:t>
            </a:r>
            <a:r>
              <a:rPr sz="1400" spc="33"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customers</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belongs  </a:t>
            </a:r>
            <a:r>
              <a:rPr sz="1400" spc="7" dirty="0">
                <a:solidFill>
                  <a:schemeClr val="tx1"/>
                </a:solidFill>
                <a:latin typeface="Arial" panose="020B0604020202020204" pitchFamily="34" charset="0"/>
                <a:cs typeface="Arial" panose="020B0604020202020204" pitchFamily="34" charset="0"/>
              </a:rPr>
              <a:t>to</a:t>
            </a:r>
            <a:r>
              <a:rPr sz="1400" spc="-7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USA</a:t>
            </a:r>
            <a:endParaRPr lang="en-US" sz="1400" spc="-27" dirty="0">
              <a:solidFill>
                <a:schemeClr val="tx1"/>
              </a:solidFill>
              <a:latin typeface="Arial" panose="020B0604020202020204" pitchFamily="34" charset="0"/>
              <a:cs typeface="Arial" panose="020B0604020202020204" pitchFamily="34" charset="0"/>
            </a:endParaRPr>
          </a:p>
          <a:p>
            <a:pPr marL="723882" marR="104984" indent="-407236">
              <a:lnSpc>
                <a:spcPct val="114999"/>
              </a:lnSpc>
              <a:spcBef>
                <a:spcPts val="560"/>
              </a:spcBef>
              <a:buFont typeface="Arial MT"/>
              <a:buChar char="●"/>
              <a:tabLst>
                <a:tab pos="723035" algn="l"/>
                <a:tab pos="723882" algn="l"/>
              </a:tabLst>
            </a:pPr>
            <a:r>
              <a:rPr sz="1400" b="1" dirty="0">
                <a:solidFill>
                  <a:schemeClr val="tx1"/>
                </a:solidFill>
                <a:latin typeface="Arial" panose="020B0604020202020204" pitchFamily="34" charset="0"/>
                <a:cs typeface="Arial" panose="020B0604020202020204" pitchFamily="34" charset="0"/>
              </a:rPr>
              <a:t>Euro</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Shopping  </a:t>
            </a:r>
            <a:r>
              <a:rPr sz="1400" b="1" spc="80" dirty="0">
                <a:solidFill>
                  <a:schemeClr val="tx1"/>
                </a:solidFill>
                <a:latin typeface="Arial" panose="020B0604020202020204" pitchFamily="34" charset="0"/>
                <a:cs typeface="Arial" panose="020B0604020202020204" pitchFamily="34" charset="0"/>
              </a:rPr>
              <a:t>Channel</a:t>
            </a:r>
            <a:r>
              <a:rPr sz="1400" b="1" spc="-9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is</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the  </a:t>
            </a:r>
            <a:r>
              <a:rPr sz="1400" b="1" spc="87" dirty="0">
                <a:solidFill>
                  <a:schemeClr val="tx1"/>
                </a:solidFill>
                <a:latin typeface="Arial" panose="020B0604020202020204" pitchFamily="34" charset="0"/>
                <a:cs typeface="Arial" panose="020B0604020202020204" pitchFamily="34" charset="0"/>
              </a:rPr>
              <a:t>most</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spending  </a:t>
            </a:r>
            <a:r>
              <a:rPr sz="1400" b="1" spc="73" dirty="0">
                <a:solidFill>
                  <a:schemeClr val="tx1"/>
                </a:solidFill>
                <a:latin typeface="Arial" panose="020B0604020202020204" pitchFamily="34" charset="0"/>
                <a:cs typeface="Arial" panose="020B0604020202020204" pitchFamily="34" charset="0"/>
              </a:rPr>
              <a:t>Customer</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across  </a:t>
            </a:r>
            <a:r>
              <a:rPr sz="1400" b="1" spc="67" dirty="0">
                <a:solidFill>
                  <a:schemeClr val="tx1"/>
                </a:solidFill>
                <a:latin typeface="Arial" panose="020B0604020202020204" pitchFamily="34" charset="0"/>
                <a:cs typeface="Arial" panose="020B0604020202020204" pitchFamily="34" charset="0"/>
              </a:rPr>
              <a:t>all</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countries</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as  well</a:t>
            </a:r>
            <a:r>
              <a:rPr sz="1400" b="1" spc="-93"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as</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Spain.</a:t>
            </a:r>
            <a:r>
              <a:rPr lang="en-US" sz="1400" b="1"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It</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contributes</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over  </a:t>
            </a:r>
            <a:r>
              <a:rPr sz="1400" spc="33" dirty="0">
                <a:solidFill>
                  <a:schemeClr val="tx1"/>
                </a:solidFill>
                <a:latin typeface="Arial" panose="020B0604020202020204" pitchFamily="34" charset="0"/>
                <a:cs typeface="Arial" panose="020B0604020202020204" pitchFamily="34" charset="0"/>
              </a:rPr>
              <a:t>80% </a:t>
            </a:r>
            <a:r>
              <a:rPr sz="1400" spc="-13" dirty="0">
                <a:solidFill>
                  <a:schemeClr val="tx1"/>
                </a:solidFill>
                <a:latin typeface="Arial" panose="020B0604020202020204" pitchFamily="34" charset="0"/>
                <a:cs typeface="Arial" panose="020B0604020202020204" pitchFamily="34" charset="0"/>
              </a:rPr>
              <a:t>of </a:t>
            </a:r>
            <a:r>
              <a:rPr sz="1400" spc="27" dirty="0">
                <a:solidFill>
                  <a:schemeClr val="tx1"/>
                </a:solidFill>
                <a:latin typeface="Arial" panose="020B0604020202020204" pitchFamily="34" charset="0"/>
                <a:cs typeface="Arial" panose="020B0604020202020204" pitchFamily="34" charset="0"/>
              </a:rPr>
              <a:t>the </a:t>
            </a:r>
            <a:r>
              <a:rPr sz="1400" spc="40" dirty="0">
                <a:solidFill>
                  <a:schemeClr val="tx1"/>
                </a:solidFill>
                <a:latin typeface="Arial" panose="020B0604020202020204" pitchFamily="34" charset="0"/>
                <a:cs typeface="Arial" panose="020B0604020202020204" pitchFamily="34" charset="0"/>
              </a:rPr>
              <a:t>sales </a:t>
            </a:r>
            <a:r>
              <a:rPr sz="1400" spc="4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from</a:t>
            </a:r>
            <a:r>
              <a:rPr sz="1400" spc="-7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Spain</a:t>
            </a:r>
            <a:r>
              <a:rPr sz="1400" spc="13"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4DA862-7161-C832-0979-0D3F4C140773}"/>
              </a:ext>
            </a:extLst>
          </p:cNvPr>
          <p:cNvPicPr>
            <a:picLocks noChangeAspect="1"/>
          </p:cNvPicPr>
          <p:nvPr/>
        </p:nvPicPr>
        <p:blipFill>
          <a:blip r:embed="rId2"/>
          <a:stretch>
            <a:fillRect/>
          </a:stretch>
        </p:blipFill>
        <p:spPr>
          <a:xfrm>
            <a:off x="0" y="6254496"/>
            <a:ext cx="12192000" cy="603504"/>
          </a:xfrm>
          <a:prstGeom prst="rect">
            <a:avLst/>
          </a:prstGeom>
        </p:spPr>
      </p:pic>
      <p:sp>
        <p:nvSpPr>
          <p:cNvPr id="9" name="object 2">
            <a:extLst>
              <a:ext uri="{FF2B5EF4-FFF2-40B4-BE49-F238E27FC236}">
                <a16:creationId xmlns:a16="http://schemas.microsoft.com/office/drawing/2014/main" id="{95CC5ECB-57F6-9368-2308-1002D7EF801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1" name="Picture 10">
            <a:extLst>
              <a:ext uri="{FF2B5EF4-FFF2-40B4-BE49-F238E27FC236}">
                <a16:creationId xmlns:a16="http://schemas.microsoft.com/office/drawing/2014/main" id="{144B9F73-81DC-DAE0-37DD-988EF2B97343}"/>
              </a:ext>
            </a:extLst>
          </p:cNvPr>
          <p:cNvPicPr>
            <a:picLocks noChangeAspect="1"/>
          </p:cNvPicPr>
          <p:nvPr/>
        </p:nvPicPr>
        <p:blipFill>
          <a:blip r:embed="rId3"/>
          <a:stretch>
            <a:fillRect/>
          </a:stretch>
        </p:blipFill>
        <p:spPr>
          <a:xfrm>
            <a:off x="616577" y="898162"/>
            <a:ext cx="11575423" cy="41643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48670"/>
            <a:ext cx="9150462"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80" dirty="0">
                <a:latin typeface="Arial" panose="020B0604020202020204" pitchFamily="34" charset="0"/>
                <a:cs typeface="Arial" panose="020B0604020202020204" pitchFamily="34" charset="0"/>
              </a:rPr>
              <a:t>Year</a:t>
            </a:r>
            <a:r>
              <a:rPr sz="3600" spc="-193" dirty="0">
                <a:latin typeface="Arial" panose="020B0604020202020204" pitchFamily="34" charset="0"/>
                <a:cs typeface="Arial" panose="020B0604020202020204" pitchFamily="34" charset="0"/>
              </a:rPr>
              <a:t> </a:t>
            </a:r>
            <a:r>
              <a:rPr sz="3600" spc="240" dirty="0">
                <a:latin typeface="Arial" panose="020B0604020202020204" pitchFamily="34" charset="0"/>
                <a:cs typeface="Arial" panose="020B0604020202020204" pitchFamily="34" charset="0"/>
              </a:rPr>
              <a:t>&amp;</a:t>
            </a:r>
            <a:r>
              <a:rPr sz="3600" spc="-193" dirty="0">
                <a:latin typeface="Arial" panose="020B0604020202020204" pitchFamily="34" charset="0"/>
                <a:cs typeface="Arial" panose="020B0604020202020204" pitchFamily="34" charset="0"/>
              </a:rPr>
              <a:t> </a:t>
            </a:r>
            <a:r>
              <a:rPr sz="3600" spc="180" dirty="0">
                <a:latin typeface="Arial" panose="020B0604020202020204" pitchFamily="34" charset="0"/>
                <a:cs typeface="Arial" panose="020B0604020202020204" pitchFamily="34" charset="0"/>
              </a:rPr>
              <a:t>Quarter</a:t>
            </a:r>
          </a:p>
        </p:txBody>
      </p:sp>
      <p:sp>
        <p:nvSpPr>
          <p:cNvPr id="3" name="object 3"/>
          <p:cNvSpPr txBox="1"/>
          <p:nvPr/>
        </p:nvSpPr>
        <p:spPr>
          <a:xfrm>
            <a:off x="616577" y="5335312"/>
            <a:ext cx="11330373" cy="919184"/>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723882" marR="119377" indent="-407236">
              <a:lnSpc>
                <a:spcPct val="114999"/>
              </a:lnSpc>
              <a:spcBef>
                <a:spcPts val="560"/>
              </a:spcBef>
              <a:buClr>
                <a:srgbClr val="000000"/>
              </a:buClr>
              <a:buFont typeface="Arial MT"/>
              <a:buChar char="●"/>
              <a:tabLst>
                <a:tab pos="723035" algn="l"/>
                <a:tab pos="723882" algn="l"/>
              </a:tabLst>
            </a:pPr>
            <a:r>
              <a:rPr sz="1400" b="1" spc="33" dirty="0">
                <a:solidFill>
                  <a:schemeClr val="tx1"/>
                </a:solidFill>
                <a:latin typeface="Arial" panose="020B0604020202020204" pitchFamily="34" charset="0"/>
                <a:cs typeface="Arial" panose="020B0604020202020204" pitchFamily="34" charset="0"/>
              </a:rPr>
              <a:t>Sales</a:t>
            </a:r>
            <a:r>
              <a:rPr sz="1400" b="1" spc="-2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b="1" spc="-113" dirty="0">
                <a:solidFill>
                  <a:schemeClr val="tx1"/>
                </a:solidFill>
                <a:latin typeface="Arial" panose="020B0604020202020204" pitchFamily="34" charset="0"/>
                <a:cs typeface="Arial" panose="020B0604020202020204" pitchFamily="34" charset="0"/>
              </a:rPr>
              <a:t>Q1</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2020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comparatively </a:t>
            </a:r>
            <a:r>
              <a:rPr sz="1400" b="1" spc="67" dirty="0">
                <a:solidFill>
                  <a:schemeClr val="tx1"/>
                </a:solidFill>
                <a:latin typeface="Arial" panose="020B0604020202020204" pitchFamily="34" charset="0"/>
                <a:cs typeface="Arial" panose="020B0604020202020204" pitchFamily="34" charset="0"/>
              </a:rPr>
              <a:t>higher</a:t>
            </a:r>
            <a:r>
              <a:rPr sz="1400" b="1" spc="-20" dirty="0">
                <a:solidFill>
                  <a:schemeClr val="tx1"/>
                </a:solidFill>
                <a:latin typeface="Arial" panose="020B0604020202020204" pitchFamily="34" charset="0"/>
                <a:cs typeface="Arial" panose="020B0604020202020204" pitchFamily="34" charset="0"/>
              </a:rPr>
              <a:t> </a:t>
            </a:r>
            <a:r>
              <a:rPr sz="1400" b="1" spc="107" dirty="0">
                <a:solidFill>
                  <a:schemeClr val="tx1"/>
                </a:solidFill>
                <a:latin typeface="Arial" panose="020B0604020202020204" pitchFamily="34" charset="0"/>
                <a:cs typeface="Arial" panose="020B0604020202020204" pitchFamily="34" charset="0"/>
              </a:rPr>
              <a:t>than</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rest</a:t>
            </a:r>
            <a:r>
              <a:rPr sz="1400" b="1" spc="-20"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  </a:t>
            </a:r>
            <a:r>
              <a:rPr sz="1400" spc="27" dirty="0">
                <a:solidFill>
                  <a:schemeClr val="tx1"/>
                </a:solidFill>
                <a:latin typeface="Arial" panose="020B0604020202020204" pitchFamily="34" charset="0"/>
                <a:cs typeface="Arial" panose="020B0604020202020204" pitchFamily="34" charset="0"/>
              </a:rPr>
              <a:t>the</a:t>
            </a:r>
            <a:r>
              <a:rPr sz="1400" spc="-73"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quarters.</a:t>
            </a:r>
            <a:endParaRPr sz="1400" dirty="0">
              <a:solidFill>
                <a:schemeClr val="tx1"/>
              </a:solidFill>
              <a:latin typeface="Arial" panose="020B0604020202020204" pitchFamily="34" charset="0"/>
              <a:cs typeface="Arial" panose="020B0604020202020204" pitchFamily="34" charset="0"/>
            </a:endParaRPr>
          </a:p>
          <a:p>
            <a:pPr marL="723882" marR="237907" indent="-407236">
              <a:lnSpc>
                <a:spcPct val="114999"/>
              </a:lnSpc>
              <a:buFont typeface="Arial MT"/>
              <a:buChar char="●"/>
              <a:tabLst>
                <a:tab pos="723035" algn="l"/>
                <a:tab pos="723882" algn="l"/>
              </a:tabLst>
            </a:pPr>
            <a:r>
              <a:rPr sz="1400" b="1" spc="53" dirty="0">
                <a:solidFill>
                  <a:schemeClr val="tx1"/>
                </a:solidFill>
                <a:latin typeface="Arial" panose="020B0604020202020204" pitchFamily="34" charset="0"/>
                <a:cs typeface="Arial" panose="020B0604020202020204" pitchFamily="34" charset="0"/>
              </a:rPr>
              <a:t>Highest </a:t>
            </a:r>
            <a:r>
              <a:rPr sz="1400" b="1" spc="60" dirty="0">
                <a:solidFill>
                  <a:schemeClr val="tx1"/>
                </a:solidFill>
                <a:latin typeface="Arial" panose="020B0604020202020204" pitchFamily="34" charset="0"/>
                <a:cs typeface="Arial" panose="020B0604020202020204" pitchFamily="34" charset="0"/>
              </a:rPr>
              <a:t>Contribution </a:t>
            </a:r>
            <a:r>
              <a:rPr sz="1400" spc="7" dirty="0">
                <a:solidFill>
                  <a:schemeClr val="tx1"/>
                </a:solidFill>
                <a:latin typeface="Arial" panose="020B0604020202020204" pitchFamily="34" charset="0"/>
                <a:cs typeface="Arial" panose="020B0604020202020204" pitchFamily="34" charset="0"/>
              </a:rPr>
              <a:t>to </a:t>
            </a:r>
            <a:r>
              <a:rPr sz="1400" spc="40" dirty="0">
                <a:solidFill>
                  <a:schemeClr val="tx1"/>
                </a:solidFill>
                <a:latin typeface="Arial" panose="020B0604020202020204" pitchFamily="34" charset="0"/>
                <a:cs typeface="Arial" panose="020B0604020202020204" pitchFamily="34" charset="0"/>
              </a:rPr>
              <a:t>sales </a:t>
            </a:r>
            <a:r>
              <a:rPr sz="1400" spc="-20" dirty="0">
                <a:solidFill>
                  <a:schemeClr val="tx1"/>
                </a:solidFill>
                <a:latin typeface="Arial" panose="020B0604020202020204" pitchFamily="34" charset="0"/>
                <a:cs typeface="Arial" panose="020B0604020202020204" pitchFamily="34" charset="0"/>
              </a:rPr>
              <a:t>in </a:t>
            </a:r>
            <a:r>
              <a:rPr sz="1400" spc="40" dirty="0">
                <a:solidFill>
                  <a:schemeClr val="tx1"/>
                </a:solidFill>
                <a:latin typeface="Arial" panose="020B0604020202020204" pitchFamily="34" charset="0"/>
                <a:cs typeface="Arial" panose="020B0604020202020204" pitchFamily="34" charset="0"/>
              </a:rPr>
              <a:t>most</a:t>
            </a:r>
            <a:r>
              <a:rPr sz="1400" spc="4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quarters</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from </a:t>
            </a:r>
            <a:r>
              <a:rPr sz="1400" b="1" dirty="0">
                <a:solidFill>
                  <a:schemeClr val="tx1"/>
                </a:solidFill>
                <a:latin typeface="Arial" panose="020B0604020202020204" pitchFamily="34" charset="0"/>
                <a:cs typeface="Arial" panose="020B0604020202020204" pitchFamily="34" charset="0"/>
              </a:rPr>
              <a:t>Euro</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Shopping </a:t>
            </a:r>
            <a:r>
              <a:rPr sz="1400" b="1" spc="80" dirty="0">
                <a:solidFill>
                  <a:schemeClr val="tx1"/>
                </a:solidFill>
                <a:latin typeface="Arial" panose="020B0604020202020204" pitchFamily="34" charset="0"/>
                <a:cs typeface="Arial" panose="020B0604020202020204" pitchFamily="34" charset="0"/>
              </a:rPr>
              <a:t>channel</a:t>
            </a:r>
            <a:r>
              <a:rPr sz="1400" b="1" spc="-93"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&amp;</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Mini </a:t>
            </a:r>
            <a:r>
              <a:rPr sz="1400" b="1" spc="27" dirty="0">
                <a:solidFill>
                  <a:schemeClr val="tx1"/>
                </a:solidFill>
                <a:latin typeface="Arial" panose="020B0604020202020204" pitchFamily="34" charset="0"/>
                <a:cs typeface="Arial" panose="020B0604020202020204" pitchFamily="34" charset="0"/>
              </a:rPr>
              <a:t>Gifts</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distributors </a:t>
            </a:r>
            <a:r>
              <a:rPr sz="1400" b="1" dirty="0">
                <a:solidFill>
                  <a:schemeClr val="tx1"/>
                </a:solidFill>
                <a:latin typeface="Arial" panose="020B0604020202020204" pitchFamily="34" charset="0"/>
                <a:cs typeface="Arial" panose="020B0604020202020204" pitchFamily="34" charset="0"/>
              </a:rPr>
              <a:t>Ltd.</a:t>
            </a:r>
            <a:endParaRPr sz="1400" dirty="0">
              <a:solidFill>
                <a:schemeClr val="tx1"/>
              </a:solidFill>
              <a:latin typeface="Arial" panose="020B0604020202020204" pitchFamily="34" charset="0"/>
              <a:cs typeface="Arial" panose="020B0604020202020204" pitchFamily="34" charset="0"/>
            </a:endParaRPr>
          </a:p>
        </p:txBody>
      </p:sp>
      <p:sp>
        <p:nvSpPr>
          <p:cNvPr id="9" name="object 2">
            <a:extLst>
              <a:ext uri="{FF2B5EF4-FFF2-40B4-BE49-F238E27FC236}">
                <a16:creationId xmlns:a16="http://schemas.microsoft.com/office/drawing/2014/main" id="{B2E65AA8-FCE0-B783-7B30-F1154D60A9BD}"/>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0" name="Picture 9">
            <a:extLst>
              <a:ext uri="{FF2B5EF4-FFF2-40B4-BE49-F238E27FC236}">
                <a16:creationId xmlns:a16="http://schemas.microsoft.com/office/drawing/2014/main" id="{74B446AA-DFDD-DFCB-9727-043C92FD4BF4}"/>
              </a:ext>
            </a:extLst>
          </p:cNvPr>
          <p:cNvPicPr>
            <a:picLocks noChangeAspect="1"/>
          </p:cNvPicPr>
          <p:nvPr/>
        </p:nvPicPr>
        <p:blipFill>
          <a:blip r:embed="rId2"/>
          <a:stretch>
            <a:fillRect/>
          </a:stretch>
        </p:blipFill>
        <p:spPr>
          <a:xfrm>
            <a:off x="0" y="6254496"/>
            <a:ext cx="12192000" cy="603504"/>
          </a:xfrm>
          <a:prstGeom prst="rect">
            <a:avLst/>
          </a:prstGeom>
        </p:spPr>
      </p:pic>
      <p:pic>
        <p:nvPicPr>
          <p:cNvPr id="12" name="Picture 11">
            <a:extLst>
              <a:ext uri="{FF2B5EF4-FFF2-40B4-BE49-F238E27FC236}">
                <a16:creationId xmlns:a16="http://schemas.microsoft.com/office/drawing/2014/main" id="{84DFA514-F0A2-B2AB-93F0-E93C5D7BF445}"/>
              </a:ext>
            </a:extLst>
          </p:cNvPr>
          <p:cNvPicPr>
            <a:picLocks noChangeAspect="1"/>
          </p:cNvPicPr>
          <p:nvPr/>
        </p:nvPicPr>
        <p:blipFill>
          <a:blip r:embed="rId3"/>
          <a:stretch>
            <a:fillRect/>
          </a:stretch>
        </p:blipFill>
        <p:spPr>
          <a:xfrm>
            <a:off x="616577" y="892613"/>
            <a:ext cx="10836579" cy="43897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55437"/>
            <a:ext cx="6729103"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Top</a:t>
            </a:r>
            <a:r>
              <a:rPr sz="3600" spc="-207"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207" dirty="0">
                <a:latin typeface="Arial" panose="020B0604020202020204" pitchFamily="34" charset="0"/>
                <a:cs typeface="Arial" panose="020B0604020202020204" pitchFamily="34" charset="0"/>
              </a:rPr>
              <a:t> </a:t>
            </a:r>
            <a:r>
              <a:rPr sz="3600" spc="227" dirty="0">
                <a:latin typeface="Arial" panose="020B0604020202020204" pitchFamily="34" charset="0"/>
                <a:cs typeface="Arial" panose="020B0604020202020204" pitchFamily="34" charset="0"/>
              </a:rPr>
              <a:t>by</a:t>
            </a:r>
            <a:r>
              <a:rPr sz="3600" spc="-200" dirty="0">
                <a:latin typeface="Arial" panose="020B0604020202020204" pitchFamily="34" charset="0"/>
                <a:cs typeface="Arial" panose="020B0604020202020204" pitchFamily="34" charset="0"/>
              </a:rPr>
              <a:t> </a:t>
            </a:r>
            <a:r>
              <a:rPr sz="3600" spc="160" dirty="0">
                <a:latin typeface="Arial" panose="020B0604020202020204" pitchFamily="34" charset="0"/>
                <a:cs typeface="Arial" panose="020B0604020202020204" pitchFamily="34" charset="0"/>
              </a:rPr>
              <a:t>Deal</a:t>
            </a:r>
            <a:r>
              <a:rPr sz="3600" spc="-207"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Size</a:t>
            </a:r>
          </a:p>
        </p:txBody>
      </p:sp>
      <p:sp>
        <p:nvSpPr>
          <p:cNvPr id="4" name="object 4"/>
          <p:cNvSpPr txBox="1"/>
          <p:nvPr/>
        </p:nvSpPr>
        <p:spPr>
          <a:xfrm>
            <a:off x="526928" y="5363077"/>
            <a:ext cx="9994052" cy="930297"/>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626518" marR="6773" indent="-407236">
              <a:lnSpc>
                <a:spcPct val="114999"/>
              </a:lnSpc>
              <a:spcBef>
                <a:spcPts val="560"/>
              </a:spcBef>
              <a:buFont typeface="Arial MT"/>
              <a:buChar char="●"/>
              <a:tabLst>
                <a:tab pos="625671" algn="l"/>
                <a:tab pos="626518" algn="l"/>
              </a:tabLst>
            </a:pPr>
            <a:r>
              <a:rPr sz="1400" spc="-7" dirty="0">
                <a:solidFill>
                  <a:schemeClr val="tx1"/>
                </a:solidFill>
                <a:latin typeface="Arial" panose="020B0604020202020204" pitchFamily="34" charset="0"/>
                <a:cs typeface="Arial" panose="020B0604020202020204" pitchFamily="34" charset="0"/>
              </a:rPr>
              <a:t>The</a:t>
            </a:r>
            <a:r>
              <a:rPr sz="1400" spc="-7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Top</a:t>
            </a:r>
            <a:r>
              <a:rPr sz="1400" b="1" dirty="0">
                <a:solidFill>
                  <a:schemeClr val="tx1"/>
                </a:solidFill>
                <a:latin typeface="Arial" panose="020B0604020202020204" pitchFamily="34" charset="0"/>
                <a:cs typeface="Arial" panose="020B0604020202020204" pitchFamily="34" charset="0"/>
              </a:rPr>
              <a:t> </a:t>
            </a:r>
            <a:r>
              <a:rPr sz="1400" b="1" spc="-180"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customer  </a:t>
            </a:r>
            <a:r>
              <a:rPr sz="1400" spc="-7" dirty="0">
                <a:solidFill>
                  <a:schemeClr val="tx1"/>
                </a:solidFill>
                <a:latin typeface="Arial" panose="020B0604020202020204" pitchFamily="34" charset="0"/>
                <a:cs typeface="Arial" panose="020B0604020202020204" pitchFamily="34" charset="0"/>
              </a:rPr>
              <a:t>Euro </a:t>
            </a:r>
            <a:r>
              <a:rPr sz="1400" spc="33" dirty="0">
                <a:solidFill>
                  <a:schemeClr val="tx1"/>
                </a:solidFill>
                <a:latin typeface="Arial" panose="020B0604020202020204" pitchFamily="34" charset="0"/>
                <a:cs typeface="Arial" panose="020B0604020202020204" pitchFamily="34" charset="0"/>
              </a:rPr>
              <a:t>Shopping </a:t>
            </a:r>
            <a:r>
              <a:rPr sz="1400" spc="40"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channel &amp; </a:t>
            </a:r>
            <a:r>
              <a:rPr sz="1400" spc="-27" dirty="0">
                <a:solidFill>
                  <a:schemeClr val="tx1"/>
                </a:solidFill>
                <a:latin typeface="Arial" panose="020B0604020202020204" pitchFamily="34" charset="0"/>
                <a:cs typeface="Arial" panose="020B0604020202020204" pitchFamily="34" charset="0"/>
              </a:rPr>
              <a:t>Mini </a:t>
            </a:r>
            <a:r>
              <a:rPr sz="1400" spc="-2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Gifts distributors </a:t>
            </a:r>
            <a:r>
              <a:rPr sz="1400"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Ltd</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has</a:t>
            </a:r>
            <a:r>
              <a:rPr sz="1400" spc="-73" dirty="0">
                <a:solidFill>
                  <a:schemeClr val="tx1"/>
                </a:solidFill>
                <a:latin typeface="Arial" panose="020B0604020202020204" pitchFamily="34" charset="0"/>
                <a:cs typeface="Arial" panose="020B0604020202020204" pitchFamily="34" charset="0"/>
              </a:rPr>
              <a:t> </a:t>
            </a:r>
            <a:r>
              <a:rPr sz="1400" b="1" spc="87" dirty="0">
                <a:solidFill>
                  <a:schemeClr val="tx1"/>
                </a:solidFill>
                <a:latin typeface="Arial" panose="020B0604020202020204" pitchFamily="34" charset="0"/>
                <a:cs typeface="Arial" panose="020B0604020202020204" pitchFamily="34" charset="0"/>
              </a:rPr>
              <a:t>majority</a:t>
            </a:r>
            <a:r>
              <a:rPr sz="1400" b="1" spc="-9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of  </a:t>
            </a:r>
            <a:r>
              <a:rPr sz="1400" b="1" spc="120" dirty="0">
                <a:solidFill>
                  <a:schemeClr val="tx1"/>
                </a:solidFill>
                <a:latin typeface="Arial" panose="020B0604020202020204" pitchFamily="34" charset="0"/>
                <a:cs typeface="Arial" panose="020B0604020202020204" pitchFamily="34" charset="0"/>
              </a:rPr>
              <a:t>medium </a:t>
            </a:r>
            <a:r>
              <a:rPr sz="1400" spc="13" dirty="0">
                <a:solidFill>
                  <a:schemeClr val="tx1"/>
                </a:solidFill>
                <a:latin typeface="Arial" panose="020B0604020202020204" pitchFamily="34" charset="0"/>
                <a:cs typeface="Arial" panose="020B0604020202020204" pitchFamily="34" charset="0"/>
              </a:rPr>
              <a:t>followed </a:t>
            </a:r>
            <a:r>
              <a:rPr sz="1400" spc="20"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by</a:t>
            </a:r>
            <a:r>
              <a:rPr sz="1400" spc="-80"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Small</a:t>
            </a:r>
            <a:r>
              <a:rPr sz="1400" spc="-73"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Deals</a:t>
            </a:r>
            <a:endParaRPr sz="1400" dirty="0">
              <a:solidFill>
                <a:schemeClr val="tx1"/>
              </a:solidFill>
              <a:latin typeface="Arial" panose="020B0604020202020204" pitchFamily="34" charset="0"/>
              <a:cs typeface="Arial" panose="020B0604020202020204" pitchFamily="34" charset="0"/>
            </a:endParaRPr>
          </a:p>
        </p:txBody>
      </p:sp>
      <p:sp>
        <p:nvSpPr>
          <p:cNvPr id="10" name="object 2">
            <a:extLst>
              <a:ext uri="{FF2B5EF4-FFF2-40B4-BE49-F238E27FC236}">
                <a16:creationId xmlns:a16="http://schemas.microsoft.com/office/drawing/2014/main" id="{C9FF77D6-F1FD-AEF8-1B5D-89EA090B8BD6}"/>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1" name="Picture 10">
            <a:extLst>
              <a:ext uri="{FF2B5EF4-FFF2-40B4-BE49-F238E27FC236}">
                <a16:creationId xmlns:a16="http://schemas.microsoft.com/office/drawing/2014/main" id="{DE396E5A-859C-C2FA-8305-8AD35A2A966C}"/>
              </a:ext>
            </a:extLst>
          </p:cNvPr>
          <p:cNvPicPr>
            <a:picLocks noChangeAspect="1"/>
          </p:cNvPicPr>
          <p:nvPr/>
        </p:nvPicPr>
        <p:blipFill>
          <a:blip r:embed="rId2"/>
          <a:stretch>
            <a:fillRect/>
          </a:stretch>
        </p:blipFill>
        <p:spPr>
          <a:xfrm>
            <a:off x="0" y="6254496"/>
            <a:ext cx="12192000" cy="603504"/>
          </a:xfrm>
          <a:prstGeom prst="rect">
            <a:avLst/>
          </a:prstGeom>
        </p:spPr>
      </p:pic>
      <p:pic>
        <p:nvPicPr>
          <p:cNvPr id="13" name="Picture 12">
            <a:extLst>
              <a:ext uri="{FF2B5EF4-FFF2-40B4-BE49-F238E27FC236}">
                <a16:creationId xmlns:a16="http://schemas.microsoft.com/office/drawing/2014/main" id="{4EFA578D-D898-82DC-D7B9-6BFEA109E39B}"/>
              </a:ext>
            </a:extLst>
          </p:cNvPr>
          <p:cNvPicPr>
            <a:picLocks noChangeAspect="1"/>
          </p:cNvPicPr>
          <p:nvPr/>
        </p:nvPicPr>
        <p:blipFill>
          <a:blip r:embed="rId3"/>
          <a:stretch>
            <a:fillRect/>
          </a:stretch>
        </p:blipFill>
        <p:spPr>
          <a:xfrm>
            <a:off x="616576" y="771530"/>
            <a:ext cx="10119555" cy="457328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9C6B-6FD1-273F-EA3C-4DB298E8A22C}"/>
              </a:ext>
            </a:extLst>
          </p:cNvPr>
          <p:cNvSpPr>
            <a:spLocks noGrp="1"/>
          </p:cNvSpPr>
          <p:nvPr>
            <p:ph type="title"/>
          </p:nvPr>
        </p:nvSpPr>
        <p:spPr>
          <a:xfrm>
            <a:off x="616373" y="226692"/>
            <a:ext cx="5975697" cy="601734"/>
          </a:xfrm>
        </p:spPr>
        <p:txBody>
          <a:bodyPr>
            <a:normAutofit/>
          </a:bodyPr>
          <a:lstStyle/>
          <a:p>
            <a:r>
              <a:rPr lang="en-US" sz="3600" dirty="0">
                <a:latin typeface="Arial" panose="020B0604020202020204" pitchFamily="34" charset="0"/>
                <a:cs typeface="Arial" panose="020B0604020202020204" pitchFamily="34" charset="0"/>
              </a:rPr>
              <a:t>Status, Sales and Deal Size</a:t>
            </a:r>
          </a:p>
        </p:txBody>
      </p:sp>
      <p:pic>
        <p:nvPicPr>
          <p:cNvPr id="5" name="Picture 5" descr="Table&#10;&#10;Description automatically generated">
            <a:extLst>
              <a:ext uri="{FF2B5EF4-FFF2-40B4-BE49-F238E27FC236}">
                <a16:creationId xmlns:a16="http://schemas.microsoft.com/office/drawing/2014/main" id="{05BBF7A8-E04B-13E6-9632-F3B9F07D420F}"/>
              </a:ext>
            </a:extLst>
          </p:cNvPr>
          <p:cNvPicPr>
            <a:picLocks noGrp="1" noChangeAspect="1"/>
          </p:cNvPicPr>
          <p:nvPr>
            <p:ph sz="half" idx="1"/>
          </p:nvPr>
        </p:nvPicPr>
        <p:blipFill>
          <a:blip r:embed="rId2"/>
          <a:stretch>
            <a:fillRect/>
          </a:stretch>
        </p:blipFill>
        <p:spPr>
          <a:xfrm>
            <a:off x="1014926" y="1327356"/>
            <a:ext cx="9969834" cy="2681448"/>
          </a:xfrm>
        </p:spPr>
      </p:pic>
      <p:sp>
        <p:nvSpPr>
          <p:cNvPr id="4" name="Content Placeholder 3">
            <a:extLst>
              <a:ext uri="{FF2B5EF4-FFF2-40B4-BE49-F238E27FC236}">
                <a16:creationId xmlns:a16="http://schemas.microsoft.com/office/drawing/2014/main" id="{E92E6F96-11D6-B0FF-BAC0-9F207087315F}"/>
              </a:ext>
            </a:extLst>
          </p:cNvPr>
          <p:cNvSpPr>
            <a:spLocks noGrp="1"/>
          </p:cNvSpPr>
          <p:nvPr>
            <p:ph sz="half" idx="2"/>
          </p:nvPr>
        </p:nvSpPr>
        <p:spPr>
          <a:xfrm>
            <a:off x="695635" y="4605874"/>
            <a:ext cx="5469192" cy="1011156"/>
          </a:xfrm>
        </p:spPr>
        <p:txBody>
          <a:bodyPr vert="horz" lIns="91440" tIns="45720" rIns="91440" bIns="45720" rtlCol="0" anchor="t">
            <a:normAutofit/>
          </a:bodyPr>
          <a:lstStyle/>
          <a:p>
            <a:pPr marL="0" indent="0">
              <a:buNone/>
            </a:pPr>
            <a:r>
              <a:rPr lang="en-US" sz="1600" dirty="0">
                <a:latin typeface="Arial" panose="020B0604020202020204" pitchFamily="34" charset="0"/>
                <a:cs typeface="Arial" panose="020B0604020202020204" pitchFamily="34" charset="0"/>
              </a:rPr>
              <a:t>Inference:</a:t>
            </a:r>
          </a:p>
          <a:p>
            <a:r>
              <a:rPr lang="en-US" sz="1500" dirty="0">
                <a:latin typeface="Arial" panose="020B0604020202020204" pitchFamily="34" charset="0"/>
                <a:cs typeface="Arial" panose="020B0604020202020204" pitchFamily="34" charset="0"/>
              </a:rPr>
              <a:t>No order of large deal type is cancelled it’s a good sign.</a:t>
            </a:r>
          </a:p>
          <a:p>
            <a:r>
              <a:rPr lang="en-US" sz="1500" dirty="0">
                <a:latin typeface="Arial" panose="020B0604020202020204" pitchFamily="34" charset="0"/>
                <a:cs typeface="Arial" panose="020B0604020202020204" pitchFamily="34" charset="0"/>
              </a:rPr>
              <a:t>Most shipped parts belong to medium deal size type.</a:t>
            </a:r>
          </a:p>
          <a:p>
            <a:endParaRPr lang="en-US" dirty="0"/>
          </a:p>
          <a:p>
            <a:endParaRPr lang="en-US" dirty="0"/>
          </a:p>
        </p:txBody>
      </p:sp>
      <p:pic>
        <p:nvPicPr>
          <p:cNvPr id="3" name="Picture 2">
            <a:extLst>
              <a:ext uri="{FF2B5EF4-FFF2-40B4-BE49-F238E27FC236}">
                <a16:creationId xmlns:a16="http://schemas.microsoft.com/office/drawing/2014/main" id="{E2A86074-7699-87A1-2F29-53A3295999C4}"/>
              </a:ext>
            </a:extLst>
          </p:cNvPr>
          <p:cNvPicPr>
            <a:picLocks noChangeAspect="1"/>
          </p:cNvPicPr>
          <p:nvPr/>
        </p:nvPicPr>
        <p:blipFill>
          <a:blip r:embed="rId3"/>
          <a:stretch>
            <a:fillRect/>
          </a:stretch>
        </p:blipFill>
        <p:spPr>
          <a:xfrm>
            <a:off x="0" y="6254496"/>
            <a:ext cx="12192000" cy="603504"/>
          </a:xfrm>
          <a:prstGeom prst="rect">
            <a:avLst/>
          </a:prstGeom>
        </p:spPr>
      </p:pic>
      <p:sp>
        <p:nvSpPr>
          <p:cNvPr id="6" name="object 2">
            <a:extLst>
              <a:ext uri="{FF2B5EF4-FFF2-40B4-BE49-F238E27FC236}">
                <a16:creationId xmlns:a16="http://schemas.microsoft.com/office/drawing/2014/main" id="{C83150BA-0DA8-908D-15C7-3E82183C0605}"/>
              </a:ext>
            </a:extLst>
          </p:cNvPr>
          <p:cNvSpPr/>
          <p:nvPr/>
        </p:nvSpPr>
        <p:spPr>
          <a:xfrm>
            <a:off x="616373" y="864158"/>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extLst>
      <p:ext uri="{BB962C8B-B14F-4D97-AF65-F5344CB8AC3E}">
        <p14:creationId xmlns:p14="http://schemas.microsoft.com/office/powerpoint/2010/main" val="2426265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7"/>
            <a:ext cx="5849061" cy="573661"/>
          </a:xfrm>
          <a:prstGeom prst="rect">
            <a:avLst/>
          </a:prstGeom>
        </p:spPr>
        <p:txBody>
          <a:bodyPr vert="horz" wrap="square" lIns="0" tIns="19473" rIns="0" bIns="0" rtlCol="0" anchor="ctr">
            <a:spAutoFit/>
          </a:bodyPr>
          <a:lstStyle/>
          <a:p>
            <a:pPr marL="16933">
              <a:lnSpc>
                <a:spcPct val="100000"/>
              </a:lnSpc>
              <a:spcBef>
                <a:spcPts val="153"/>
              </a:spcBef>
            </a:pPr>
            <a:r>
              <a:rPr sz="3600" spc="127" dirty="0">
                <a:latin typeface="Arial" panose="020B0604020202020204" pitchFamily="34" charset="0"/>
                <a:cs typeface="Arial" panose="020B0604020202020204" pitchFamily="34" charset="0"/>
              </a:rPr>
              <a:t>Product</a:t>
            </a:r>
            <a:r>
              <a:rPr sz="3600" spc="-193" dirty="0">
                <a:latin typeface="Arial" panose="020B0604020202020204" pitchFamily="34" charset="0"/>
                <a:cs typeface="Arial" panose="020B0604020202020204" pitchFamily="34" charset="0"/>
              </a:rPr>
              <a:t> </a:t>
            </a:r>
            <a:r>
              <a:rPr sz="3600" spc="13" dirty="0">
                <a:latin typeface="Arial" panose="020B0604020202020204" pitchFamily="34" charset="0"/>
                <a:cs typeface="Arial" panose="020B0604020202020204" pitchFamily="34" charset="0"/>
              </a:rPr>
              <a:t>Live</a:t>
            </a:r>
            <a:r>
              <a:rPr sz="3600" spc="-193" dirty="0">
                <a:latin typeface="Arial" panose="020B0604020202020204" pitchFamily="34" charset="0"/>
                <a:cs typeface="Arial" panose="020B0604020202020204" pitchFamily="34" charset="0"/>
              </a:rPr>
              <a:t> </a:t>
            </a:r>
            <a:r>
              <a:rPr sz="3600" spc="240" dirty="0">
                <a:latin typeface="Arial" panose="020B0604020202020204" pitchFamily="34" charset="0"/>
                <a:cs typeface="Arial" panose="020B0604020202020204" pitchFamily="34" charset="0"/>
              </a:rPr>
              <a:t>&amp;</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Status</a:t>
            </a:r>
          </a:p>
        </p:txBody>
      </p:sp>
      <p:sp>
        <p:nvSpPr>
          <p:cNvPr id="4" name="object 4"/>
          <p:cNvSpPr txBox="1"/>
          <p:nvPr/>
        </p:nvSpPr>
        <p:spPr>
          <a:xfrm>
            <a:off x="616577" y="4954445"/>
            <a:ext cx="7236505" cy="1165041"/>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47" dirty="0">
                <a:latin typeface="Arial" panose="020B0604020202020204" pitchFamily="34" charset="0"/>
                <a:cs typeface="Arial" panose="020B0604020202020204" pitchFamily="34" charset="0"/>
              </a:rPr>
              <a:t>In</a:t>
            </a:r>
            <a:r>
              <a:rPr lang="en-US" sz="1600" b="1" spc="47" dirty="0">
                <a:latin typeface="Arial" panose="020B0604020202020204" pitchFamily="34" charset="0"/>
                <a:cs typeface="Arial" panose="020B0604020202020204" pitchFamily="34" charset="0"/>
              </a:rPr>
              <a:t>ference:</a:t>
            </a:r>
            <a:endParaRPr sz="1600" dirty="0">
              <a:latin typeface="Arial" panose="020B0604020202020204" pitchFamily="34" charset="0"/>
              <a:cs typeface="Arial" panose="020B0604020202020204" pitchFamily="34" charset="0"/>
            </a:endParaRPr>
          </a:p>
          <a:p>
            <a:pPr marL="626518" marR="6773" indent="-407236">
              <a:lnSpc>
                <a:spcPct val="114999"/>
              </a:lnSpc>
              <a:spcBef>
                <a:spcPts val="560"/>
              </a:spcBef>
              <a:buFont typeface="Arial MT"/>
              <a:buChar char="●"/>
              <a:tabLst>
                <a:tab pos="625671" algn="l"/>
                <a:tab pos="626518" algn="l"/>
              </a:tabLst>
            </a:pPr>
            <a:r>
              <a:rPr sz="1400" b="1" spc="60" dirty="0">
                <a:solidFill>
                  <a:schemeClr val="tx1"/>
                </a:solidFill>
                <a:latin typeface="Arial" panose="020B0604020202020204" pitchFamily="34" charset="0"/>
                <a:cs typeface="Arial" panose="020B0604020202020204" pitchFamily="34" charset="0"/>
              </a:rPr>
              <a:t>Most </a:t>
            </a:r>
            <a:r>
              <a:rPr sz="1400" spc="-13" dirty="0">
                <a:solidFill>
                  <a:schemeClr val="tx1"/>
                </a:solidFill>
                <a:latin typeface="Arial" panose="020B0604020202020204" pitchFamily="34" charset="0"/>
                <a:cs typeface="Arial" panose="020B0604020202020204" pitchFamily="34" charset="0"/>
              </a:rPr>
              <a:t>of </a:t>
            </a:r>
            <a:r>
              <a:rPr sz="1400" spc="27" dirty="0">
                <a:solidFill>
                  <a:schemeClr val="tx1"/>
                </a:solidFill>
                <a:latin typeface="Arial" panose="020B0604020202020204" pitchFamily="34" charset="0"/>
                <a:cs typeface="Arial" panose="020B0604020202020204" pitchFamily="34" charset="0"/>
              </a:rPr>
              <a:t>the </a:t>
            </a:r>
            <a:r>
              <a:rPr sz="1400" spc="13" dirty="0">
                <a:solidFill>
                  <a:schemeClr val="tx1"/>
                </a:solidFill>
                <a:latin typeface="Arial" panose="020B0604020202020204" pitchFamily="34" charset="0"/>
                <a:cs typeface="Arial" panose="020B0604020202020204" pitchFamily="34" charset="0"/>
              </a:rPr>
              <a:t>orders </a:t>
            </a:r>
            <a:r>
              <a:rPr sz="1400" spc="-40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 </a:t>
            </a:r>
            <a:r>
              <a:rPr sz="1400" spc="100" dirty="0">
                <a:solidFill>
                  <a:schemeClr val="tx1"/>
                </a:solidFill>
                <a:latin typeface="Arial" panose="020B0604020202020204" pitchFamily="34" charset="0"/>
                <a:cs typeface="Arial" panose="020B0604020202020204" pitchFamily="34" charset="0"/>
              </a:rPr>
              <a:t>each </a:t>
            </a:r>
            <a:r>
              <a:rPr sz="1400" spc="27" dirty="0">
                <a:solidFill>
                  <a:schemeClr val="tx1"/>
                </a:solidFill>
                <a:latin typeface="Arial" panose="020B0604020202020204" pitchFamily="34" charset="0"/>
                <a:cs typeface="Arial" panose="020B0604020202020204" pitchFamily="34" charset="0"/>
              </a:rPr>
              <a:t>Product </a:t>
            </a:r>
            <a:r>
              <a:rPr sz="1400" spc="-27" dirty="0">
                <a:solidFill>
                  <a:schemeClr val="tx1"/>
                </a:solidFill>
                <a:latin typeface="Arial" panose="020B0604020202020204" pitchFamily="34" charset="0"/>
                <a:cs typeface="Arial" panose="020B0604020202020204" pitchFamily="34" charset="0"/>
              </a:rPr>
              <a:t>Line</a:t>
            </a:r>
            <a:r>
              <a:rPr sz="1400" spc="-6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are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currently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shipping</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statu</a:t>
            </a:r>
            <a:r>
              <a:rPr sz="1400" b="1" spc="73" dirty="0">
                <a:solidFill>
                  <a:schemeClr val="tx1"/>
                </a:solidFill>
                <a:latin typeface="Arial" panose="020B0604020202020204" pitchFamily="34" charset="0"/>
                <a:cs typeface="Arial" panose="020B0604020202020204" pitchFamily="34" charset="0"/>
              </a:rPr>
              <a:t>s</a:t>
            </a:r>
            <a:r>
              <a:rPr sz="1400" spc="-147"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a:p>
            <a:pPr marL="626518" marR="104984" indent="-407236">
              <a:lnSpc>
                <a:spcPct val="114999"/>
              </a:lnSpc>
              <a:buChar char="●"/>
              <a:tabLst>
                <a:tab pos="625671" algn="l"/>
                <a:tab pos="626518" algn="l"/>
              </a:tabLst>
            </a:pPr>
            <a:r>
              <a:rPr sz="1400" b="1" spc="20" dirty="0">
                <a:solidFill>
                  <a:schemeClr val="tx1"/>
                </a:solidFill>
                <a:latin typeface="Arial" panose="020B0604020202020204" pitchFamily="34" charset="0"/>
                <a:cs typeface="Arial" panose="020B0604020202020204" pitchFamily="34" charset="0"/>
              </a:rPr>
              <a:t>Ships</a:t>
            </a:r>
            <a:r>
              <a:rPr sz="1400" b="1" spc="-93"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has</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 </a:t>
            </a:r>
            <a:r>
              <a:rPr sz="1400" b="1" spc="60" dirty="0">
                <a:solidFill>
                  <a:schemeClr val="tx1"/>
                </a:solidFill>
                <a:latin typeface="Arial" panose="020B0604020202020204" pitchFamily="34" charset="0"/>
                <a:cs typeface="Arial" panose="020B0604020202020204" pitchFamily="34" charset="0"/>
              </a:rPr>
              <a:t>highest </a:t>
            </a:r>
            <a:r>
              <a:rPr sz="1400" b="1" spc="67"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cancellation</a:t>
            </a:r>
            <a:r>
              <a:rPr sz="1400" b="1" spc="-93"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rate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8%</a:t>
            </a:r>
            <a:r>
              <a:rPr sz="1400" b="1" spc="-93"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among</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all</a:t>
            </a:r>
            <a:endParaRPr sz="1400" dirty="0">
              <a:solidFill>
                <a:schemeClr val="tx1"/>
              </a:solidFill>
              <a:latin typeface="Arial" panose="020B0604020202020204" pitchFamily="34" charset="0"/>
              <a:cs typeface="Arial" panose="020B0604020202020204" pitchFamily="34" charset="0"/>
            </a:endParaRPr>
          </a:p>
          <a:p>
            <a:pPr marL="626518" marR="186262" indent="-407236">
              <a:lnSpc>
                <a:spcPct val="114999"/>
              </a:lnSpc>
              <a:buFont typeface="Arial MT"/>
              <a:buChar char="●"/>
              <a:tabLst>
                <a:tab pos="625671" algn="l"/>
                <a:tab pos="626518" algn="l"/>
              </a:tabLst>
            </a:pPr>
            <a:r>
              <a:rPr sz="1400" b="1" spc="53" dirty="0">
                <a:solidFill>
                  <a:schemeClr val="tx1"/>
                </a:solidFill>
                <a:latin typeface="Arial" panose="020B0604020202020204" pitchFamily="34" charset="0"/>
                <a:cs typeface="Arial" panose="020B0604020202020204" pitchFamily="34" charset="0"/>
              </a:rPr>
              <a:t>Motorcycles, </a:t>
            </a:r>
            <a:r>
              <a:rPr sz="1400" b="1" spc="47" dirty="0">
                <a:solidFill>
                  <a:schemeClr val="tx1"/>
                </a:solidFill>
                <a:latin typeface="Arial" panose="020B0604020202020204" pitchFamily="34" charset="0"/>
                <a:cs typeface="Arial" panose="020B0604020202020204" pitchFamily="34" charset="0"/>
              </a:rPr>
              <a:t>Truck</a:t>
            </a:r>
            <a:r>
              <a:rPr sz="1400" b="1" spc="-93" dirty="0">
                <a:solidFill>
                  <a:schemeClr val="tx1"/>
                </a:solidFill>
                <a:latin typeface="Arial" panose="020B0604020202020204" pitchFamily="34" charset="0"/>
                <a:cs typeface="Arial" panose="020B0604020202020204" pitchFamily="34" charset="0"/>
              </a:rPr>
              <a:t> </a:t>
            </a:r>
            <a:r>
              <a:rPr sz="1400" b="1" spc="100" dirty="0">
                <a:solidFill>
                  <a:schemeClr val="tx1"/>
                </a:solidFill>
                <a:latin typeface="Arial" panose="020B0604020202020204" pitchFamily="34" charset="0"/>
                <a:cs typeface="Arial" panose="020B0604020202020204" pitchFamily="34" charset="0"/>
              </a:rPr>
              <a:t>&amp;</a:t>
            </a:r>
            <a:r>
              <a:rPr sz="1400" b="1" spc="-93" dirty="0">
                <a:solidFill>
                  <a:schemeClr val="tx1"/>
                </a:solidFill>
                <a:latin typeface="Arial" panose="020B0604020202020204" pitchFamily="34" charset="0"/>
                <a:cs typeface="Arial" panose="020B0604020202020204" pitchFamily="34" charset="0"/>
              </a:rPr>
              <a:t> </a:t>
            </a:r>
            <a:r>
              <a:rPr sz="1400" b="1" spc="13" dirty="0">
                <a:solidFill>
                  <a:schemeClr val="tx1"/>
                </a:solidFill>
                <a:latin typeface="Arial" panose="020B0604020202020204" pitchFamily="34" charset="0"/>
                <a:cs typeface="Arial" panose="020B0604020202020204" pitchFamily="34" charset="0"/>
              </a:rPr>
              <a:t>Buses </a:t>
            </a:r>
            <a:r>
              <a:rPr sz="1400" b="1" spc="80" dirty="0">
                <a:solidFill>
                  <a:schemeClr val="tx1"/>
                </a:solidFill>
                <a:latin typeface="Arial" panose="020B0604020202020204" pitchFamily="34" charset="0"/>
                <a:cs typeface="Arial" panose="020B0604020202020204" pitchFamily="34" charset="0"/>
              </a:rPr>
              <a:t>parts </a:t>
            </a:r>
            <a:r>
              <a:rPr sz="1400" spc="80" dirty="0">
                <a:solidFill>
                  <a:schemeClr val="tx1"/>
                </a:solidFill>
                <a:latin typeface="Arial" panose="020B0604020202020204" pitchFamily="34" charset="0"/>
                <a:cs typeface="Arial" panose="020B0604020202020204" pitchFamily="34" charset="0"/>
              </a:rPr>
              <a:t>have </a:t>
            </a:r>
            <a:r>
              <a:rPr sz="1400" b="1" spc="53" dirty="0">
                <a:solidFill>
                  <a:schemeClr val="tx1"/>
                </a:solidFill>
                <a:latin typeface="Arial" panose="020B0604020202020204" pitchFamily="34" charset="0"/>
                <a:cs typeface="Arial" panose="020B0604020202020204" pitchFamily="34" charset="0"/>
              </a:rPr>
              <a:t>no </a:t>
            </a:r>
            <a:r>
              <a:rPr sz="1400" b="1" spc="67" dirty="0">
                <a:solidFill>
                  <a:schemeClr val="tx1"/>
                </a:solidFill>
                <a:latin typeface="Arial" panose="020B0604020202020204" pitchFamily="34" charset="0"/>
                <a:cs typeface="Arial" panose="020B0604020202020204" pitchFamily="34" charset="0"/>
              </a:rPr>
              <a:t>cancellations</a:t>
            </a:r>
            <a:r>
              <a:rPr sz="1400" b="1" spc="-20" dirty="0">
                <a:solidFill>
                  <a:schemeClr val="tx1"/>
                </a:solidFill>
                <a:latin typeface="Arial" panose="020B0604020202020204" pitchFamily="34" charset="0"/>
                <a:cs typeface="Arial" panose="020B0604020202020204" pitchFamily="34" charset="0"/>
              </a:rPr>
              <a:t> </a:t>
            </a:r>
            <a:r>
              <a:rPr sz="1400" spc="60" dirty="0">
                <a:solidFill>
                  <a:schemeClr val="tx1"/>
                </a:solidFill>
                <a:latin typeface="Arial" panose="020B0604020202020204" pitchFamily="34" charset="0"/>
                <a:cs typeface="Arial" panose="020B0604020202020204" pitchFamily="34" charset="0"/>
              </a:rPr>
              <a:t>at </a:t>
            </a:r>
            <a:r>
              <a:rPr sz="1400" spc="-27" dirty="0">
                <a:solidFill>
                  <a:schemeClr val="tx1"/>
                </a:solidFill>
                <a:latin typeface="Arial" panose="020B0604020202020204" pitchFamily="34" charset="0"/>
                <a:cs typeface="Arial" panose="020B0604020202020204" pitchFamily="34" charset="0"/>
              </a:rPr>
              <a:t>all.</a:t>
            </a:r>
            <a:endParaRPr sz="1400"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BA3715E-3575-8A53-672D-54073D8E9E2A}"/>
              </a:ext>
            </a:extLst>
          </p:cNvPr>
          <p:cNvPicPr>
            <a:picLocks noChangeAspect="1"/>
          </p:cNvPicPr>
          <p:nvPr/>
        </p:nvPicPr>
        <p:blipFill>
          <a:blip r:embed="rId2"/>
          <a:stretch>
            <a:fillRect/>
          </a:stretch>
        </p:blipFill>
        <p:spPr>
          <a:xfrm>
            <a:off x="616577" y="913976"/>
            <a:ext cx="10732741" cy="4040469"/>
          </a:xfrm>
          <a:prstGeom prst="rect">
            <a:avLst/>
          </a:prstGeom>
        </p:spPr>
      </p:pic>
      <p:sp>
        <p:nvSpPr>
          <p:cNvPr id="5" name="object 2">
            <a:extLst>
              <a:ext uri="{FF2B5EF4-FFF2-40B4-BE49-F238E27FC236}">
                <a16:creationId xmlns:a16="http://schemas.microsoft.com/office/drawing/2014/main" id="{BB6F119E-9CC6-6472-976A-977B30C47E3F}"/>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6" name="Picture 5">
            <a:extLst>
              <a:ext uri="{FF2B5EF4-FFF2-40B4-BE49-F238E27FC236}">
                <a16:creationId xmlns:a16="http://schemas.microsoft.com/office/drawing/2014/main" id="{27C7CB02-B244-6A90-0569-8996DFC9484B}"/>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86" y="112718"/>
            <a:ext cx="5214551" cy="696772"/>
          </a:xfrm>
          <a:prstGeom prst="rect">
            <a:avLst/>
          </a:prstGeom>
        </p:spPr>
        <p:txBody>
          <a:bodyPr vert="horz" wrap="square" lIns="0" tIns="19473" rIns="0" bIns="0" rtlCol="0" anchor="ctr">
            <a:spAutoFit/>
          </a:bodyPr>
          <a:lstStyle/>
          <a:p>
            <a:pPr marL="16933">
              <a:lnSpc>
                <a:spcPct val="100000"/>
              </a:lnSpc>
              <a:spcBef>
                <a:spcPts val="153"/>
              </a:spcBef>
            </a:pPr>
            <a:r>
              <a:rPr spc="152" dirty="0">
                <a:latin typeface="Arial" panose="020B0604020202020204" pitchFamily="34" charset="0"/>
                <a:cs typeface="Arial" panose="020B0604020202020204" pitchFamily="34" charset="0"/>
              </a:rPr>
              <a:t>Problem</a:t>
            </a:r>
            <a:r>
              <a:rPr spc="-193" dirty="0">
                <a:latin typeface="Arial" panose="020B0604020202020204" pitchFamily="34" charset="0"/>
                <a:cs typeface="Arial" panose="020B0604020202020204" pitchFamily="34" charset="0"/>
              </a:rPr>
              <a:t> </a:t>
            </a:r>
            <a:r>
              <a:rPr spc="220" dirty="0">
                <a:latin typeface="Arial" panose="020B0604020202020204" pitchFamily="34" charset="0"/>
                <a:cs typeface="Arial" panose="020B0604020202020204" pitchFamily="34" charset="0"/>
              </a:rPr>
              <a:t>Statement</a:t>
            </a:r>
          </a:p>
        </p:txBody>
      </p:sp>
      <p:sp>
        <p:nvSpPr>
          <p:cNvPr id="3" name="object 3"/>
          <p:cNvSpPr/>
          <p:nvPr/>
        </p:nvSpPr>
        <p:spPr>
          <a:xfrm>
            <a:off x="2455006" y="4216383"/>
            <a:ext cx="861060" cy="284480"/>
          </a:xfrm>
          <a:custGeom>
            <a:avLst/>
            <a:gdLst/>
            <a:ahLst/>
            <a:cxnLst/>
            <a:rect l="l" t="t" r="r" b="b"/>
            <a:pathLst>
              <a:path w="645794" h="213360">
                <a:moveTo>
                  <a:pt x="645587" y="213360"/>
                </a:moveTo>
                <a:lnTo>
                  <a:pt x="0" y="213360"/>
                </a:lnTo>
                <a:lnTo>
                  <a:pt x="0" y="0"/>
                </a:lnTo>
                <a:lnTo>
                  <a:pt x="645587" y="0"/>
                </a:lnTo>
                <a:lnTo>
                  <a:pt x="645587" y="213360"/>
                </a:lnTo>
                <a:close/>
              </a:path>
            </a:pathLst>
          </a:custGeom>
          <a:solidFill>
            <a:srgbClr val="FFFFFF"/>
          </a:solidFill>
        </p:spPr>
        <p:txBody>
          <a:bodyPr wrap="square" lIns="0" tIns="0" rIns="0" bIns="0" rtlCol="0"/>
          <a:lstStyle/>
          <a:p>
            <a:endParaRPr sz="2400"/>
          </a:p>
        </p:txBody>
      </p:sp>
      <p:sp>
        <p:nvSpPr>
          <p:cNvPr id="4" name="object 4"/>
          <p:cNvSpPr txBox="1"/>
          <p:nvPr/>
        </p:nvSpPr>
        <p:spPr>
          <a:xfrm>
            <a:off x="708790" y="944417"/>
            <a:ext cx="10900833" cy="4353285"/>
          </a:xfrm>
          <a:prstGeom prst="rect">
            <a:avLst/>
          </a:prstGeom>
        </p:spPr>
        <p:txBody>
          <a:bodyPr vert="horz" wrap="square" lIns="0" tIns="16933" rIns="0" bIns="0" rtlCol="0">
            <a:spAutoFit/>
          </a:bodyPr>
          <a:lstStyle/>
          <a:p>
            <a:pPr marL="16933">
              <a:spcBef>
                <a:spcPts val="133"/>
              </a:spcBef>
            </a:pPr>
            <a:r>
              <a:rPr sz="2000" b="1" spc="67" dirty="0">
                <a:latin typeface="Arial" panose="020B0604020202020204" pitchFamily="34" charset="0"/>
                <a:cs typeface="Arial" panose="020B0604020202020204" pitchFamily="34" charset="0"/>
              </a:rPr>
              <a:t>The</a:t>
            </a:r>
            <a:r>
              <a:rPr sz="2000" b="1" spc="-133" dirty="0">
                <a:latin typeface="Arial" panose="020B0604020202020204" pitchFamily="34" charset="0"/>
                <a:cs typeface="Arial" panose="020B0604020202020204" pitchFamily="34" charset="0"/>
              </a:rPr>
              <a:t> </a:t>
            </a:r>
            <a:r>
              <a:rPr sz="2000" b="1" spc="120" dirty="0">
                <a:latin typeface="Arial" panose="020B0604020202020204" pitchFamily="34" charset="0"/>
                <a:cs typeface="Arial" panose="020B0604020202020204" pitchFamily="34" charset="0"/>
              </a:rPr>
              <a:t>Company's</a:t>
            </a:r>
            <a:r>
              <a:rPr sz="2000" b="1" spc="-133" dirty="0">
                <a:latin typeface="Arial" panose="020B0604020202020204" pitchFamily="34" charset="0"/>
                <a:cs typeface="Arial" panose="020B0604020202020204" pitchFamily="34" charset="0"/>
              </a:rPr>
              <a:t> </a:t>
            </a:r>
            <a:r>
              <a:rPr sz="2000" b="1" spc="160" dirty="0">
                <a:latin typeface="Arial" panose="020B0604020202020204" pitchFamily="34" charset="0"/>
                <a:cs typeface="Arial" panose="020B0604020202020204" pitchFamily="34" charset="0"/>
              </a:rPr>
              <a:t>Data</a:t>
            </a:r>
            <a:r>
              <a:rPr sz="2000" b="1" spc="-133" dirty="0">
                <a:latin typeface="Arial" panose="020B0604020202020204" pitchFamily="34" charset="0"/>
                <a:cs typeface="Arial" panose="020B0604020202020204" pitchFamily="34" charset="0"/>
              </a:rPr>
              <a:t> </a:t>
            </a:r>
            <a:r>
              <a:rPr sz="2000" b="1" spc="113" dirty="0">
                <a:latin typeface="Arial" panose="020B0604020202020204" pitchFamily="34" charset="0"/>
                <a:cs typeface="Arial" panose="020B0604020202020204" pitchFamily="34" charset="0"/>
              </a:rPr>
              <a:t>Challenge</a:t>
            </a:r>
            <a:endParaRPr sz="2000" dirty="0">
              <a:latin typeface="Arial" panose="020B0604020202020204" pitchFamily="34" charset="0"/>
              <a:cs typeface="Arial" panose="020B0604020202020204" pitchFamily="34" charset="0"/>
            </a:endParaRPr>
          </a:p>
          <a:p>
            <a:pPr marL="16933" marR="6773" algn="just">
              <a:lnSpc>
                <a:spcPct val="114999"/>
              </a:lnSpc>
              <a:spcBef>
                <a:spcPts val="2027"/>
              </a:spcBef>
            </a:pPr>
            <a:r>
              <a:rPr sz="1867" spc="-20" dirty="0">
                <a:latin typeface="Arial" panose="020B0604020202020204" pitchFamily="34" charset="0"/>
                <a:cs typeface="Arial" panose="020B0604020202020204" pitchFamily="34" charset="0"/>
              </a:rPr>
              <a:t>For </a:t>
            </a:r>
            <a:r>
              <a:rPr sz="1867" spc="53" dirty="0">
                <a:latin typeface="Arial" panose="020B0604020202020204" pitchFamily="34" charset="0"/>
                <a:cs typeface="Arial" panose="020B0604020202020204" pitchFamily="34" charset="0"/>
              </a:rPr>
              <a:t>the </a:t>
            </a:r>
            <a:r>
              <a:rPr sz="1867" spc="87" dirty="0">
                <a:latin typeface="Arial" panose="020B0604020202020204" pitchFamily="34" charset="0"/>
                <a:cs typeface="Arial" panose="020B0604020202020204" pitchFamily="34" charset="0"/>
              </a:rPr>
              <a:t>past </a:t>
            </a:r>
            <a:r>
              <a:rPr sz="1867" spc="40" dirty="0">
                <a:latin typeface="Arial" panose="020B0604020202020204" pitchFamily="34" charset="0"/>
                <a:cs typeface="Arial" panose="020B0604020202020204" pitchFamily="34" charset="0"/>
              </a:rPr>
              <a:t>three </a:t>
            </a:r>
            <a:r>
              <a:rPr sz="1867" spc="47" dirty="0">
                <a:latin typeface="Arial" panose="020B0604020202020204" pitchFamily="34" charset="0"/>
                <a:cs typeface="Arial" panose="020B0604020202020204" pitchFamily="34" charset="0"/>
              </a:rPr>
              <a:t>years, </a:t>
            </a:r>
            <a:r>
              <a:rPr sz="1867" spc="140" dirty="0">
                <a:latin typeface="Arial" panose="020B0604020202020204" pitchFamily="34" charset="0"/>
                <a:cs typeface="Arial" panose="020B0604020202020204" pitchFamily="34" charset="0"/>
              </a:rPr>
              <a:t>an </a:t>
            </a:r>
            <a:r>
              <a:rPr sz="1867" spc="67" dirty="0">
                <a:latin typeface="Arial" panose="020B0604020202020204" pitchFamily="34" charset="0"/>
                <a:cs typeface="Arial" panose="020B0604020202020204" pitchFamily="34" charset="0"/>
              </a:rPr>
              <a:t>automobile </a:t>
            </a:r>
            <a:r>
              <a:rPr sz="1867" spc="60" dirty="0">
                <a:latin typeface="Arial" panose="020B0604020202020204" pitchFamily="34" charset="0"/>
                <a:cs typeface="Arial" panose="020B0604020202020204" pitchFamily="34" charset="0"/>
              </a:rPr>
              <a:t>parts </a:t>
            </a:r>
            <a:r>
              <a:rPr sz="1867" spc="73" dirty="0">
                <a:latin typeface="Arial" panose="020B0604020202020204" pitchFamily="34" charset="0"/>
                <a:cs typeface="Arial" panose="020B0604020202020204" pitchFamily="34" charset="0"/>
              </a:rPr>
              <a:t>manufacturing </a:t>
            </a:r>
            <a:r>
              <a:rPr sz="1867" spc="127" dirty="0">
                <a:latin typeface="Arial" panose="020B0604020202020204" pitchFamily="34" charset="0"/>
                <a:cs typeface="Arial" panose="020B0604020202020204" pitchFamily="34" charset="0"/>
              </a:rPr>
              <a:t>company </a:t>
            </a:r>
            <a:r>
              <a:rPr sz="1867" spc="107" dirty="0">
                <a:latin typeface="Arial" panose="020B0604020202020204" pitchFamily="34" charset="0"/>
                <a:cs typeface="Arial" panose="020B0604020202020204" pitchFamily="34" charset="0"/>
              </a:rPr>
              <a:t>has </a:t>
            </a:r>
            <a:r>
              <a:rPr sz="1867" spc="27" dirty="0">
                <a:latin typeface="Arial" panose="020B0604020202020204" pitchFamily="34" charset="0"/>
                <a:cs typeface="Arial" panose="020B0604020202020204" pitchFamily="34" charset="0"/>
              </a:rPr>
              <a:t>diligently </a:t>
            </a:r>
            <a:r>
              <a:rPr sz="1867" spc="33" dirty="0">
                <a:latin typeface="Arial" panose="020B0604020202020204" pitchFamily="34" charset="0"/>
                <a:cs typeface="Arial" panose="020B0604020202020204" pitchFamily="34" charset="0"/>
              </a:rPr>
              <a:t> </a:t>
            </a:r>
            <a:r>
              <a:rPr sz="1867" spc="60" dirty="0">
                <a:latin typeface="Arial" panose="020B0604020202020204" pitchFamily="34" charset="0"/>
                <a:cs typeface="Arial" panose="020B0604020202020204" pitchFamily="34" charset="0"/>
              </a:rPr>
              <a:t>collected</a:t>
            </a:r>
            <a:r>
              <a:rPr sz="1867" spc="-100" dirty="0">
                <a:latin typeface="Arial" panose="020B0604020202020204" pitchFamily="34" charset="0"/>
                <a:cs typeface="Arial" panose="020B0604020202020204" pitchFamily="34" charset="0"/>
              </a:rPr>
              <a:t> </a:t>
            </a:r>
            <a:r>
              <a:rPr sz="1867" spc="60" dirty="0">
                <a:latin typeface="Arial" panose="020B0604020202020204" pitchFamily="34" charset="0"/>
                <a:cs typeface="Arial" panose="020B0604020202020204" pitchFamily="34" charset="0"/>
              </a:rPr>
              <a:t>transaction</a:t>
            </a:r>
            <a:r>
              <a:rPr sz="1867" spc="-93" dirty="0">
                <a:latin typeface="Arial" panose="020B0604020202020204" pitchFamily="34" charset="0"/>
                <a:cs typeface="Arial" panose="020B0604020202020204" pitchFamily="34" charset="0"/>
              </a:rPr>
              <a:t> </a:t>
            </a:r>
            <a:r>
              <a:rPr sz="1867" spc="80" dirty="0">
                <a:latin typeface="Arial" panose="020B0604020202020204" pitchFamily="34" charset="0"/>
                <a:cs typeface="Arial" panose="020B0604020202020204" pitchFamily="34" charset="0"/>
              </a:rPr>
              <a:t>data.</a:t>
            </a:r>
            <a:r>
              <a:rPr sz="1867" spc="-93"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However,</a:t>
            </a:r>
            <a:r>
              <a:rPr sz="1867" spc="-93"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they</a:t>
            </a:r>
            <a:r>
              <a:rPr sz="1867" spc="-93" dirty="0">
                <a:latin typeface="Arial" panose="020B0604020202020204" pitchFamily="34" charset="0"/>
                <a:cs typeface="Arial" panose="020B0604020202020204" pitchFamily="34" charset="0"/>
              </a:rPr>
              <a:t> </a:t>
            </a:r>
            <a:r>
              <a:rPr sz="1867" spc="73" dirty="0">
                <a:latin typeface="Arial" panose="020B0604020202020204" pitchFamily="34" charset="0"/>
                <a:cs typeface="Arial" panose="020B0604020202020204" pitchFamily="34" charset="0"/>
              </a:rPr>
              <a:t>lack</a:t>
            </a:r>
            <a:r>
              <a:rPr sz="1867" spc="-93" dirty="0">
                <a:latin typeface="Arial" panose="020B0604020202020204" pitchFamily="34" charset="0"/>
                <a:cs typeface="Arial" panose="020B0604020202020204" pitchFamily="34" charset="0"/>
              </a:rPr>
              <a:t> </a:t>
            </a:r>
            <a:r>
              <a:rPr sz="1867" spc="140" dirty="0">
                <a:latin typeface="Arial" panose="020B0604020202020204" pitchFamily="34" charset="0"/>
                <a:cs typeface="Arial" panose="020B0604020202020204" pitchFamily="34" charset="0"/>
              </a:rPr>
              <a:t>an</a:t>
            </a:r>
            <a:r>
              <a:rPr sz="1867" spc="-93" dirty="0">
                <a:latin typeface="Arial" panose="020B0604020202020204" pitchFamily="34" charset="0"/>
                <a:cs typeface="Arial" panose="020B0604020202020204" pitchFamily="34" charset="0"/>
              </a:rPr>
              <a:t> </a:t>
            </a:r>
            <a:r>
              <a:rPr sz="1867" spc="40" dirty="0">
                <a:latin typeface="Arial" panose="020B0604020202020204" pitchFamily="34" charset="0"/>
                <a:cs typeface="Arial" panose="020B0604020202020204" pitchFamily="34" charset="0"/>
              </a:rPr>
              <a:t>in-house</a:t>
            </a:r>
            <a:r>
              <a:rPr sz="1867" spc="-100" dirty="0">
                <a:latin typeface="Arial" panose="020B0604020202020204" pitchFamily="34" charset="0"/>
                <a:cs typeface="Arial" panose="020B0604020202020204" pitchFamily="34" charset="0"/>
              </a:rPr>
              <a:t> </a:t>
            </a:r>
            <a:r>
              <a:rPr sz="1867" spc="133" dirty="0">
                <a:latin typeface="Arial" panose="020B0604020202020204" pitchFamily="34" charset="0"/>
                <a:cs typeface="Arial" panose="020B0604020202020204" pitchFamily="34" charset="0"/>
              </a:rPr>
              <a:t>data</a:t>
            </a:r>
            <a:r>
              <a:rPr sz="1867" spc="-93" dirty="0">
                <a:latin typeface="Arial" panose="020B0604020202020204" pitchFamily="34" charset="0"/>
                <a:cs typeface="Arial" panose="020B0604020202020204" pitchFamily="34" charset="0"/>
              </a:rPr>
              <a:t> </a:t>
            </a:r>
            <a:r>
              <a:rPr sz="1867" spc="80" dirty="0">
                <a:latin typeface="Arial" panose="020B0604020202020204" pitchFamily="34" charset="0"/>
                <a:cs typeface="Arial" panose="020B0604020202020204" pitchFamily="34" charset="0"/>
              </a:rPr>
              <a:t>science</a:t>
            </a:r>
            <a:r>
              <a:rPr sz="1867" spc="-93" dirty="0">
                <a:latin typeface="Arial" panose="020B0604020202020204" pitchFamily="34" charset="0"/>
                <a:cs typeface="Arial" panose="020B0604020202020204" pitchFamily="34" charset="0"/>
              </a:rPr>
              <a:t> </a:t>
            </a:r>
            <a:r>
              <a:rPr sz="1867" spc="133" dirty="0">
                <a:latin typeface="Arial" panose="020B0604020202020204" pitchFamily="34" charset="0"/>
                <a:cs typeface="Arial" panose="020B0604020202020204" pitchFamily="34" charset="0"/>
              </a:rPr>
              <a:t>team</a:t>
            </a:r>
            <a:r>
              <a:rPr sz="1867" spc="-93"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to</a:t>
            </a:r>
            <a:r>
              <a:rPr sz="1867" spc="-93" dirty="0">
                <a:latin typeface="Arial" panose="020B0604020202020204" pitchFamily="34" charset="0"/>
                <a:cs typeface="Arial" panose="020B0604020202020204" pitchFamily="34" charset="0"/>
              </a:rPr>
              <a:t> </a:t>
            </a:r>
            <a:r>
              <a:rPr sz="1867" spc="33" dirty="0">
                <a:latin typeface="Arial" panose="020B0604020202020204" pitchFamily="34" charset="0"/>
                <a:cs typeface="Arial" panose="020B0604020202020204" pitchFamily="34" charset="0"/>
              </a:rPr>
              <a:t>unlock</a:t>
            </a:r>
            <a:r>
              <a:rPr sz="1867" spc="-93" dirty="0">
                <a:latin typeface="Arial" panose="020B0604020202020204" pitchFamily="34" charset="0"/>
                <a:cs typeface="Arial" panose="020B0604020202020204" pitchFamily="34" charset="0"/>
              </a:rPr>
              <a:t> </a:t>
            </a:r>
            <a:r>
              <a:rPr sz="1867" spc="-7" dirty="0">
                <a:latin typeface="Arial" panose="020B0604020202020204" pitchFamily="34" charset="0"/>
                <a:cs typeface="Arial" panose="020B0604020202020204" pitchFamily="34" charset="0"/>
              </a:rPr>
              <a:t>its </a:t>
            </a:r>
            <a:r>
              <a:rPr sz="1867" spc="-573" dirty="0">
                <a:latin typeface="Arial" panose="020B0604020202020204" pitchFamily="34" charset="0"/>
                <a:cs typeface="Arial" panose="020B0604020202020204" pitchFamily="34" charset="0"/>
              </a:rPr>
              <a:t> </a:t>
            </a:r>
            <a:r>
              <a:rPr sz="1867" spc="27" dirty="0">
                <a:latin typeface="Arial" panose="020B0604020202020204" pitchFamily="34" charset="0"/>
                <a:cs typeface="Arial" panose="020B0604020202020204" pitchFamily="34" charset="0"/>
              </a:rPr>
              <a:t>potential.</a:t>
            </a:r>
            <a:r>
              <a:rPr sz="1867" spc="-107" dirty="0">
                <a:latin typeface="Arial" panose="020B0604020202020204" pitchFamily="34" charset="0"/>
                <a:cs typeface="Arial" panose="020B0604020202020204" pitchFamily="34" charset="0"/>
              </a:rPr>
              <a:t> </a:t>
            </a:r>
            <a:r>
              <a:rPr sz="1867" spc="33" dirty="0">
                <a:latin typeface="Arial" panose="020B0604020202020204" pitchFamily="34" charset="0"/>
                <a:cs typeface="Arial" panose="020B0604020202020204" pitchFamily="34" charset="0"/>
              </a:rPr>
              <a:t>They've</a:t>
            </a:r>
            <a:r>
              <a:rPr sz="1867" spc="-107" dirty="0">
                <a:latin typeface="Arial" panose="020B0604020202020204" pitchFamily="34" charset="0"/>
                <a:cs typeface="Arial" panose="020B0604020202020204" pitchFamily="34" charset="0"/>
              </a:rPr>
              <a:t> </a:t>
            </a:r>
            <a:r>
              <a:rPr sz="1867" spc="40" dirty="0">
                <a:latin typeface="Arial" panose="020B0604020202020204" pitchFamily="34" charset="0"/>
                <a:cs typeface="Arial" panose="020B0604020202020204" pitchFamily="34" charset="0"/>
              </a:rPr>
              <a:t>turned</a:t>
            </a:r>
            <a:r>
              <a:rPr sz="1867" spc="-107"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to</a:t>
            </a:r>
            <a:r>
              <a:rPr sz="1867" spc="-107" dirty="0">
                <a:latin typeface="Arial" panose="020B0604020202020204" pitchFamily="34" charset="0"/>
                <a:cs typeface="Arial" panose="020B0604020202020204" pitchFamily="34" charset="0"/>
              </a:rPr>
              <a:t> </a:t>
            </a:r>
            <a:r>
              <a:rPr sz="1867" spc="-27" dirty="0">
                <a:latin typeface="Arial" panose="020B0604020202020204" pitchFamily="34" charset="0"/>
                <a:cs typeface="Arial" panose="020B0604020202020204" pitchFamily="34" charset="0"/>
              </a:rPr>
              <a:t>us,</a:t>
            </a:r>
            <a:r>
              <a:rPr sz="1867" spc="-107"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to</a:t>
            </a:r>
            <a:r>
              <a:rPr sz="1867" spc="-107" dirty="0">
                <a:latin typeface="Arial" panose="020B0604020202020204" pitchFamily="34" charset="0"/>
                <a:cs typeface="Arial" panose="020B0604020202020204" pitchFamily="34" charset="0"/>
              </a:rPr>
              <a:t> </a:t>
            </a:r>
            <a:r>
              <a:rPr sz="1867" spc="80" dirty="0">
                <a:latin typeface="Arial" panose="020B0604020202020204" pitchFamily="34" charset="0"/>
                <a:cs typeface="Arial" panose="020B0604020202020204" pitchFamily="34" charset="0"/>
              </a:rPr>
              <a:t>leverage</a:t>
            </a:r>
            <a:r>
              <a:rPr sz="1867" spc="-107" dirty="0">
                <a:latin typeface="Arial" panose="020B0604020202020204" pitchFamily="34" charset="0"/>
                <a:cs typeface="Arial" panose="020B0604020202020204" pitchFamily="34" charset="0"/>
              </a:rPr>
              <a:t> </a:t>
            </a:r>
            <a:r>
              <a:rPr sz="1867" spc="13" dirty="0">
                <a:latin typeface="Arial" panose="020B0604020202020204" pitchFamily="34" charset="0"/>
                <a:cs typeface="Arial" panose="020B0604020202020204" pitchFamily="34" charset="0"/>
              </a:rPr>
              <a:t>our</a:t>
            </a:r>
            <a:r>
              <a:rPr sz="1867" spc="-107" dirty="0">
                <a:latin typeface="Arial" panose="020B0604020202020204" pitchFamily="34" charset="0"/>
                <a:cs typeface="Arial" panose="020B0604020202020204" pitchFamily="34" charset="0"/>
              </a:rPr>
              <a:t> </a:t>
            </a:r>
            <a:r>
              <a:rPr sz="1867" dirty="0">
                <a:latin typeface="Arial" panose="020B0604020202020204" pitchFamily="34" charset="0"/>
                <a:cs typeface="Arial" panose="020B0604020202020204" pitchFamily="34" charset="0"/>
              </a:rPr>
              <a:t>expertise.</a:t>
            </a:r>
          </a:p>
          <a:p>
            <a:pPr>
              <a:spcBef>
                <a:spcPts val="7"/>
              </a:spcBef>
            </a:pPr>
            <a:endParaRPr sz="2867" dirty="0">
              <a:latin typeface="Arial" panose="020B0604020202020204" pitchFamily="34" charset="0"/>
              <a:cs typeface="Arial" panose="020B0604020202020204" pitchFamily="34" charset="0"/>
            </a:endParaRPr>
          </a:p>
          <a:p>
            <a:pPr marL="16933"/>
            <a:r>
              <a:rPr sz="2000" b="1" spc="73" dirty="0">
                <a:latin typeface="Arial" panose="020B0604020202020204" pitchFamily="34" charset="0"/>
                <a:cs typeface="Arial" panose="020B0604020202020204" pitchFamily="34" charset="0"/>
              </a:rPr>
              <a:t>Objective:</a:t>
            </a:r>
            <a:endParaRPr sz="2000" dirty="0">
              <a:latin typeface="Arial" panose="020B0604020202020204" pitchFamily="34" charset="0"/>
              <a:cs typeface="Arial" panose="020B0604020202020204" pitchFamily="34" charset="0"/>
            </a:endParaRPr>
          </a:p>
          <a:p>
            <a:pPr marL="16933">
              <a:spcBef>
                <a:spcPts val="2407"/>
              </a:spcBef>
            </a:pPr>
            <a:r>
              <a:rPr sz="1867" dirty="0">
                <a:latin typeface="Arial" panose="020B0604020202020204" pitchFamily="34" charset="0"/>
                <a:cs typeface="Arial" panose="020B0604020202020204" pitchFamily="34" charset="0"/>
              </a:rPr>
              <a:t>Our</a:t>
            </a:r>
            <a:r>
              <a:rPr sz="1867" spc="-127" dirty="0">
                <a:latin typeface="Arial" panose="020B0604020202020204" pitchFamily="34" charset="0"/>
                <a:cs typeface="Arial" panose="020B0604020202020204" pitchFamily="34" charset="0"/>
              </a:rPr>
              <a:t> </a:t>
            </a:r>
            <a:r>
              <a:rPr sz="1867" spc="53" dirty="0">
                <a:latin typeface="Arial" panose="020B0604020202020204" pitchFamily="34" charset="0"/>
                <a:cs typeface="Arial" panose="020B0604020202020204" pitchFamily="34" charset="0"/>
              </a:rPr>
              <a:t>objective</a:t>
            </a:r>
            <a:r>
              <a:rPr sz="1867" spc="-120" dirty="0">
                <a:latin typeface="Arial" panose="020B0604020202020204" pitchFamily="34" charset="0"/>
                <a:cs typeface="Arial" panose="020B0604020202020204" pitchFamily="34" charset="0"/>
              </a:rPr>
              <a:t> </a:t>
            </a:r>
            <a:r>
              <a:rPr sz="1867" spc="-7" dirty="0">
                <a:latin typeface="Arial" panose="020B0604020202020204" pitchFamily="34" charset="0"/>
                <a:cs typeface="Arial" panose="020B0604020202020204" pitchFamily="34" charset="0"/>
              </a:rPr>
              <a:t>is</a:t>
            </a:r>
            <a:r>
              <a:rPr sz="1867" spc="-120"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to</a:t>
            </a:r>
            <a:r>
              <a:rPr sz="1867" spc="-120" dirty="0">
                <a:latin typeface="Arial" panose="020B0604020202020204" pitchFamily="34" charset="0"/>
                <a:cs typeface="Arial" panose="020B0604020202020204" pitchFamily="34" charset="0"/>
              </a:rPr>
              <a:t> </a:t>
            </a:r>
            <a:r>
              <a:rPr sz="1867" spc="-133" dirty="0">
                <a:latin typeface="Arial" panose="020B0604020202020204" pitchFamily="34" charset="0"/>
                <a:cs typeface="Arial" panose="020B0604020202020204" pitchFamily="34" charset="0"/>
              </a:rPr>
              <a:t>:</a:t>
            </a:r>
            <a:endParaRPr sz="1867" dirty="0">
              <a:latin typeface="Arial" panose="020B0604020202020204" pitchFamily="34" charset="0"/>
              <a:cs typeface="Arial" panose="020B0604020202020204" pitchFamily="34" charset="0"/>
            </a:endParaRPr>
          </a:p>
          <a:p>
            <a:pPr marL="626518" indent="-384377" algn="just">
              <a:buFont typeface="Arial MT"/>
              <a:buChar char="-"/>
              <a:tabLst>
                <a:tab pos="625671" algn="l"/>
                <a:tab pos="626518" algn="l"/>
              </a:tabLst>
            </a:pPr>
            <a:r>
              <a:rPr sz="1867" b="1" spc="60" dirty="0">
                <a:latin typeface="Arial" panose="020B0604020202020204" pitchFamily="34" charset="0"/>
                <a:cs typeface="Arial" panose="020B0604020202020204" pitchFamily="34" charset="0"/>
              </a:rPr>
              <a:t>Discover</a:t>
            </a:r>
            <a:r>
              <a:rPr sz="1867" b="1" spc="-127" dirty="0">
                <a:latin typeface="Arial" panose="020B0604020202020204" pitchFamily="34" charset="0"/>
                <a:cs typeface="Arial" panose="020B0604020202020204" pitchFamily="34" charset="0"/>
              </a:rPr>
              <a:t> </a:t>
            </a:r>
            <a:r>
              <a:rPr sz="1867" b="1" spc="107" dirty="0">
                <a:latin typeface="Arial" panose="020B0604020202020204" pitchFamily="34" charset="0"/>
                <a:cs typeface="Arial" panose="020B0604020202020204" pitchFamily="34" charset="0"/>
              </a:rPr>
              <a:t>buying</a:t>
            </a:r>
            <a:r>
              <a:rPr sz="1867" b="1" spc="-127" dirty="0">
                <a:latin typeface="Arial" panose="020B0604020202020204" pitchFamily="34" charset="0"/>
                <a:cs typeface="Arial" panose="020B0604020202020204" pitchFamily="34" charset="0"/>
              </a:rPr>
              <a:t> </a:t>
            </a:r>
            <a:r>
              <a:rPr sz="1867" b="1" spc="87" dirty="0">
                <a:latin typeface="Arial" panose="020B0604020202020204" pitchFamily="34" charset="0"/>
                <a:cs typeface="Arial" panose="020B0604020202020204" pitchFamily="34" charset="0"/>
              </a:rPr>
              <a:t>patterns:</a:t>
            </a:r>
            <a:r>
              <a:rPr sz="1867" b="1" spc="-120" dirty="0">
                <a:latin typeface="Arial" panose="020B0604020202020204" pitchFamily="34" charset="0"/>
                <a:cs typeface="Arial" panose="020B0604020202020204" pitchFamily="34" charset="0"/>
              </a:rPr>
              <a:t> </a:t>
            </a:r>
            <a:r>
              <a:rPr sz="1867" spc="87" dirty="0">
                <a:latin typeface="Arial" panose="020B0604020202020204" pitchFamily="34" charset="0"/>
                <a:cs typeface="Arial" panose="020B0604020202020204" pitchFamily="34" charset="0"/>
              </a:rPr>
              <a:t>comprehend</a:t>
            </a:r>
            <a:r>
              <a:rPr sz="1867" spc="-93" dirty="0">
                <a:latin typeface="Arial" panose="020B0604020202020204" pitchFamily="34" charset="0"/>
                <a:cs typeface="Arial" panose="020B0604020202020204" pitchFamily="34" charset="0"/>
              </a:rPr>
              <a:t> </a:t>
            </a:r>
            <a:r>
              <a:rPr sz="1867" spc="60" dirty="0">
                <a:latin typeface="Arial" panose="020B0604020202020204" pitchFamily="34" charset="0"/>
                <a:cs typeface="Arial" panose="020B0604020202020204" pitchFamily="34" charset="0"/>
              </a:rPr>
              <a:t>how</a:t>
            </a:r>
            <a:r>
              <a:rPr sz="1867" spc="-100"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customers</a:t>
            </a:r>
            <a:r>
              <a:rPr sz="1867" spc="-93" dirty="0">
                <a:latin typeface="Arial" panose="020B0604020202020204" pitchFamily="34" charset="0"/>
                <a:cs typeface="Arial" panose="020B0604020202020204" pitchFamily="34" charset="0"/>
              </a:rPr>
              <a:t> </a:t>
            </a:r>
            <a:r>
              <a:rPr sz="1867" spc="120" dirty="0">
                <a:latin typeface="Arial" panose="020B0604020202020204" pitchFamily="34" charset="0"/>
                <a:cs typeface="Arial" panose="020B0604020202020204" pitchFamily="34" charset="0"/>
              </a:rPr>
              <a:t>make</a:t>
            </a:r>
            <a:r>
              <a:rPr sz="1867" spc="-93"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purchasing</a:t>
            </a:r>
            <a:r>
              <a:rPr sz="1867" spc="-100" dirty="0">
                <a:latin typeface="Arial" panose="020B0604020202020204" pitchFamily="34" charset="0"/>
                <a:cs typeface="Arial" panose="020B0604020202020204" pitchFamily="34" charset="0"/>
              </a:rPr>
              <a:t> </a:t>
            </a:r>
            <a:r>
              <a:rPr sz="1867" spc="27" dirty="0">
                <a:latin typeface="Arial" panose="020B0604020202020204" pitchFamily="34" charset="0"/>
                <a:cs typeface="Arial" panose="020B0604020202020204" pitchFamily="34" charset="0"/>
              </a:rPr>
              <a:t>decisions.</a:t>
            </a:r>
            <a:endParaRPr sz="1867" dirty="0">
              <a:latin typeface="Arial" panose="020B0604020202020204" pitchFamily="34" charset="0"/>
              <a:cs typeface="Arial" panose="020B0604020202020204" pitchFamily="34" charset="0"/>
            </a:endParaRPr>
          </a:p>
          <a:p>
            <a:pPr marL="626518" marR="664617" indent="-384377" algn="just">
              <a:buFont typeface="Arial MT"/>
              <a:buChar char="-"/>
              <a:tabLst>
                <a:tab pos="625671" algn="l"/>
                <a:tab pos="626518" algn="l"/>
              </a:tabLst>
            </a:pPr>
            <a:r>
              <a:rPr sz="1867" b="1" spc="33" dirty="0">
                <a:latin typeface="Arial" panose="020B0604020202020204" pitchFamily="34" charset="0"/>
                <a:cs typeface="Arial" panose="020B0604020202020204" pitchFamily="34" charset="0"/>
              </a:rPr>
              <a:t>Find</a:t>
            </a:r>
            <a:r>
              <a:rPr sz="1867" b="1" spc="-113" dirty="0">
                <a:latin typeface="Arial" panose="020B0604020202020204" pitchFamily="34" charset="0"/>
                <a:cs typeface="Arial" panose="020B0604020202020204" pitchFamily="34" charset="0"/>
              </a:rPr>
              <a:t> </a:t>
            </a:r>
            <a:r>
              <a:rPr sz="1867" b="1" spc="47" dirty="0">
                <a:latin typeface="Arial" panose="020B0604020202020204" pitchFamily="34" charset="0"/>
                <a:cs typeface="Arial" panose="020B0604020202020204" pitchFamily="34" charset="0"/>
              </a:rPr>
              <a:t>Useful</a:t>
            </a:r>
            <a:r>
              <a:rPr sz="1867" b="1" spc="-107" dirty="0">
                <a:latin typeface="Arial" panose="020B0604020202020204" pitchFamily="34" charset="0"/>
                <a:cs typeface="Arial" panose="020B0604020202020204" pitchFamily="34" charset="0"/>
              </a:rPr>
              <a:t> </a:t>
            </a:r>
            <a:r>
              <a:rPr sz="1867" b="1" spc="107" dirty="0">
                <a:latin typeface="Arial" panose="020B0604020202020204" pitchFamily="34" charset="0"/>
                <a:cs typeface="Arial" panose="020B0604020202020204" pitchFamily="34" charset="0"/>
              </a:rPr>
              <a:t>Customer</a:t>
            </a:r>
            <a:r>
              <a:rPr sz="1867" b="1" spc="-113" dirty="0">
                <a:latin typeface="Arial" panose="020B0604020202020204" pitchFamily="34" charset="0"/>
                <a:cs typeface="Arial" panose="020B0604020202020204" pitchFamily="34" charset="0"/>
              </a:rPr>
              <a:t> </a:t>
            </a:r>
            <a:r>
              <a:rPr sz="1867" b="1" spc="47" dirty="0">
                <a:latin typeface="Arial" panose="020B0604020202020204" pitchFamily="34" charset="0"/>
                <a:cs typeface="Arial" panose="020B0604020202020204" pitchFamily="34" charset="0"/>
              </a:rPr>
              <a:t>Insights:</a:t>
            </a:r>
            <a:r>
              <a:rPr sz="1867" b="1" spc="-127"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insights</a:t>
            </a:r>
            <a:r>
              <a:rPr sz="1867" spc="-80" dirty="0">
                <a:latin typeface="Arial" panose="020B0604020202020204" pitchFamily="34" charset="0"/>
                <a:cs typeface="Arial" panose="020B0604020202020204" pitchFamily="34" charset="0"/>
              </a:rPr>
              <a:t> </a:t>
            </a:r>
            <a:r>
              <a:rPr sz="1867" spc="47" dirty="0">
                <a:latin typeface="Arial" panose="020B0604020202020204" pitchFamily="34" charset="0"/>
                <a:cs typeface="Arial" panose="020B0604020202020204" pitchFamily="34" charset="0"/>
              </a:rPr>
              <a:t>unique</a:t>
            </a:r>
            <a:r>
              <a:rPr sz="1867" spc="-87" dirty="0">
                <a:latin typeface="Arial" panose="020B0604020202020204" pitchFamily="34" charset="0"/>
                <a:cs typeface="Arial" panose="020B0604020202020204" pitchFamily="34" charset="0"/>
              </a:rPr>
              <a:t> </a:t>
            </a:r>
            <a:r>
              <a:rPr sz="1867" spc="20" dirty="0">
                <a:latin typeface="Arial" panose="020B0604020202020204" pitchFamily="34" charset="0"/>
                <a:cs typeface="Arial" panose="020B0604020202020204" pitchFamily="34" charset="0"/>
              </a:rPr>
              <a:t>to</a:t>
            </a:r>
            <a:r>
              <a:rPr sz="1867" spc="-87" dirty="0">
                <a:latin typeface="Arial" panose="020B0604020202020204" pitchFamily="34" charset="0"/>
                <a:cs typeface="Arial" panose="020B0604020202020204" pitchFamily="34" charset="0"/>
              </a:rPr>
              <a:t> </a:t>
            </a:r>
            <a:r>
              <a:rPr sz="1867" spc="53" dirty="0">
                <a:latin typeface="Arial" panose="020B0604020202020204" pitchFamily="34" charset="0"/>
                <a:cs typeface="Arial" panose="020B0604020202020204" pitchFamily="34" charset="0"/>
              </a:rPr>
              <a:t>the</a:t>
            </a:r>
            <a:r>
              <a:rPr sz="1867" spc="-87" dirty="0">
                <a:latin typeface="Arial" panose="020B0604020202020204" pitchFamily="34" charset="0"/>
                <a:cs typeface="Arial" panose="020B0604020202020204" pitchFamily="34" charset="0"/>
              </a:rPr>
              <a:t> </a:t>
            </a:r>
            <a:r>
              <a:rPr sz="1867" spc="87" dirty="0">
                <a:latin typeface="Arial" panose="020B0604020202020204" pitchFamily="34" charset="0"/>
                <a:cs typeface="Arial" panose="020B0604020202020204" pitchFamily="34" charset="0"/>
              </a:rPr>
              <a:t>company's</a:t>
            </a:r>
            <a:r>
              <a:rPr sz="1867" spc="-87" dirty="0">
                <a:latin typeface="Arial" panose="020B0604020202020204" pitchFamily="34" charset="0"/>
                <a:cs typeface="Arial" panose="020B0604020202020204" pitchFamily="34" charset="0"/>
              </a:rPr>
              <a:t> </a:t>
            </a:r>
            <a:r>
              <a:rPr sz="1867" spc="47" dirty="0">
                <a:latin typeface="Arial" panose="020B0604020202020204" pitchFamily="34" charset="0"/>
                <a:cs typeface="Arial" panose="020B0604020202020204" pitchFamily="34" charset="0"/>
              </a:rPr>
              <a:t>operations</a:t>
            </a:r>
            <a:r>
              <a:rPr sz="1867" spc="-87" dirty="0">
                <a:latin typeface="Arial" panose="020B0604020202020204" pitchFamily="34" charset="0"/>
                <a:cs typeface="Arial" panose="020B0604020202020204" pitchFamily="34" charset="0"/>
              </a:rPr>
              <a:t> </a:t>
            </a:r>
            <a:r>
              <a:rPr sz="1867" spc="120" dirty="0">
                <a:latin typeface="Arial" panose="020B0604020202020204" pitchFamily="34" charset="0"/>
                <a:cs typeface="Arial" panose="020B0604020202020204" pitchFamily="34" charset="0"/>
              </a:rPr>
              <a:t>and </a:t>
            </a:r>
            <a:r>
              <a:rPr sz="1867" spc="-573"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customer</a:t>
            </a:r>
            <a:r>
              <a:rPr sz="1867" spc="-113"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base.</a:t>
            </a:r>
            <a:endParaRPr sz="1867" dirty="0">
              <a:latin typeface="Arial" panose="020B0604020202020204" pitchFamily="34" charset="0"/>
              <a:cs typeface="Arial" panose="020B0604020202020204" pitchFamily="34" charset="0"/>
            </a:endParaRPr>
          </a:p>
          <a:p>
            <a:pPr marL="626518" marR="16933" indent="-384377" algn="just">
              <a:buFont typeface="Arial MT"/>
              <a:buChar char="-"/>
              <a:tabLst>
                <a:tab pos="625671" algn="l"/>
                <a:tab pos="626518" algn="l"/>
              </a:tabLst>
            </a:pPr>
            <a:r>
              <a:rPr sz="1867" b="1" spc="87" dirty="0">
                <a:latin typeface="Arial" panose="020B0604020202020204" pitchFamily="34" charset="0"/>
                <a:cs typeface="Arial" panose="020B0604020202020204" pitchFamily="34" charset="0"/>
              </a:rPr>
              <a:t>Share</a:t>
            </a:r>
            <a:r>
              <a:rPr sz="1867" b="1" spc="-127" dirty="0">
                <a:latin typeface="Arial" panose="020B0604020202020204" pitchFamily="34" charset="0"/>
                <a:cs typeface="Arial" panose="020B0604020202020204" pitchFamily="34" charset="0"/>
              </a:rPr>
              <a:t> </a:t>
            </a:r>
            <a:r>
              <a:rPr sz="1867" b="1" spc="120" dirty="0">
                <a:latin typeface="Arial" panose="020B0604020202020204" pitchFamily="34" charset="0"/>
                <a:cs typeface="Arial" panose="020B0604020202020204" pitchFamily="34" charset="0"/>
              </a:rPr>
              <a:t>Marketing</a:t>
            </a:r>
            <a:r>
              <a:rPr sz="1867" b="1" spc="-120" dirty="0">
                <a:latin typeface="Arial" panose="020B0604020202020204" pitchFamily="34" charset="0"/>
                <a:cs typeface="Arial" panose="020B0604020202020204" pitchFamily="34" charset="0"/>
              </a:rPr>
              <a:t> </a:t>
            </a:r>
            <a:r>
              <a:rPr sz="1867" b="1" spc="60" dirty="0">
                <a:latin typeface="Arial" panose="020B0604020202020204" pitchFamily="34" charset="0"/>
                <a:cs typeface="Arial" panose="020B0604020202020204" pitchFamily="34" charset="0"/>
              </a:rPr>
              <a:t>Plans</a:t>
            </a:r>
            <a:r>
              <a:rPr sz="1867" b="1" spc="-120" dirty="0">
                <a:latin typeface="Arial" panose="020B0604020202020204" pitchFamily="34" charset="0"/>
                <a:cs typeface="Arial" panose="020B0604020202020204" pitchFamily="34" charset="0"/>
              </a:rPr>
              <a:t> </a:t>
            </a:r>
            <a:r>
              <a:rPr sz="1867" b="1" spc="73" dirty="0">
                <a:latin typeface="Arial" panose="020B0604020202020204" pitchFamily="34" charset="0"/>
                <a:cs typeface="Arial" panose="020B0604020202020204" pitchFamily="34" charset="0"/>
              </a:rPr>
              <a:t>basis</a:t>
            </a:r>
            <a:r>
              <a:rPr sz="1867" b="1" spc="-120" dirty="0">
                <a:latin typeface="Arial" panose="020B0604020202020204" pitchFamily="34" charset="0"/>
                <a:cs typeface="Arial" panose="020B0604020202020204" pitchFamily="34" charset="0"/>
              </a:rPr>
              <a:t> </a:t>
            </a:r>
            <a:r>
              <a:rPr sz="1867" b="1" spc="107" dirty="0">
                <a:latin typeface="Arial" panose="020B0604020202020204" pitchFamily="34" charset="0"/>
                <a:cs typeface="Arial" panose="020B0604020202020204" pitchFamily="34" charset="0"/>
              </a:rPr>
              <a:t>Customer</a:t>
            </a:r>
            <a:r>
              <a:rPr sz="1867" b="1" spc="-120" dirty="0">
                <a:latin typeface="Arial" panose="020B0604020202020204" pitchFamily="34" charset="0"/>
                <a:cs typeface="Arial" panose="020B0604020202020204" pitchFamily="34" charset="0"/>
              </a:rPr>
              <a:t> </a:t>
            </a:r>
            <a:r>
              <a:rPr sz="1867" b="1" spc="80" dirty="0">
                <a:latin typeface="Arial" panose="020B0604020202020204" pitchFamily="34" charset="0"/>
                <a:cs typeface="Arial" panose="020B0604020202020204" pitchFamily="34" charset="0"/>
              </a:rPr>
              <a:t>Segments:</a:t>
            </a:r>
            <a:r>
              <a:rPr sz="1867" b="1" spc="-152" dirty="0">
                <a:latin typeface="Arial" panose="020B0604020202020204" pitchFamily="34" charset="0"/>
                <a:cs typeface="Arial" panose="020B0604020202020204" pitchFamily="34" charset="0"/>
              </a:rPr>
              <a:t> </a:t>
            </a:r>
            <a:r>
              <a:rPr sz="1867" spc="47" dirty="0">
                <a:latin typeface="Arial" panose="020B0604020202020204" pitchFamily="34" charset="0"/>
                <a:cs typeface="Arial" panose="020B0604020202020204" pitchFamily="34" charset="0"/>
              </a:rPr>
              <a:t>formulate</a:t>
            </a:r>
            <a:r>
              <a:rPr sz="1867" spc="-100" dirty="0">
                <a:latin typeface="Arial" panose="020B0604020202020204" pitchFamily="34" charset="0"/>
                <a:cs typeface="Arial" panose="020B0604020202020204" pitchFamily="34" charset="0"/>
              </a:rPr>
              <a:t> </a:t>
            </a:r>
            <a:r>
              <a:rPr sz="1867" spc="60" dirty="0">
                <a:latin typeface="Arial" panose="020B0604020202020204" pitchFamily="34" charset="0"/>
                <a:cs typeface="Arial" panose="020B0604020202020204" pitchFamily="34" charset="0"/>
              </a:rPr>
              <a:t>marketing</a:t>
            </a:r>
            <a:r>
              <a:rPr sz="1867" spc="-100" dirty="0">
                <a:latin typeface="Arial" panose="020B0604020202020204" pitchFamily="34" charset="0"/>
                <a:cs typeface="Arial" panose="020B0604020202020204" pitchFamily="34" charset="0"/>
              </a:rPr>
              <a:t> </a:t>
            </a:r>
            <a:r>
              <a:rPr sz="1867" spc="53" dirty="0">
                <a:latin typeface="Arial" panose="020B0604020202020204" pitchFamily="34" charset="0"/>
                <a:cs typeface="Arial" panose="020B0604020202020204" pitchFamily="34" charset="0"/>
              </a:rPr>
              <a:t>strategies</a:t>
            </a:r>
            <a:r>
              <a:rPr sz="1867" spc="-100" dirty="0">
                <a:latin typeface="Arial" panose="020B0604020202020204" pitchFamily="34" charset="0"/>
                <a:cs typeface="Arial" panose="020B0604020202020204" pitchFamily="34" charset="0"/>
              </a:rPr>
              <a:t> </a:t>
            </a:r>
            <a:r>
              <a:rPr sz="1867" spc="-27" dirty="0">
                <a:latin typeface="Arial" panose="020B0604020202020204" pitchFamily="34" charset="0"/>
                <a:cs typeface="Arial" panose="020B0604020202020204" pitchFamily="34" charset="0"/>
              </a:rPr>
              <a:t>for </a:t>
            </a:r>
            <a:r>
              <a:rPr sz="1867" spc="-567" dirty="0">
                <a:latin typeface="Arial" panose="020B0604020202020204" pitchFamily="34" charset="0"/>
                <a:cs typeface="Arial" panose="020B0604020202020204" pitchFamily="34" charset="0"/>
              </a:rPr>
              <a:t> </a:t>
            </a:r>
            <a:r>
              <a:rPr sz="1867" spc="27" dirty="0">
                <a:latin typeface="Arial" panose="020B0604020202020204" pitchFamily="34" charset="0"/>
                <a:cs typeface="Arial" panose="020B0604020202020204" pitchFamily="34" charset="0"/>
              </a:rPr>
              <a:t>distinct</a:t>
            </a:r>
            <a:r>
              <a:rPr sz="1867" spc="-113" dirty="0">
                <a:latin typeface="Arial" panose="020B0604020202020204" pitchFamily="34" charset="0"/>
                <a:cs typeface="Arial" panose="020B0604020202020204" pitchFamily="34" charset="0"/>
              </a:rPr>
              <a:t> </a:t>
            </a:r>
            <a:r>
              <a:rPr sz="1867" spc="67" dirty="0">
                <a:latin typeface="Arial" panose="020B0604020202020204" pitchFamily="34" charset="0"/>
                <a:cs typeface="Arial" panose="020B0604020202020204" pitchFamily="34" charset="0"/>
              </a:rPr>
              <a:t>customer</a:t>
            </a:r>
            <a:r>
              <a:rPr sz="1867" spc="-107" dirty="0">
                <a:latin typeface="Arial" panose="020B0604020202020204" pitchFamily="34" charset="0"/>
                <a:cs typeface="Arial" panose="020B0604020202020204" pitchFamily="34" charset="0"/>
              </a:rPr>
              <a:t> </a:t>
            </a:r>
            <a:r>
              <a:rPr sz="1867" spc="53" dirty="0">
                <a:latin typeface="Arial" panose="020B0604020202020204" pitchFamily="34" charset="0"/>
                <a:cs typeface="Arial" panose="020B0604020202020204" pitchFamily="34" charset="0"/>
              </a:rPr>
              <a:t>segments.</a:t>
            </a:r>
            <a:endParaRPr sz="1867"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930DBCD-82D5-AC59-D765-E33C12C4972B}"/>
              </a:ext>
            </a:extLst>
          </p:cNvPr>
          <p:cNvPicPr>
            <a:picLocks noChangeAspect="1"/>
          </p:cNvPicPr>
          <p:nvPr/>
        </p:nvPicPr>
        <p:blipFill>
          <a:blip r:embed="rId2"/>
          <a:stretch>
            <a:fillRect/>
          </a:stretch>
        </p:blipFill>
        <p:spPr>
          <a:xfrm>
            <a:off x="0" y="6264328"/>
            <a:ext cx="12192000" cy="603504"/>
          </a:xfrm>
          <a:prstGeom prst="rect">
            <a:avLst/>
          </a:prstGeom>
        </p:spPr>
      </p:pic>
      <p:sp>
        <p:nvSpPr>
          <p:cNvPr id="7" name="object 20">
            <a:extLst>
              <a:ext uri="{FF2B5EF4-FFF2-40B4-BE49-F238E27FC236}">
                <a16:creationId xmlns:a16="http://schemas.microsoft.com/office/drawing/2014/main" id="{96893D82-BDAA-4D8C-44DA-CF14CCE7067C}"/>
              </a:ext>
            </a:extLst>
          </p:cNvPr>
          <p:cNvSpPr/>
          <p:nvPr/>
        </p:nvSpPr>
        <p:spPr>
          <a:xfrm>
            <a:off x="308186" y="819944"/>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10" name="Slide Number Placeholder 9">
            <a:extLst>
              <a:ext uri="{FF2B5EF4-FFF2-40B4-BE49-F238E27FC236}">
                <a16:creationId xmlns:a16="http://schemas.microsoft.com/office/drawing/2014/main" id="{E7965D85-0044-A6CB-805A-C8003CCE2D90}"/>
              </a:ext>
            </a:extLst>
          </p:cNvPr>
          <p:cNvSpPr>
            <a:spLocks noGrp="1"/>
          </p:cNvSpPr>
          <p:nvPr>
            <p:ph type="sldNum" sz="quarter" idx="12"/>
          </p:nvPr>
        </p:nvSpPr>
        <p:spPr/>
        <p:txBody>
          <a:bodyPr/>
          <a:lstStyle/>
          <a:p>
            <a:fld id="{40682955-8C16-4ADE-AAA4-ABD39610368E}"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9953701" cy="573661"/>
          </a:xfrm>
          <a:prstGeom prst="rect">
            <a:avLst/>
          </a:prstGeom>
        </p:spPr>
        <p:txBody>
          <a:bodyPr vert="horz" wrap="square" lIns="0" tIns="19473" rIns="0" bIns="0" rtlCol="0" anchor="ctr">
            <a:spAutoFit/>
          </a:bodyPr>
          <a:lstStyle/>
          <a:p>
            <a:pPr marL="16933">
              <a:lnSpc>
                <a:spcPct val="100000"/>
              </a:lnSpc>
              <a:spcBef>
                <a:spcPts val="153"/>
              </a:spcBef>
            </a:pPr>
            <a:r>
              <a:rPr sz="3600" spc="87" dirty="0">
                <a:latin typeface="Arial" panose="020B0604020202020204" pitchFamily="34" charset="0"/>
                <a:cs typeface="Arial" panose="020B0604020202020204" pitchFamily="34" charset="0"/>
              </a:rPr>
              <a:t>Selling</a:t>
            </a:r>
            <a:r>
              <a:rPr sz="3600" spc="-20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Price</a:t>
            </a:r>
            <a:r>
              <a:rPr sz="3600" spc="-193" dirty="0">
                <a:latin typeface="Arial" panose="020B0604020202020204" pitchFamily="34" charset="0"/>
                <a:cs typeface="Arial" panose="020B0604020202020204" pitchFamily="34" charset="0"/>
              </a:rPr>
              <a:t> </a:t>
            </a:r>
            <a:r>
              <a:rPr sz="3600" spc="113" dirty="0">
                <a:latin typeface="Arial" panose="020B0604020202020204" pitchFamily="34" charset="0"/>
                <a:cs typeface="Arial" panose="020B0604020202020204" pitchFamily="34" charset="0"/>
              </a:rPr>
              <a:t>vs</a:t>
            </a:r>
            <a:r>
              <a:rPr sz="3600" spc="-200"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Suggested</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27" dirty="0">
                <a:latin typeface="Arial" panose="020B0604020202020204" pitchFamily="34" charset="0"/>
                <a:cs typeface="Arial" panose="020B0604020202020204" pitchFamily="34" charset="0"/>
              </a:rPr>
              <a:t>Product</a:t>
            </a:r>
            <a:r>
              <a:rPr sz="3600" spc="-200" dirty="0">
                <a:latin typeface="Arial" panose="020B0604020202020204" pitchFamily="34" charset="0"/>
                <a:cs typeface="Arial" panose="020B0604020202020204" pitchFamily="34" charset="0"/>
              </a:rPr>
              <a:t> </a:t>
            </a:r>
            <a:r>
              <a:rPr sz="3600" spc="13" dirty="0">
                <a:latin typeface="Arial" panose="020B0604020202020204" pitchFamily="34" charset="0"/>
                <a:cs typeface="Arial" panose="020B0604020202020204" pitchFamily="34" charset="0"/>
              </a:rPr>
              <a:t>Line</a:t>
            </a:r>
          </a:p>
        </p:txBody>
      </p:sp>
      <p:sp>
        <p:nvSpPr>
          <p:cNvPr id="4" name="object 4"/>
          <p:cNvSpPr txBox="1"/>
          <p:nvPr/>
        </p:nvSpPr>
        <p:spPr>
          <a:xfrm>
            <a:off x="616577" y="4921584"/>
            <a:ext cx="11279770" cy="1178057"/>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spcBef>
                <a:spcPts val="933"/>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626518" marR="6773" indent="-407236">
              <a:lnSpc>
                <a:spcPct val="114999"/>
              </a:lnSpc>
              <a:spcBef>
                <a:spcPts val="560"/>
              </a:spcBef>
              <a:buClr>
                <a:srgbClr val="000000"/>
              </a:buClr>
              <a:buFont typeface="Arial MT"/>
              <a:buChar char="●"/>
              <a:tabLst>
                <a:tab pos="625671" algn="l"/>
                <a:tab pos="626518" algn="l"/>
              </a:tabLst>
            </a:pPr>
            <a:r>
              <a:rPr sz="1400" spc="-7" dirty="0">
                <a:solidFill>
                  <a:schemeClr val="tx1"/>
                </a:solidFill>
                <a:latin typeface="Arial" panose="020B0604020202020204" pitchFamily="34" charset="0"/>
                <a:cs typeface="Arial" panose="020B0604020202020204" pitchFamily="34" charset="0"/>
              </a:rPr>
              <a:t>The </a:t>
            </a:r>
            <a:r>
              <a:rPr sz="1400" spc="80" dirty="0">
                <a:solidFill>
                  <a:schemeClr val="tx1"/>
                </a:solidFill>
                <a:latin typeface="Arial" panose="020B0604020202020204" pitchFamily="34" charset="0"/>
                <a:cs typeface="Arial" panose="020B0604020202020204" pitchFamily="34" charset="0"/>
              </a:rPr>
              <a:t>average </a:t>
            </a:r>
            <a:r>
              <a:rPr sz="1400" spc="-13" dirty="0">
                <a:solidFill>
                  <a:schemeClr val="tx1"/>
                </a:solidFill>
                <a:latin typeface="Arial" panose="020B0604020202020204" pitchFamily="34" charset="0"/>
                <a:cs typeface="Arial" panose="020B0604020202020204" pitchFamily="34" charset="0"/>
              </a:rPr>
              <a:t>of </a:t>
            </a:r>
            <a:r>
              <a:rPr sz="1400" spc="7" dirty="0">
                <a:solidFill>
                  <a:schemeClr val="tx1"/>
                </a:solidFill>
                <a:latin typeface="Arial" panose="020B0604020202020204" pitchFamily="34" charset="0"/>
                <a:cs typeface="Arial" panose="020B0604020202020204" pitchFamily="34" charset="0"/>
              </a:rPr>
              <a:t>Selling </a:t>
            </a:r>
            <a:r>
              <a:rPr sz="1400" spc="1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price</a:t>
            </a:r>
            <a:r>
              <a:rPr sz="1400" spc="-93"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&amp;</a:t>
            </a:r>
            <a:r>
              <a:rPr sz="1400" spc="-8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suggested</a:t>
            </a:r>
            <a:r>
              <a:rPr sz="1400" spc="-8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price </a:t>
            </a:r>
            <a:r>
              <a:rPr sz="1400" spc="-40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 </a:t>
            </a:r>
            <a:r>
              <a:rPr sz="1400" spc="53" dirty="0">
                <a:solidFill>
                  <a:schemeClr val="tx1"/>
                </a:solidFill>
                <a:latin typeface="Arial" panose="020B0604020202020204" pitchFamily="34" charset="0"/>
                <a:cs typeface="Arial" panose="020B0604020202020204" pitchFamily="34" charset="0"/>
              </a:rPr>
              <a:t>between </a:t>
            </a:r>
            <a:r>
              <a:rPr sz="1400" b="1" spc="93" dirty="0">
                <a:solidFill>
                  <a:schemeClr val="tx1"/>
                </a:solidFill>
                <a:latin typeface="Arial" panose="020B0604020202020204" pitchFamily="34" charset="0"/>
                <a:cs typeface="Arial" panose="020B0604020202020204" pitchFamily="34" charset="0"/>
              </a:rPr>
              <a:t>-4.55</a:t>
            </a:r>
            <a:r>
              <a:rPr sz="1400" spc="93" dirty="0">
                <a:solidFill>
                  <a:schemeClr val="tx1"/>
                </a:solidFill>
                <a:latin typeface="Arial" panose="020B0604020202020204" pitchFamily="34" charset="0"/>
                <a:cs typeface="Arial" panose="020B0604020202020204" pitchFamily="34" charset="0"/>
              </a:rPr>
              <a:t>,</a:t>
            </a:r>
            <a:r>
              <a:rPr lang="en-US" sz="1400" spc="100" dirty="0">
                <a:solidFill>
                  <a:schemeClr val="tx1"/>
                </a:solidFill>
                <a:latin typeface="Arial" panose="020B0604020202020204" pitchFamily="34" charset="0"/>
                <a:cs typeface="Arial" panose="020B0604020202020204" pitchFamily="34" charset="0"/>
              </a:rPr>
              <a:t> </a:t>
            </a:r>
            <a:r>
              <a:rPr lang="en-US" sz="1400" spc="27" dirty="0">
                <a:solidFill>
                  <a:schemeClr val="tx1"/>
                </a:solidFill>
                <a:latin typeface="Arial" panose="020B0604020202020204" pitchFamily="34" charset="0"/>
                <a:cs typeface="Arial" panose="020B0604020202020204" pitchFamily="34" charset="0"/>
              </a:rPr>
              <a:t>indicating</a:t>
            </a:r>
            <a:r>
              <a:rPr lang="en-US" sz="1400" spc="-73" dirty="0">
                <a:solidFill>
                  <a:schemeClr val="tx1"/>
                </a:solidFill>
                <a:latin typeface="Arial" panose="020B0604020202020204" pitchFamily="34" charset="0"/>
                <a:cs typeface="Arial" panose="020B0604020202020204" pitchFamily="34" charset="0"/>
              </a:rPr>
              <a:t> </a:t>
            </a:r>
            <a:r>
              <a:rPr lang="en-US" sz="1400" b="1" spc="33" dirty="0">
                <a:solidFill>
                  <a:schemeClr val="tx1"/>
                </a:solidFill>
                <a:latin typeface="Arial" panose="020B0604020202020204" pitchFamily="34" charset="0"/>
                <a:cs typeface="Arial" panose="020B0604020202020204" pitchFamily="34" charset="0"/>
              </a:rPr>
              <a:t>sold</a:t>
            </a:r>
            <a:r>
              <a:rPr lang="en-US" sz="1400" b="1" spc="-93" dirty="0">
                <a:solidFill>
                  <a:schemeClr val="tx1"/>
                </a:solidFill>
                <a:latin typeface="Arial" panose="020B0604020202020204" pitchFamily="34" charset="0"/>
                <a:cs typeface="Arial" panose="020B0604020202020204" pitchFamily="34" charset="0"/>
              </a:rPr>
              <a:t> </a:t>
            </a:r>
            <a:r>
              <a:rPr lang="en-US" sz="1400" b="1" spc="53" dirty="0">
                <a:solidFill>
                  <a:schemeClr val="tx1"/>
                </a:solidFill>
                <a:latin typeface="Arial" panose="020B0604020202020204" pitchFamily="34" charset="0"/>
                <a:cs typeface="Arial" panose="020B0604020202020204" pitchFamily="34" charset="0"/>
              </a:rPr>
              <a:t>on</a:t>
            </a:r>
            <a:r>
              <a:rPr lang="en-US" sz="1400" b="1" spc="-93" dirty="0">
                <a:solidFill>
                  <a:schemeClr val="tx1"/>
                </a:solidFill>
                <a:latin typeface="Arial" panose="020B0604020202020204" pitchFamily="34" charset="0"/>
                <a:cs typeface="Arial" panose="020B0604020202020204" pitchFamily="34" charset="0"/>
              </a:rPr>
              <a:t> </a:t>
            </a:r>
            <a:r>
              <a:rPr lang="en-US" sz="1400" b="1" spc="47" dirty="0">
                <a:solidFill>
                  <a:schemeClr val="tx1"/>
                </a:solidFill>
                <a:latin typeface="Arial" panose="020B0604020202020204" pitchFamily="34" charset="0"/>
                <a:cs typeface="Arial" panose="020B0604020202020204" pitchFamily="34" charset="0"/>
              </a:rPr>
              <a:t>lower  </a:t>
            </a:r>
            <a:r>
              <a:rPr lang="en-US" sz="1400" b="1" spc="60" dirty="0">
                <a:solidFill>
                  <a:schemeClr val="tx1"/>
                </a:solidFill>
                <a:latin typeface="Arial" panose="020B0604020202020204" pitchFamily="34" charset="0"/>
                <a:cs typeface="Arial" panose="020B0604020202020204" pitchFamily="34" charset="0"/>
              </a:rPr>
              <a:t>price</a:t>
            </a:r>
            <a:r>
              <a:rPr lang="en-US" sz="1400" b="1" spc="-93" dirty="0">
                <a:solidFill>
                  <a:schemeClr val="tx1"/>
                </a:solidFill>
                <a:latin typeface="Arial" panose="020B0604020202020204" pitchFamily="34" charset="0"/>
                <a:cs typeface="Arial" panose="020B0604020202020204" pitchFamily="34" charset="0"/>
              </a:rPr>
              <a:t> </a:t>
            </a:r>
            <a:r>
              <a:rPr lang="en-US" sz="1400" b="1" spc="107" dirty="0">
                <a:solidFill>
                  <a:schemeClr val="tx1"/>
                </a:solidFill>
                <a:latin typeface="Arial" panose="020B0604020202020204" pitchFamily="34" charset="0"/>
                <a:cs typeface="Arial" panose="020B0604020202020204" pitchFamily="34" charset="0"/>
              </a:rPr>
              <a:t>than</a:t>
            </a:r>
            <a:r>
              <a:rPr lang="en-US" sz="1400" b="1" spc="-93"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suggested</a:t>
            </a:r>
            <a:r>
              <a:rPr lang="en-US" sz="1400" b="1" spc="107" dirty="0">
                <a:solidFill>
                  <a:schemeClr val="tx1"/>
                </a:solidFill>
                <a:latin typeface="Arial" panose="020B0604020202020204" pitchFamily="34" charset="0"/>
                <a:cs typeface="Arial" panose="020B0604020202020204" pitchFamily="34" charset="0"/>
              </a:rPr>
              <a:t> </a:t>
            </a:r>
            <a:r>
              <a:rPr lang="en-US" sz="1400" spc="7" dirty="0">
                <a:solidFill>
                  <a:schemeClr val="tx1"/>
                </a:solidFill>
                <a:latin typeface="Arial" panose="020B0604020202020204" pitchFamily="34" charset="0"/>
                <a:cs typeface="Arial" panose="020B0604020202020204" pitchFamily="34" charset="0"/>
              </a:rPr>
              <a:t>to </a:t>
            </a:r>
            <a:r>
              <a:rPr lang="en-US" sz="1400" b="1" spc="-107" dirty="0">
                <a:solidFill>
                  <a:schemeClr val="tx1"/>
                </a:solidFill>
                <a:latin typeface="Arial" panose="020B0604020202020204" pitchFamily="34" charset="0"/>
                <a:cs typeface="Arial" panose="020B0604020202020204" pitchFamily="34" charset="0"/>
              </a:rPr>
              <a:t>+11.12 </a:t>
            </a:r>
            <a:r>
              <a:rPr lang="en-US" sz="1400" b="1" spc="-100" dirty="0">
                <a:solidFill>
                  <a:schemeClr val="tx1"/>
                </a:solidFill>
                <a:latin typeface="Arial" panose="020B0604020202020204" pitchFamily="34" charset="0"/>
                <a:cs typeface="Arial" panose="020B0604020202020204" pitchFamily="34" charset="0"/>
              </a:rPr>
              <a:t> </a:t>
            </a:r>
            <a:r>
              <a:rPr lang="en-US" sz="1400" spc="33" dirty="0">
                <a:solidFill>
                  <a:schemeClr val="tx1"/>
                </a:solidFill>
                <a:latin typeface="Arial" panose="020B0604020202020204" pitchFamily="34" charset="0"/>
                <a:cs typeface="Arial" panose="020B0604020202020204" pitchFamily="34" charset="0"/>
              </a:rPr>
              <a:t>indicates</a:t>
            </a:r>
            <a:r>
              <a:rPr lang="en-US" sz="1400" spc="-73" dirty="0">
                <a:solidFill>
                  <a:schemeClr val="tx1"/>
                </a:solidFill>
                <a:latin typeface="Arial" panose="020B0604020202020204" pitchFamily="34" charset="0"/>
                <a:cs typeface="Arial" panose="020B0604020202020204" pitchFamily="34" charset="0"/>
              </a:rPr>
              <a:t> </a:t>
            </a:r>
            <a:r>
              <a:rPr lang="en-US" sz="1400" b="1" spc="33" dirty="0">
                <a:solidFill>
                  <a:schemeClr val="tx1"/>
                </a:solidFill>
                <a:latin typeface="Arial" panose="020B0604020202020204" pitchFamily="34" charset="0"/>
                <a:cs typeface="Arial" panose="020B0604020202020204" pitchFamily="34" charset="0"/>
              </a:rPr>
              <a:t>sold</a:t>
            </a:r>
            <a:r>
              <a:rPr lang="en-US" sz="1400" b="1" spc="-93" dirty="0">
                <a:solidFill>
                  <a:schemeClr val="tx1"/>
                </a:solidFill>
                <a:latin typeface="Arial" panose="020B0604020202020204" pitchFamily="34" charset="0"/>
                <a:cs typeface="Arial" panose="020B0604020202020204" pitchFamily="34" charset="0"/>
              </a:rPr>
              <a:t> </a:t>
            </a:r>
            <a:r>
              <a:rPr lang="en-US" sz="1400" b="1" spc="127" dirty="0">
                <a:solidFill>
                  <a:schemeClr val="tx1"/>
                </a:solidFill>
                <a:latin typeface="Arial" panose="020B0604020202020204" pitchFamily="34" charset="0"/>
                <a:cs typeface="Arial" panose="020B0604020202020204" pitchFamily="34" charset="0"/>
              </a:rPr>
              <a:t>at</a:t>
            </a:r>
            <a:r>
              <a:rPr lang="en-US" sz="1400" b="1" spc="-93"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higher price</a:t>
            </a:r>
            <a:r>
              <a:rPr lang="en-US" sz="1400" b="1" spc="-93" dirty="0">
                <a:solidFill>
                  <a:schemeClr val="tx1"/>
                </a:solidFill>
                <a:latin typeface="Arial" panose="020B0604020202020204" pitchFamily="34" charset="0"/>
                <a:cs typeface="Arial" panose="020B0604020202020204" pitchFamily="34" charset="0"/>
              </a:rPr>
              <a:t>.</a:t>
            </a:r>
            <a:endParaRPr lang="en-US" sz="1400" dirty="0">
              <a:solidFill>
                <a:schemeClr val="tx1"/>
              </a:solidFill>
              <a:latin typeface="Arial" panose="020B0604020202020204" pitchFamily="34" charset="0"/>
              <a:cs typeface="Arial" panose="020B0604020202020204" pitchFamily="34" charset="0"/>
            </a:endParaRPr>
          </a:p>
          <a:p>
            <a:pPr marL="626518" marR="195575" indent="-407236">
              <a:lnSpc>
                <a:spcPct val="114999"/>
              </a:lnSpc>
              <a:buChar char="●"/>
              <a:tabLst>
                <a:tab pos="625671" algn="l"/>
                <a:tab pos="626518" algn="l"/>
              </a:tabLst>
            </a:pPr>
            <a:r>
              <a:rPr lang="en-US" sz="1400" b="1" spc="47" dirty="0">
                <a:solidFill>
                  <a:schemeClr val="tx1"/>
                </a:solidFill>
                <a:latin typeface="Arial" panose="020B0604020202020204" pitchFamily="34" charset="0"/>
                <a:cs typeface="Arial" panose="020B0604020202020204" pitchFamily="34" charset="0"/>
              </a:rPr>
              <a:t>Classic</a:t>
            </a:r>
            <a:r>
              <a:rPr lang="en-US" sz="1400" b="1" spc="-93" dirty="0">
                <a:solidFill>
                  <a:schemeClr val="tx1"/>
                </a:solidFill>
                <a:latin typeface="Arial" panose="020B0604020202020204" pitchFamily="34" charset="0"/>
                <a:cs typeface="Arial" panose="020B0604020202020204" pitchFamily="34" charset="0"/>
              </a:rPr>
              <a:t> </a:t>
            </a:r>
            <a:r>
              <a:rPr lang="en-US" sz="1400" b="1" spc="67" dirty="0">
                <a:solidFill>
                  <a:schemeClr val="tx1"/>
                </a:solidFill>
                <a:latin typeface="Arial" panose="020B0604020202020204" pitchFamily="34" charset="0"/>
                <a:cs typeface="Arial" panose="020B0604020202020204" pitchFamily="34" charset="0"/>
              </a:rPr>
              <a:t>cars</a:t>
            </a:r>
            <a:r>
              <a:rPr lang="en-US" sz="1400" b="1" spc="-93" dirty="0">
                <a:solidFill>
                  <a:schemeClr val="tx1"/>
                </a:solidFill>
                <a:latin typeface="Arial" panose="020B0604020202020204" pitchFamily="34" charset="0"/>
                <a:cs typeface="Arial" panose="020B0604020202020204" pitchFamily="34" charset="0"/>
              </a:rPr>
              <a:t> </a:t>
            </a:r>
            <a:r>
              <a:rPr lang="en-US" sz="1400" spc="80" dirty="0">
                <a:solidFill>
                  <a:schemeClr val="tx1"/>
                </a:solidFill>
                <a:latin typeface="Arial" panose="020B0604020202020204" pitchFamily="34" charset="0"/>
                <a:cs typeface="Arial" panose="020B0604020202020204" pitchFamily="34" charset="0"/>
              </a:rPr>
              <a:t>have</a:t>
            </a:r>
            <a:r>
              <a:rPr lang="en-US" sz="1400" spc="-67" dirty="0">
                <a:solidFill>
                  <a:schemeClr val="tx1"/>
                </a:solidFill>
                <a:latin typeface="Arial" panose="020B0604020202020204" pitchFamily="34" charset="0"/>
                <a:cs typeface="Arial" panose="020B0604020202020204" pitchFamily="34" charset="0"/>
              </a:rPr>
              <a:t> </a:t>
            </a:r>
            <a:r>
              <a:rPr lang="en-US" sz="1400" spc="27" dirty="0">
                <a:solidFill>
                  <a:schemeClr val="tx1"/>
                </a:solidFill>
                <a:latin typeface="Arial" panose="020B0604020202020204" pitchFamily="34" charset="0"/>
                <a:cs typeface="Arial" panose="020B0604020202020204" pitchFamily="34" charset="0"/>
              </a:rPr>
              <a:t>the </a:t>
            </a:r>
            <a:r>
              <a:rPr lang="en-US" sz="1400" b="1" spc="60" dirty="0">
                <a:solidFill>
                  <a:schemeClr val="tx1"/>
                </a:solidFill>
                <a:latin typeface="Arial" panose="020B0604020202020204" pitchFamily="34" charset="0"/>
                <a:cs typeface="Arial" panose="020B0604020202020204" pitchFamily="34" charset="0"/>
              </a:rPr>
              <a:t>highest</a:t>
            </a:r>
            <a:r>
              <a:rPr lang="en-US" sz="1400" b="1" spc="-93"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difference</a:t>
            </a:r>
            <a:r>
              <a:rPr lang="en-US" sz="1400" b="1" spc="-93" dirty="0">
                <a:solidFill>
                  <a:schemeClr val="tx1"/>
                </a:solidFill>
                <a:latin typeface="Arial" panose="020B0604020202020204" pitchFamily="34" charset="0"/>
                <a:cs typeface="Arial" panose="020B0604020202020204" pitchFamily="34" charset="0"/>
              </a:rPr>
              <a:t> </a:t>
            </a:r>
            <a:r>
              <a:rPr lang="en-US" sz="1400" b="1" spc="40" dirty="0">
                <a:solidFill>
                  <a:schemeClr val="tx1"/>
                </a:solidFill>
                <a:latin typeface="Arial" panose="020B0604020202020204" pitchFamily="34" charset="0"/>
                <a:cs typeface="Arial" panose="020B0604020202020204" pitchFamily="34" charset="0"/>
              </a:rPr>
              <a:t>in  </a:t>
            </a:r>
            <a:r>
              <a:rPr lang="en-US" sz="1400" b="1" spc="87" dirty="0">
                <a:solidFill>
                  <a:schemeClr val="tx1"/>
                </a:solidFill>
                <a:latin typeface="Arial" panose="020B0604020202020204" pitchFamily="34" charset="0"/>
                <a:cs typeface="Arial" panose="020B0604020202020204" pitchFamily="34" charset="0"/>
              </a:rPr>
              <a:t>negative</a:t>
            </a:r>
            <a:r>
              <a:rPr lang="en-US" sz="1400" b="1" spc="7" dirty="0">
                <a:solidFill>
                  <a:schemeClr val="tx1"/>
                </a:solidFill>
                <a:latin typeface="Arial" panose="020B0604020202020204" pitchFamily="34" charset="0"/>
                <a:cs typeface="Arial" panose="020B0604020202020204" pitchFamily="34" charset="0"/>
              </a:rPr>
              <a:t>,</a:t>
            </a:r>
            <a:r>
              <a:rPr lang="en-US" sz="1400" b="1" spc="-93" dirty="0">
                <a:solidFill>
                  <a:schemeClr val="tx1"/>
                </a:solidFill>
                <a:latin typeface="Arial" panose="020B0604020202020204" pitchFamily="34" charset="0"/>
                <a:cs typeface="Arial" panose="020B0604020202020204" pitchFamily="34" charset="0"/>
              </a:rPr>
              <a:t> </a:t>
            </a:r>
            <a:r>
              <a:rPr lang="en-US" sz="1400" spc="7" dirty="0">
                <a:solidFill>
                  <a:schemeClr val="tx1"/>
                </a:solidFill>
                <a:latin typeface="Arial" panose="020B0604020202020204" pitchFamily="34" charset="0"/>
                <a:cs typeface="Arial" panose="020B0604020202020204" pitchFamily="34" charset="0"/>
              </a:rPr>
              <a:t>while</a:t>
            </a:r>
            <a:r>
              <a:rPr lang="en-US" sz="1400" spc="-147" dirty="0">
                <a:solidFill>
                  <a:schemeClr val="tx1"/>
                </a:solidFill>
                <a:latin typeface="Arial" panose="020B0604020202020204" pitchFamily="34" charset="0"/>
                <a:cs typeface="Arial" panose="020B0604020202020204" pitchFamily="34" charset="0"/>
              </a:rPr>
              <a:t> </a:t>
            </a:r>
            <a:r>
              <a:rPr lang="en-US" sz="1400" b="1" spc="60" dirty="0">
                <a:solidFill>
                  <a:schemeClr val="tx1"/>
                </a:solidFill>
                <a:latin typeface="Arial" panose="020B0604020202020204" pitchFamily="34" charset="0"/>
                <a:cs typeface="Arial" panose="020B0604020202020204" pitchFamily="34" charset="0"/>
              </a:rPr>
              <a:t>trains </a:t>
            </a:r>
            <a:r>
              <a:rPr lang="en-US" sz="1400" spc="80" dirty="0">
                <a:solidFill>
                  <a:schemeClr val="tx1"/>
                </a:solidFill>
                <a:latin typeface="Arial" panose="020B0604020202020204" pitchFamily="34" charset="0"/>
                <a:cs typeface="Arial" panose="020B0604020202020204" pitchFamily="34" charset="0"/>
              </a:rPr>
              <a:t>have</a:t>
            </a:r>
            <a:r>
              <a:rPr lang="en-US" sz="1400" spc="-67" dirty="0">
                <a:solidFill>
                  <a:schemeClr val="tx1"/>
                </a:solidFill>
                <a:latin typeface="Arial" panose="020B0604020202020204" pitchFamily="34" charset="0"/>
                <a:cs typeface="Arial" panose="020B0604020202020204" pitchFamily="34" charset="0"/>
              </a:rPr>
              <a:t> </a:t>
            </a:r>
            <a:r>
              <a:rPr lang="en-US" sz="1400" spc="27" dirty="0">
                <a:solidFill>
                  <a:schemeClr val="tx1"/>
                </a:solidFill>
                <a:latin typeface="Arial" panose="020B0604020202020204" pitchFamily="34" charset="0"/>
                <a:cs typeface="Arial" panose="020B0604020202020204" pitchFamily="34" charset="0"/>
              </a:rPr>
              <a:t>the</a:t>
            </a:r>
            <a:r>
              <a:rPr lang="en-US" sz="1400" spc="-147" dirty="0">
                <a:solidFill>
                  <a:schemeClr val="tx1"/>
                </a:solidFill>
                <a:latin typeface="Arial" panose="020B0604020202020204" pitchFamily="34" charset="0"/>
                <a:cs typeface="Arial" panose="020B0604020202020204" pitchFamily="34" charset="0"/>
              </a:rPr>
              <a:t> </a:t>
            </a:r>
            <a:r>
              <a:rPr lang="en-US" sz="1400" b="1" spc="53" dirty="0">
                <a:solidFill>
                  <a:schemeClr val="tx1"/>
                </a:solidFill>
                <a:latin typeface="Arial" panose="020B0604020202020204" pitchFamily="34" charset="0"/>
                <a:cs typeface="Arial" panose="020B0604020202020204" pitchFamily="34" charset="0"/>
              </a:rPr>
              <a:t>highest </a:t>
            </a:r>
            <a:r>
              <a:rPr lang="en-US" sz="1400" b="1" spc="60" dirty="0">
                <a:solidFill>
                  <a:schemeClr val="tx1"/>
                </a:solidFill>
                <a:latin typeface="Arial" panose="020B0604020202020204" pitchFamily="34" charset="0"/>
                <a:cs typeface="Arial" panose="020B0604020202020204" pitchFamily="34" charset="0"/>
              </a:rPr>
              <a:t>difference</a:t>
            </a:r>
            <a:r>
              <a:rPr lang="en-US" sz="1400" b="1" spc="-93" dirty="0">
                <a:solidFill>
                  <a:schemeClr val="tx1"/>
                </a:solidFill>
                <a:latin typeface="Arial" panose="020B0604020202020204" pitchFamily="34" charset="0"/>
                <a:cs typeface="Arial" panose="020B0604020202020204" pitchFamily="34" charset="0"/>
              </a:rPr>
              <a:t> </a:t>
            </a:r>
            <a:r>
              <a:rPr lang="en-US" sz="1400" b="1" spc="53" dirty="0">
                <a:solidFill>
                  <a:schemeClr val="tx1"/>
                </a:solidFill>
                <a:latin typeface="Arial" panose="020B0604020202020204" pitchFamily="34" charset="0"/>
                <a:cs typeface="Arial" panose="020B0604020202020204" pitchFamily="34" charset="0"/>
              </a:rPr>
              <a:t>in</a:t>
            </a:r>
            <a:r>
              <a:rPr lang="en-US" sz="1400" b="1" spc="-93" dirty="0">
                <a:solidFill>
                  <a:schemeClr val="tx1"/>
                </a:solidFill>
                <a:latin typeface="Arial" panose="020B0604020202020204" pitchFamily="34" charset="0"/>
                <a:cs typeface="Arial" panose="020B0604020202020204" pitchFamily="34" charset="0"/>
              </a:rPr>
              <a:t> </a:t>
            </a:r>
            <a:r>
              <a:rPr lang="en-US" sz="1400" b="1" spc="53" dirty="0">
                <a:solidFill>
                  <a:schemeClr val="tx1"/>
                </a:solidFill>
                <a:latin typeface="Arial" panose="020B0604020202020204" pitchFamily="34" charset="0"/>
                <a:cs typeface="Arial" panose="020B0604020202020204" pitchFamily="34" charset="0"/>
              </a:rPr>
              <a:t>positive</a:t>
            </a:r>
            <a:endParaRPr lang="en-US" sz="1400" dirty="0">
              <a:solidFill>
                <a:schemeClr val="tx1"/>
              </a:solidFill>
              <a:latin typeface="Arial" panose="020B0604020202020204" pitchFamily="34" charset="0"/>
              <a:cs typeface="Arial" panose="020B0604020202020204" pitchFamily="34" charset="0"/>
            </a:endParaRPr>
          </a:p>
        </p:txBody>
      </p:sp>
      <p:sp>
        <p:nvSpPr>
          <p:cNvPr id="9" name="object 2">
            <a:extLst>
              <a:ext uri="{FF2B5EF4-FFF2-40B4-BE49-F238E27FC236}">
                <a16:creationId xmlns:a16="http://schemas.microsoft.com/office/drawing/2014/main" id="{D585075A-D299-FF4C-9408-FFC71E9FDF40}"/>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1" name="Picture 10">
            <a:extLst>
              <a:ext uri="{FF2B5EF4-FFF2-40B4-BE49-F238E27FC236}">
                <a16:creationId xmlns:a16="http://schemas.microsoft.com/office/drawing/2014/main" id="{48C9EEEF-884C-DA5C-7A55-58966027D2A1}"/>
              </a:ext>
            </a:extLst>
          </p:cNvPr>
          <p:cNvPicPr>
            <a:picLocks noChangeAspect="1"/>
          </p:cNvPicPr>
          <p:nvPr/>
        </p:nvPicPr>
        <p:blipFill>
          <a:blip r:embed="rId2"/>
          <a:stretch>
            <a:fillRect/>
          </a:stretch>
        </p:blipFill>
        <p:spPr>
          <a:xfrm>
            <a:off x="616577" y="1001819"/>
            <a:ext cx="10611938" cy="3830865"/>
          </a:xfrm>
          <a:prstGeom prst="rect">
            <a:avLst/>
          </a:prstGeom>
        </p:spPr>
      </p:pic>
      <p:pic>
        <p:nvPicPr>
          <p:cNvPr id="12" name="Picture 11">
            <a:extLst>
              <a:ext uri="{FF2B5EF4-FFF2-40B4-BE49-F238E27FC236}">
                <a16:creationId xmlns:a16="http://schemas.microsoft.com/office/drawing/2014/main" id="{11B7079A-9E44-6CA4-C90A-653EC26BE15A}"/>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3943"/>
            <a:ext cx="9440921" cy="573661"/>
          </a:xfrm>
          <a:prstGeom prst="rect">
            <a:avLst/>
          </a:prstGeom>
        </p:spPr>
        <p:txBody>
          <a:bodyPr vert="horz" wrap="square" lIns="0" tIns="19473" rIns="0" bIns="0" rtlCol="0" anchor="ctr">
            <a:spAutoFit/>
          </a:bodyPr>
          <a:lstStyle/>
          <a:p>
            <a:pPr marL="16933">
              <a:lnSpc>
                <a:spcPct val="100000"/>
              </a:lnSpc>
              <a:spcBef>
                <a:spcPts val="153"/>
              </a:spcBef>
            </a:pPr>
            <a:r>
              <a:rPr sz="3600" spc="187" dirty="0">
                <a:latin typeface="Arial" panose="020B0604020202020204" pitchFamily="34" charset="0"/>
                <a:cs typeface="Arial" panose="020B0604020202020204" pitchFamily="34" charset="0"/>
              </a:rPr>
              <a:t>New</a:t>
            </a:r>
            <a:r>
              <a:rPr sz="3600" spc="-200" dirty="0">
                <a:latin typeface="Arial" panose="020B0604020202020204" pitchFamily="34" charset="0"/>
                <a:cs typeface="Arial" panose="020B0604020202020204" pitchFamily="34" charset="0"/>
              </a:rPr>
              <a:t> </a:t>
            </a:r>
            <a:r>
              <a:rPr sz="3600" spc="187" dirty="0">
                <a:latin typeface="Arial" panose="020B0604020202020204" pitchFamily="34" charset="0"/>
                <a:cs typeface="Arial" panose="020B0604020202020204" pitchFamily="34" charset="0"/>
              </a:rPr>
              <a:t>Customer</a:t>
            </a:r>
            <a:r>
              <a:rPr sz="3600" spc="-193"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Acquisition</a:t>
            </a:r>
            <a:r>
              <a:rPr sz="3600" spc="-193" dirty="0">
                <a:latin typeface="Arial" panose="020B0604020202020204" pitchFamily="34" charset="0"/>
                <a:cs typeface="Arial" panose="020B0604020202020204" pitchFamily="34" charset="0"/>
              </a:rPr>
              <a:t> </a:t>
            </a:r>
            <a:r>
              <a:rPr sz="3600" spc="240" dirty="0">
                <a:latin typeface="Arial" panose="020B0604020202020204" pitchFamily="34" charset="0"/>
                <a:cs typeface="Arial" panose="020B0604020202020204" pitchFamily="34" charset="0"/>
              </a:rPr>
              <a:t>&amp;</a:t>
            </a:r>
            <a:r>
              <a:rPr sz="3600" spc="-193" dirty="0">
                <a:latin typeface="Arial" panose="020B0604020202020204" pitchFamily="34" charset="0"/>
                <a:cs typeface="Arial" panose="020B0604020202020204" pitchFamily="34" charset="0"/>
              </a:rPr>
              <a:t> </a:t>
            </a:r>
            <a:r>
              <a:rPr sz="3600" spc="127" dirty="0">
                <a:latin typeface="Arial" panose="020B0604020202020204" pitchFamily="34" charset="0"/>
                <a:cs typeface="Arial" panose="020B0604020202020204" pitchFamily="34" charset="0"/>
              </a:rPr>
              <a:t>Retention</a:t>
            </a:r>
          </a:p>
        </p:txBody>
      </p:sp>
      <p:sp>
        <p:nvSpPr>
          <p:cNvPr id="3" name="object 3"/>
          <p:cNvSpPr/>
          <p:nvPr/>
        </p:nvSpPr>
        <p:spPr>
          <a:xfrm>
            <a:off x="9092900" y="4145965"/>
            <a:ext cx="2990427" cy="1847427"/>
          </a:xfrm>
          <a:custGeom>
            <a:avLst/>
            <a:gdLst/>
            <a:ahLst/>
            <a:cxnLst/>
            <a:rect l="l" t="t" r="r" b="b"/>
            <a:pathLst>
              <a:path w="2242820" h="1385570">
                <a:moveTo>
                  <a:pt x="2242199" y="1385399"/>
                </a:moveTo>
                <a:lnTo>
                  <a:pt x="0" y="1385399"/>
                </a:lnTo>
                <a:lnTo>
                  <a:pt x="0" y="0"/>
                </a:lnTo>
                <a:lnTo>
                  <a:pt x="2242199" y="0"/>
                </a:lnTo>
                <a:lnTo>
                  <a:pt x="2242199" y="1385399"/>
                </a:lnTo>
                <a:close/>
              </a:path>
            </a:pathLst>
          </a:custGeom>
          <a:solidFill>
            <a:srgbClr val="1975D1">
              <a:alpha val="4429"/>
            </a:srgbClr>
          </a:solidFill>
        </p:spPr>
        <p:txBody>
          <a:bodyPr wrap="square" lIns="0" tIns="0" rIns="0" bIns="0" rtlCol="0"/>
          <a:lstStyle/>
          <a:p>
            <a:endParaRPr sz="2400"/>
          </a:p>
        </p:txBody>
      </p:sp>
      <p:sp>
        <p:nvSpPr>
          <p:cNvPr id="4" name="object 4"/>
          <p:cNvSpPr txBox="1"/>
          <p:nvPr/>
        </p:nvSpPr>
        <p:spPr>
          <a:xfrm>
            <a:off x="616577" y="5256441"/>
            <a:ext cx="5479423" cy="1147151"/>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18533" rIns="0" bIns="0" rtlCol="0">
            <a:spAutoFit/>
          </a:bodyPr>
          <a:lstStyle/>
          <a:p>
            <a:pPr marL="16933" algn="just">
              <a:spcBef>
                <a:spcPts val="933"/>
              </a:spcBef>
            </a:pPr>
            <a:r>
              <a:rPr sz="1600" b="1" spc="47" dirty="0">
                <a:solidFill>
                  <a:schemeClr val="tx1"/>
                </a:solidFill>
                <a:latin typeface="Arial" panose="020B0604020202020204" pitchFamily="34" charset="0"/>
                <a:cs typeface="Arial" panose="020B0604020202020204" pitchFamily="34" charset="0"/>
              </a:rPr>
              <a:t>In</a:t>
            </a:r>
            <a:r>
              <a:rPr lang="en-US" sz="1600" b="1" spc="47" dirty="0">
                <a:solidFill>
                  <a:schemeClr val="tx1"/>
                </a:solidFill>
                <a:latin typeface="Arial" panose="020B0604020202020204" pitchFamily="34" charset="0"/>
                <a:cs typeface="Arial" panose="020B0604020202020204" pitchFamily="34" charset="0"/>
              </a:rPr>
              <a:t>ference:</a:t>
            </a:r>
            <a:endParaRPr sz="1600" b="1" dirty="0">
              <a:solidFill>
                <a:schemeClr val="tx1"/>
              </a:solidFill>
              <a:latin typeface="Arial" panose="020B0604020202020204" pitchFamily="34" charset="0"/>
              <a:cs typeface="Arial" panose="020B0604020202020204" pitchFamily="34" charset="0"/>
            </a:endParaRPr>
          </a:p>
          <a:p>
            <a:pPr marL="626518" marR="540160" indent="-407236" algn="just">
              <a:lnSpc>
                <a:spcPct val="114999"/>
              </a:lnSpc>
              <a:spcBef>
                <a:spcPts val="560"/>
              </a:spcBef>
              <a:buClr>
                <a:srgbClr val="000000"/>
              </a:buClr>
              <a:buFont typeface="Arial MT"/>
              <a:buChar char="●"/>
              <a:tabLst>
                <a:tab pos="625671" algn="l"/>
                <a:tab pos="626518" algn="l"/>
              </a:tabLst>
            </a:pPr>
            <a:r>
              <a:rPr sz="1400" b="1" spc="33" dirty="0">
                <a:solidFill>
                  <a:schemeClr val="tx1"/>
                </a:solidFill>
                <a:latin typeface="Arial" panose="020B0604020202020204" pitchFamily="34" charset="0"/>
                <a:cs typeface="Arial" panose="020B0604020202020204" pitchFamily="34" charset="0"/>
              </a:rPr>
              <a:t>No</a:t>
            </a:r>
            <a:r>
              <a:rPr sz="1400" b="1" spc="-9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new</a:t>
            </a:r>
            <a:r>
              <a:rPr sz="1400" b="1" spc="-20"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customers  </a:t>
            </a:r>
            <a:r>
              <a:rPr sz="1400" spc="47" dirty="0">
                <a:solidFill>
                  <a:schemeClr val="tx1"/>
                </a:solidFill>
                <a:latin typeface="Arial" panose="020B0604020202020204" pitchFamily="34" charset="0"/>
                <a:cs typeface="Arial" panose="020B0604020202020204" pitchFamily="34" charset="0"/>
              </a:rPr>
              <a:t>acquired</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7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202</a:t>
            </a:r>
            <a:r>
              <a:rPr sz="1400" b="1" spc="67" dirty="0">
                <a:solidFill>
                  <a:schemeClr val="tx1"/>
                </a:solidFill>
                <a:latin typeface="Arial" panose="020B0604020202020204" pitchFamily="34" charset="0"/>
                <a:cs typeface="Arial" panose="020B0604020202020204" pitchFamily="34" charset="0"/>
              </a:rPr>
              <a:t>0</a:t>
            </a:r>
            <a:r>
              <a:rPr sz="1400" spc="-147"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a:p>
            <a:pPr marL="626518" marR="123610" indent="-407236" algn="just">
              <a:spcBef>
                <a:spcPts val="240"/>
              </a:spcBef>
              <a:buFont typeface="Arial MT"/>
              <a:buChar char="●"/>
              <a:tabLst>
                <a:tab pos="625671" algn="l"/>
                <a:tab pos="626518" algn="l"/>
              </a:tabLst>
            </a:pPr>
            <a:r>
              <a:rPr sz="1400" spc="7" dirty="0">
                <a:solidFill>
                  <a:schemeClr val="tx1"/>
                </a:solidFill>
                <a:latin typeface="Arial" panose="020B0604020202020204" pitchFamily="34" charset="0"/>
                <a:cs typeface="Arial" panose="020B0604020202020204" pitchFamily="34" charset="0"/>
              </a:rPr>
              <a:t>Only</a:t>
            </a:r>
            <a:r>
              <a:rPr sz="1400" spc="-7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23</a:t>
            </a:r>
            <a:r>
              <a:rPr sz="1400" b="1" spc="-9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new</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customers  </a:t>
            </a:r>
            <a:r>
              <a:rPr sz="1400" b="1" spc="80" dirty="0">
                <a:solidFill>
                  <a:schemeClr val="tx1"/>
                </a:solidFill>
                <a:latin typeface="Arial" panose="020B0604020202020204" pitchFamily="34" charset="0"/>
                <a:cs typeface="Arial" panose="020B0604020202020204" pitchFamily="34" charset="0"/>
              </a:rPr>
              <a:t>acquired</a:t>
            </a:r>
            <a:r>
              <a:rPr sz="1400" b="1" spc="-33"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7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2019</a:t>
            </a:r>
            <a:r>
              <a:rPr sz="1400" spc="-33"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a:p>
            <a:pPr marL="626518" marR="6773" indent="-407236" algn="just">
              <a:buFont typeface="Arial MT"/>
              <a:buChar char="●"/>
              <a:tabLst>
                <a:tab pos="625671" algn="l"/>
                <a:tab pos="626518" algn="l"/>
              </a:tabLst>
            </a:pPr>
            <a:r>
              <a:rPr sz="1400" b="1" spc="60" dirty="0">
                <a:solidFill>
                  <a:schemeClr val="tx1"/>
                </a:solidFill>
                <a:latin typeface="Arial" panose="020B0604020202020204" pitchFamily="34" charset="0"/>
                <a:cs typeface="Arial" panose="020B0604020202020204" pitchFamily="34" charset="0"/>
              </a:rPr>
              <a:t>90%</a:t>
            </a:r>
            <a:r>
              <a:rPr sz="1400" b="1" spc="-20"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customers</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67" dirty="0">
                <a:solidFill>
                  <a:schemeClr val="tx1"/>
                </a:solidFill>
                <a:latin typeface="Arial" panose="020B0604020202020204" pitchFamily="34" charset="0"/>
                <a:cs typeface="Arial" panose="020B0604020202020204" pitchFamily="34" charset="0"/>
              </a:rPr>
              <a:t> </a:t>
            </a:r>
            <a:r>
              <a:rPr sz="1400" spc="-107" dirty="0">
                <a:solidFill>
                  <a:schemeClr val="tx1"/>
                </a:solidFill>
                <a:latin typeface="Arial" panose="020B0604020202020204" pitchFamily="34" charset="0"/>
                <a:cs typeface="Arial" panose="020B0604020202020204" pitchFamily="34" charset="0"/>
              </a:rPr>
              <a:t>2018  </a:t>
            </a:r>
            <a:r>
              <a:rPr sz="1400" spc="40" dirty="0">
                <a:solidFill>
                  <a:schemeClr val="tx1"/>
                </a:solidFill>
                <a:latin typeface="Arial" panose="020B0604020202020204" pitchFamily="34" charset="0"/>
                <a:cs typeface="Arial" panose="020B0604020202020204" pitchFamily="34" charset="0"/>
              </a:rPr>
              <a:t>were</a:t>
            </a:r>
            <a:r>
              <a:rPr sz="1400" spc="-7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retained</a:t>
            </a:r>
            <a:r>
              <a:rPr sz="1400" spc="-73"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80"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2019</a:t>
            </a:r>
            <a:r>
              <a:rPr sz="1400" spc="-33"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419E248-AB82-BABC-6105-79CE99A9F9C9}"/>
              </a:ext>
            </a:extLst>
          </p:cNvPr>
          <p:cNvPicPr>
            <a:picLocks noChangeAspect="1"/>
          </p:cNvPicPr>
          <p:nvPr/>
        </p:nvPicPr>
        <p:blipFill>
          <a:blip r:embed="rId2"/>
          <a:stretch>
            <a:fillRect/>
          </a:stretch>
        </p:blipFill>
        <p:spPr>
          <a:xfrm>
            <a:off x="616577" y="914420"/>
            <a:ext cx="10098039" cy="4274963"/>
          </a:xfrm>
          <a:prstGeom prst="rect">
            <a:avLst/>
          </a:prstGeom>
        </p:spPr>
      </p:pic>
      <p:sp>
        <p:nvSpPr>
          <p:cNvPr id="10" name="object 2">
            <a:extLst>
              <a:ext uri="{FF2B5EF4-FFF2-40B4-BE49-F238E27FC236}">
                <a16:creationId xmlns:a16="http://schemas.microsoft.com/office/drawing/2014/main" id="{540454A1-4BAA-43C7-3F67-B1F8C770882D}"/>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B6F922F5-DC2D-5688-C69B-9817E5FAFC94}"/>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7343179" cy="573661"/>
          </a:xfrm>
          <a:prstGeom prst="rect">
            <a:avLst/>
          </a:prstGeom>
        </p:spPr>
        <p:txBody>
          <a:bodyPr vert="horz" wrap="square" lIns="0" tIns="19473" rIns="0" bIns="0" rtlCol="0" anchor="ctr">
            <a:spAutoFit/>
          </a:bodyPr>
          <a:lstStyle/>
          <a:p>
            <a:pPr marL="16933">
              <a:lnSpc>
                <a:spcPct val="100000"/>
              </a:lnSpc>
              <a:spcBef>
                <a:spcPts val="153"/>
              </a:spcBef>
            </a:pPr>
            <a:r>
              <a:rPr sz="3600" spc="187" dirty="0">
                <a:latin typeface="Arial" panose="020B0604020202020204" pitchFamily="34" charset="0"/>
                <a:cs typeface="Arial" panose="020B0604020202020204" pitchFamily="34" charset="0"/>
              </a:rPr>
              <a:t>New</a:t>
            </a:r>
            <a:r>
              <a:rPr sz="3600" spc="-193" dirty="0">
                <a:latin typeface="Arial" panose="020B0604020202020204" pitchFamily="34" charset="0"/>
                <a:cs typeface="Arial" panose="020B0604020202020204" pitchFamily="34" charset="0"/>
              </a:rPr>
              <a:t> </a:t>
            </a:r>
            <a:r>
              <a:rPr sz="3600" spc="187" dirty="0">
                <a:latin typeface="Arial" panose="020B0604020202020204" pitchFamily="34" charset="0"/>
                <a:cs typeface="Arial" panose="020B0604020202020204" pitchFamily="34" charset="0"/>
              </a:rPr>
              <a:t>Customer</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Growth</a:t>
            </a:r>
            <a:r>
              <a:rPr sz="3600" spc="-193"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Rate</a:t>
            </a:r>
          </a:p>
        </p:txBody>
      </p:sp>
      <p:sp>
        <p:nvSpPr>
          <p:cNvPr id="3" name="object 3"/>
          <p:cNvSpPr txBox="1"/>
          <p:nvPr/>
        </p:nvSpPr>
        <p:spPr>
          <a:xfrm>
            <a:off x="616577" y="5102324"/>
            <a:ext cx="7633343" cy="1153928"/>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114297">
              <a:spcBef>
                <a:spcPts val="847"/>
              </a:spcBef>
            </a:pPr>
            <a:r>
              <a:rPr sz="1600" b="1" spc="47" dirty="0">
                <a:latin typeface="Arial"/>
                <a:cs typeface="Arial"/>
              </a:rPr>
              <a:t>In</a:t>
            </a:r>
            <a:r>
              <a:rPr lang="en-US" sz="1600" b="1" spc="47" dirty="0">
                <a:latin typeface="Arial"/>
                <a:cs typeface="Arial"/>
              </a:rPr>
              <a:t>ference:</a:t>
            </a:r>
            <a:endParaRPr sz="1600" dirty="0">
              <a:latin typeface="Arial"/>
              <a:cs typeface="Arial"/>
            </a:endParaRPr>
          </a:p>
          <a:p>
            <a:pPr marL="723882" marR="344585" indent="-407236">
              <a:lnSpc>
                <a:spcPct val="114999"/>
              </a:lnSpc>
              <a:spcBef>
                <a:spcPts val="560"/>
              </a:spcBef>
              <a:buClr>
                <a:srgbClr val="000000"/>
              </a:buClr>
              <a:buFont typeface="Arial MT"/>
              <a:buChar char="●"/>
              <a:tabLst>
                <a:tab pos="723035" algn="l"/>
                <a:tab pos="723882" algn="l"/>
              </a:tabLst>
            </a:pPr>
            <a:r>
              <a:rPr sz="1400" b="1" spc="53" dirty="0">
                <a:solidFill>
                  <a:schemeClr val="tx1"/>
                </a:solidFill>
                <a:latin typeface="Arial" panose="020B0604020202020204" pitchFamily="34" charset="0"/>
                <a:cs typeface="Arial" panose="020B0604020202020204" pitchFamily="34" charset="0"/>
              </a:rPr>
              <a:t>Highest</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growth </a:t>
            </a:r>
            <a:r>
              <a:rPr sz="1400" b="1" spc="93" dirty="0">
                <a:solidFill>
                  <a:schemeClr val="tx1"/>
                </a:solidFill>
                <a:latin typeface="Arial" panose="020B0604020202020204" pitchFamily="34" charset="0"/>
                <a:cs typeface="Arial" panose="020B0604020202020204" pitchFamily="34" charset="0"/>
              </a:rPr>
              <a:t>rate </a:t>
            </a:r>
            <a:r>
              <a:rPr sz="1400" spc="-20" dirty="0">
                <a:solidFill>
                  <a:schemeClr val="tx1"/>
                </a:solidFill>
                <a:latin typeface="Arial" panose="020B0604020202020204" pitchFamily="34" charset="0"/>
                <a:cs typeface="Arial" panose="020B0604020202020204" pitchFamily="34" charset="0"/>
              </a:rPr>
              <a:t>in </a:t>
            </a:r>
            <a:r>
              <a:rPr sz="1400" b="1" spc="93" dirty="0">
                <a:solidFill>
                  <a:schemeClr val="tx1"/>
                </a:solidFill>
                <a:latin typeface="Arial" panose="020B0604020202020204" pitchFamily="34" charset="0"/>
                <a:cs typeface="Arial" panose="020B0604020202020204" pitchFamily="34" charset="0"/>
              </a:rPr>
              <a:t>new </a:t>
            </a:r>
            <a:r>
              <a:rPr sz="1400" b="1" spc="67" dirty="0">
                <a:solidFill>
                  <a:schemeClr val="tx1"/>
                </a:solidFill>
                <a:latin typeface="Arial" panose="020B0604020202020204" pitchFamily="34" charset="0"/>
                <a:cs typeface="Arial" panose="020B0604020202020204" pitchFamily="34" charset="0"/>
              </a:rPr>
              <a:t>customers </a:t>
            </a:r>
            <a:r>
              <a:rPr sz="1400" spc="80" dirty="0">
                <a:solidFill>
                  <a:schemeClr val="tx1"/>
                </a:solidFill>
                <a:latin typeface="Arial" panose="020B0604020202020204" pitchFamily="34" charset="0"/>
                <a:cs typeface="Arial" panose="020B0604020202020204" pitchFamily="34" charset="0"/>
              </a:rPr>
              <a:t>was </a:t>
            </a:r>
            <a:r>
              <a:rPr sz="1400" spc="-40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seen</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lang="en-US" sz="1400" spc="-20" dirty="0">
                <a:solidFill>
                  <a:schemeClr val="tx1"/>
                </a:solidFill>
                <a:latin typeface="Arial" panose="020B0604020202020204" pitchFamily="34" charset="0"/>
                <a:cs typeface="Arial" panose="020B0604020202020204" pitchFamily="34" charset="0"/>
              </a:rPr>
              <a:t> between</a:t>
            </a:r>
            <a:r>
              <a:rPr sz="1400" spc="-73" dirty="0">
                <a:solidFill>
                  <a:schemeClr val="tx1"/>
                </a:solidFill>
                <a:latin typeface="Arial" panose="020B0604020202020204" pitchFamily="34" charset="0"/>
                <a:cs typeface="Arial" panose="020B0604020202020204" pitchFamily="34" charset="0"/>
              </a:rPr>
              <a:t> </a:t>
            </a:r>
            <a:r>
              <a:rPr lang="en-US" sz="1400" b="1" spc="13" dirty="0">
                <a:solidFill>
                  <a:schemeClr val="tx1"/>
                </a:solidFill>
                <a:latin typeface="Arial" panose="020B0604020202020204" pitchFamily="34" charset="0"/>
                <a:cs typeface="Arial" panose="020B0604020202020204" pitchFamily="34" charset="0"/>
              </a:rPr>
              <a:t>Jan &amp; Apr</a:t>
            </a:r>
            <a:r>
              <a:rPr sz="1400" b="1" spc="13" dirty="0">
                <a:solidFill>
                  <a:schemeClr val="tx1"/>
                </a:solidFill>
                <a:latin typeface="Arial" panose="020B0604020202020204" pitchFamily="34" charset="0"/>
                <a:cs typeface="Arial" panose="020B0604020202020204" pitchFamily="34" charset="0"/>
              </a:rPr>
              <a:t>’2019</a:t>
            </a:r>
            <a:endParaRPr sz="1400" dirty="0">
              <a:solidFill>
                <a:schemeClr val="tx1"/>
              </a:solidFill>
              <a:latin typeface="Arial" panose="020B0604020202020204" pitchFamily="34" charset="0"/>
              <a:cs typeface="Arial" panose="020B0604020202020204" pitchFamily="34" charset="0"/>
            </a:endParaRPr>
          </a:p>
          <a:p>
            <a:pPr marL="723882" marR="243834" indent="-407236">
              <a:lnSpc>
                <a:spcPct val="114999"/>
              </a:lnSpc>
              <a:buClr>
                <a:srgbClr val="000000"/>
              </a:buClr>
              <a:buFont typeface="Arial MT"/>
              <a:buChar char="●"/>
              <a:tabLst>
                <a:tab pos="723035" algn="l"/>
                <a:tab pos="723882" algn="l"/>
              </a:tabLst>
            </a:pPr>
            <a:r>
              <a:rPr lang="en-US" sz="1400" spc="47" dirty="0">
                <a:solidFill>
                  <a:schemeClr val="tx1"/>
                </a:solidFill>
                <a:latin typeface="Arial" panose="020B0604020202020204" pitchFamily="34" charset="0"/>
                <a:cs typeface="Arial" panose="020B0604020202020204" pitchFamily="34" charset="0"/>
              </a:rPr>
              <a:t>Between</a:t>
            </a:r>
            <a:r>
              <a:rPr lang="en-US" sz="1400" b="1" spc="47" dirty="0">
                <a:solidFill>
                  <a:schemeClr val="tx1"/>
                </a:solidFill>
                <a:latin typeface="Arial" panose="020B0604020202020204" pitchFamily="34" charset="0"/>
                <a:cs typeface="Arial" panose="020B0604020202020204" pitchFamily="34" charset="0"/>
              </a:rPr>
              <a:t> Oct 2018 - Jan</a:t>
            </a:r>
            <a:r>
              <a:rPr sz="1400" b="1" spc="-93" dirty="0">
                <a:solidFill>
                  <a:schemeClr val="tx1"/>
                </a:solidFill>
                <a:latin typeface="Arial" panose="020B0604020202020204" pitchFamily="34" charset="0"/>
                <a:cs typeface="Arial" panose="020B0604020202020204" pitchFamily="34" charset="0"/>
              </a:rPr>
              <a:t> </a:t>
            </a:r>
            <a:r>
              <a:rPr sz="1400" b="1" spc="7" dirty="0">
                <a:solidFill>
                  <a:schemeClr val="tx1"/>
                </a:solidFill>
                <a:latin typeface="Arial" panose="020B0604020202020204" pitchFamily="34" charset="0"/>
                <a:cs typeface="Arial" panose="020B0604020202020204" pitchFamily="34" charset="0"/>
              </a:rPr>
              <a:t>201</a:t>
            </a:r>
            <a:r>
              <a:rPr lang="en-US" sz="1400" b="1" spc="7" dirty="0">
                <a:solidFill>
                  <a:schemeClr val="tx1"/>
                </a:solidFill>
                <a:latin typeface="Arial" panose="020B0604020202020204" pitchFamily="34" charset="0"/>
                <a:cs typeface="Arial" panose="020B0604020202020204" pitchFamily="34" charset="0"/>
              </a:rPr>
              <a:t>9</a:t>
            </a:r>
            <a:r>
              <a:rPr sz="1400" b="1" spc="-20"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saw</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 </a:t>
            </a:r>
            <a:r>
              <a:rPr sz="1400" spc="33" dirty="0">
                <a:solidFill>
                  <a:schemeClr val="tx1"/>
                </a:solidFill>
                <a:latin typeface="Arial" panose="020B0604020202020204" pitchFamily="34" charset="0"/>
                <a:cs typeface="Arial" panose="020B0604020202020204" pitchFamily="34" charset="0"/>
              </a:rPr>
              <a:t>least </a:t>
            </a:r>
            <a:r>
              <a:rPr sz="1400" spc="53" dirty="0">
                <a:solidFill>
                  <a:schemeClr val="tx1"/>
                </a:solidFill>
                <a:latin typeface="Arial" panose="020B0604020202020204" pitchFamily="34" charset="0"/>
                <a:cs typeface="Arial" panose="020B0604020202020204" pitchFamily="34" charset="0"/>
              </a:rPr>
              <a:t>new </a:t>
            </a:r>
            <a:r>
              <a:rPr sz="1400" spc="40" dirty="0">
                <a:solidFill>
                  <a:schemeClr val="tx1"/>
                </a:solidFill>
                <a:latin typeface="Arial" panose="020B0604020202020204" pitchFamily="34" charset="0"/>
                <a:cs typeface="Arial" panose="020B0604020202020204" pitchFamily="34" charset="0"/>
              </a:rPr>
              <a:t>customer</a:t>
            </a:r>
            <a:r>
              <a:rPr sz="1400" spc="-6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growth.</a:t>
            </a:r>
            <a:endParaRPr sz="1400" dirty="0">
              <a:solidFill>
                <a:schemeClr val="tx1"/>
              </a:solidFill>
              <a:latin typeface="Arial" panose="020B0604020202020204" pitchFamily="34" charset="0"/>
              <a:cs typeface="Arial" panose="020B0604020202020204" pitchFamily="34" charset="0"/>
            </a:endParaRPr>
          </a:p>
          <a:p>
            <a:pPr marL="723882" marR="121070" indent="-407236" algn="just">
              <a:lnSpc>
                <a:spcPct val="114999"/>
              </a:lnSpc>
              <a:buClr>
                <a:srgbClr val="000000"/>
              </a:buClr>
              <a:buFont typeface="Arial MT"/>
              <a:buChar char="●"/>
              <a:tabLst>
                <a:tab pos="723882" algn="l"/>
              </a:tabLst>
            </a:pPr>
            <a:r>
              <a:rPr sz="1400" b="1" spc="33" dirty="0">
                <a:solidFill>
                  <a:schemeClr val="tx1"/>
                </a:solidFill>
                <a:latin typeface="Arial" panose="020B0604020202020204" pitchFamily="34" charset="0"/>
                <a:cs typeface="Arial" panose="020B0604020202020204" pitchFamily="34" charset="0"/>
              </a:rPr>
              <a:t>No</a:t>
            </a:r>
            <a:r>
              <a:rPr sz="1400" b="1" spc="-9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new</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customers </a:t>
            </a:r>
            <a:r>
              <a:rPr sz="1400" spc="47" dirty="0">
                <a:solidFill>
                  <a:schemeClr val="tx1"/>
                </a:solidFill>
                <a:latin typeface="Arial" panose="020B0604020202020204" pitchFamily="34" charset="0"/>
                <a:cs typeface="Arial" panose="020B0604020202020204" pitchFamily="34" charset="0"/>
              </a:rPr>
              <a:t>acquired</a:t>
            </a:r>
            <a:r>
              <a:rPr sz="1400" spc="-10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post</a:t>
            </a:r>
            <a:r>
              <a:rPr sz="1400" spc="-93"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Sept </a:t>
            </a:r>
            <a:r>
              <a:rPr sz="1400" spc="-400" dirty="0">
                <a:solidFill>
                  <a:schemeClr val="tx1"/>
                </a:solidFill>
                <a:latin typeface="Arial" panose="020B0604020202020204" pitchFamily="34" charset="0"/>
                <a:cs typeface="Arial" panose="020B0604020202020204" pitchFamily="34" charset="0"/>
              </a:rPr>
              <a:t> </a:t>
            </a:r>
            <a:r>
              <a:rPr sz="1400" spc="-133" dirty="0">
                <a:solidFill>
                  <a:schemeClr val="tx1"/>
                </a:solidFill>
                <a:latin typeface="Arial" panose="020B0604020202020204" pitchFamily="34" charset="0"/>
                <a:cs typeface="Arial" panose="020B0604020202020204" pitchFamily="34" charset="0"/>
              </a:rPr>
              <a:t>2019.</a:t>
            </a:r>
            <a:endParaRPr sz="1400"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3660986-025C-556D-D6FB-AAA7911C1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77" y="851822"/>
            <a:ext cx="10591500" cy="4138171"/>
          </a:xfrm>
          <a:prstGeom prst="rect">
            <a:avLst/>
          </a:prstGeom>
        </p:spPr>
      </p:pic>
      <p:pic>
        <p:nvPicPr>
          <p:cNvPr id="9" name="Picture 8">
            <a:extLst>
              <a:ext uri="{FF2B5EF4-FFF2-40B4-BE49-F238E27FC236}">
                <a16:creationId xmlns:a16="http://schemas.microsoft.com/office/drawing/2014/main" id="{98130F5C-B0A5-580B-6CA5-9C6609DB10E6}"/>
              </a:ext>
            </a:extLst>
          </p:cNvPr>
          <p:cNvPicPr>
            <a:picLocks noChangeAspect="1"/>
          </p:cNvPicPr>
          <p:nvPr/>
        </p:nvPicPr>
        <p:blipFill>
          <a:blip r:embed="rId3"/>
          <a:stretch>
            <a:fillRect/>
          </a:stretch>
        </p:blipFill>
        <p:spPr>
          <a:xfrm>
            <a:off x="0" y="6254496"/>
            <a:ext cx="12192000" cy="603504"/>
          </a:xfrm>
          <a:prstGeom prst="rect">
            <a:avLst/>
          </a:prstGeom>
        </p:spPr>
      </p:pic>
      <p:sp>
        <p:nvSpPr>
          <p:cNvPr id="11" name="object 2">
            <a:extLst>
              <a:ext uri="{FF2B5EF4-FFF2-40B4-BE49-F238E27FC236}">
                <a16:creationId xmlns:a16="http://schemas.microsoft.com/office/drawing/2014/main" id="{00803447-E670-2518-A605-0AF3863C1451}"/>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Speedometer">
            <a:extLst>
              <a:ext uri="{FF2B5EF4-FFF2-40B4-BE49-F238E27FC236}">
                <a16:creationId xmlns:a16="http://schemas.microsoft.com/office/drawing/2014/main" id="{A19605CC-D1FA-404E-37C8-32E9B4073513}"/>
              </a:ext>
            </a:extLst>
          </p:cNvPr>
          <p:cNvPicPr>
            <a:picLocks noChangeAspect="1"/>
          </p:cNvPicPr>
          <p:nvPr/>
        </p:nvPicPr>
        <p:blipFill rotWithShape="1">
          <a:blip r:embed="rId2"/>
          <a:srcRect t="148" r="-2" b="9639"/>
          <a:stretch/>
        </p:blipFill>
        <p:spPr>
          <a:xfrm>
            <a:off x="19" y="0"/>
            <a:ext cx="12191981" cy="6857990"/>
          </a:xfrm>
          <a:prstGeom prst="rect">
            <a:avLst/>
          </a:prstGeom>
        </p:spPr>
      </p:pic>
      <p:sp>
        <p:nvSpPr>
          <p:cNvPr id="2" name="Title 1">
            <a:extLst>
              <a:ext uri="{FF2B5EF4-FFF2-40B4-BE49-F238E27FC236}">
                <a16:creationId xmlns:a16="http://schemas.microsoft.com/office/drawing/2014/main" id="{A896D719-AE86-BE99-EFFF-5E741740A7D0}"/>
              </a:ext>
            </a:extLst>
          </p:cNvPr>
          <p:cNvSpPr>
            <a:spLocks noGrp="1"/>
          </p:cNvSpPr>
          <p:nvPr>
            <p:ph type="title"/>
          </p:nvPr>
        </p:nvSpPr>
        <p:spPr>
          <a:xfrm>
            <a:off x="0" y="5122606"/>
            <a:ext cx="5682343" cy="966522"/>
          </a:xfrm>
        </p:spPr>
        <p:txBody>
          <a:bodyPr vert="horz" lIns="91440" tIns="45720" rIns="91440" bIns="45720" rtlCol="0" anchor="b">
            <a:normAutofit fontScale="90000"/>
          </a:bodyPr>
          <a:lstStyle/>
          <a:p>
            <a:r>
              <a:rPr lang="en-US" sz="6600" dirty="0">
                <a:solidFill>
                  <a:schemeClr val="bg1"/>
                </a:solidFill>
              </a:rPr>
              <a:t>Dashboard : Sales</a:t>
            </a:r>
          </a:p>
        </p:txBody>
      </p:sp>
    </p:spTree>
    <p:extLst>
      <p:ext uri="{BB962C8B-B14F-4D97-AF65-F5344CB8AC3E}">
        <p14:creationId xmlns:p14="http://schemas.microsoft.com/office/powerpoint/2010/main" val="3793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chart, application&#10;&#10;Description automatically generated">
            <a:extLst>
              <a:ext uri="{FF2B5EF4-FFF2-40B4-BE49-F238E27FC236}">
                <a16:creationId xmlns:a16="http://schemas.microsoft.com/office/drawing/2014/main" id="{5734C67C-F2C1-25A1-8990-34F2AF674C7D}"/>
              </a:ext>
            </a:extLst>
          </p:cNvPr>
          <p:cNvPicPr>
            <a:picLocks noGrp="1" noChangeAspect="1"/>
          </p:cNvPicPr>
          <p:nvPr>
            <p:ph idx="1"/>
          </p:nvPr>
        </p:nvPicPr>
        <p:blipFill rotWithShape="1">
          <a:blip r:embed="rId2"/>
          <a:srcRect l="197"/>
          <a:stretch/>
        </p:blipFill>
        <p:spPr>
          <a:xfrm>
            <a:off x="324864" y="499236"/>
            <a:ext cx="11513517" cy="5688918"/>
          </a:xfrm>
          <a:prstGeom prst="rect">
            <a:avLst/>
          </a:prstGeom>
        </p:spPr>
      </p:pic>
    </p:spTree>
    <p:extLst>
      <p:ext uri="{BB962C8B-B14F-4D97-AF65-F5344CB8AC3E}">
        <p14:creationId xmlns:p14="http://schemas.microsoft.com/office/powerpoint/2010/main" val="141761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7"/>
            <a:ext cx="3425082" cy="573661"/>
          </a:xfrm>
          <a:prstGeom prst="rect">
            <a:avLst/>
          </a:prstGeom>
        </p:spPr>
        <p:txBody>
          <a:bodyPr vert="horz" wrap="square" lIns="0" tIns="19473" rIns="0" bIns="0" rtlCol="0" anchor="ctr">
            <a:spAutoFit/>
          </a:bodyPr>
          <a:lstStyle/>
          <a:p>
            <a:pPr marL="16933">
              <a:lnSpc>
                <a:spcPct val="100000"/>
              </a:lnSpc>
              <a:spcBef>
                <a:spcPts val="153"/>
              </a:spcBef>
            </a:pPr>
            <a:r>
              <a:rPr sz="3600" spc="120" dirty="0">
                <a:latin typeface="Arial" panose="020B0604020202020204" pitchFamily="34" charset="0"/>
                <a:cs typeface="Arial" panose="020B0604020202020204" pitchFamily="34" charset="0"/>
              </a:rPr>
              <a:t>Key</a:t>
            </a:r>
            <a:r>
              <a:rPr sz="3600" spc="-193"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Insights</a:t>
            </a:r>
          </a:p>
        </p:txBody>
      </p:sp>
      <p:sp>
        <p:nvSpPr>
          <p:cNvPr id="4" name="object 4"/>
          <p:cNvSpPr txBox="1"/>
          <p:nvPr/>
        </p:nvSpPr>
        <p:spPr>
          <a:xfrm>
            <a:off x="616578" y="1177779"/>
            <a:ext cx="11398442" cy="4037686"/>
          </a:xfrm>
          <a:prstGeom prst="rect">
            <a:avLst/>
          </a:prstGeom>
        </p:spPr>
        <p:txBody>
          <a:bodyPr vert="horz" wrap="square" lIns="0" tIns="16933" rIns="0" bIns="0" rtlCol="0">
            <a:spAutoFit/>
          </a:bodyPr>
          <a:lstStyle/>
          <a:p>
            <a:pPr marL="16933" algn="just">
              <a:spcBef>
                <a:spcPts val="133"/>
              </a:spcBef>
            </a:pPr>
            <a:r>
              <a:rPr sz="1600" b="1" spc="47" dirty="0">
                <a:latin typeface="Arial" panose="020B0604020202020204" pitchFamily="34" charset="0"/>
                <a:cs typeface="Arial" panose="020B0604020202020204" pitchFamily="34" charset="0"/>
              </a:rPr>
              <a:t>Sales</a:t>
            </a:r>
            <a:r>
              <a:rPr sz="1600" b="1" spc="-10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a:p>
            <a:pPr algn="just">
              <a:spcBef>
                <a:spcPts val="60"/>
              </a:spcBef>
            </a:pPr>
            <a:endParaRPr sz="1600" dirty="0">
              <a:latin typeface="Arial" panose="020B0604020202020204" pitchFamily="34" charset="0"/>
              <a:cs typeface="Arial" panose="020B0604020202020204" pitchFamily="34" charset="0"/>
            </a:endParaRPr>
          </a:p>
          <a:p>
            <a:pPr marL="626518" indent="-427556" algn="just">
              <a:buFont typeface="Arial MT"/>
              <a:buChar char="●"/>
              <a:tabLst>
                <a:tab pos="625671" algn="l"/>
                <a:tab pos="626518" algn="l"/>
              </a:tabLst>
            </a:pPr>
            <a:r>
              <a:rPr sz="1600" b="1" spc="87" dirty="0">
                <a:latin typeface="Arial" panose="020B0604020202020204" pitchFamily="34" charset="0"/>
                <a:cs typeface="Arial" panose="020B0604020202020204" pitchFamily="34" charset="0"/>
              </a:rPr>
              <a:t>298</a:t>
            </a:r>
            <a:r>
              <a:rPr sz="1600" b="1" spc="-10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orders</a:t>
            </a:r>
            <a:r>
              <a:rPr sz="1600" b="1" spc="-13"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placed</a:t>
            </a:r>
            <a:r>
              <a:rPr sz="1600" spc="-73"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by</a:t>
            </a:r>
            <a:r>
              <a:rPr sz="1600" spc="-73" dirty="0">
                <a:latin typeface="Arial" panose="020B0604020202020204" pitchFamily="34" charset="0"/>
                <a:cs typeface="Arial" panose="020B0604020202020204" pitchFamily="34" charset="0"/>
              </a:rPr>
              <a:t> </a:t>
            </a:r>
            <a:r>
              <a:rPr sz="1600" b="1" spc="120" dirty="0">
                <a:latin typeface="Arial" panose="020B0604020202020204" pitchFamily="34" charset="0"/>
                <a:cs typeface="Arial" panose="020B0604020202020204" pitchFamily="34" charset="0"/>
              </a:rPr>
              <a:t>89</a:t>
            </a:r>
            <a:r>
              <a:rPr sz="1600" b="1" spc="-13"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customers</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from</a:t>
            </a:r>
            <a:r>
              <a:rPr sz="1600" spc="-73"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19</a:t>
            </a:r>
            <a:r>
              <a:rPr sz="1600" b="1" spc="-2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countries</a:t>
            </a:r>
            <a:r>
              <a:rPr sz="1600" spc="-7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a:t>
            </a:r>
            <a:r>
              <a:rPr sz="1600" spc="-7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a:t>
            </a:r>
            <a:r>
              <a:rPr sz="1600" spc="-73"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last</a:t>
            </a:r>
            <a:r>
              <a:rPr sz="1600" spc="-16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2.5</a:t>
            </a:r>
            <a:r>
              <a:rPr sz="1600" b="1" spc="-107"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years</a:t>
            </a:r>
            <a:r>
              <a:rPr sz="1600" spc="47"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626518" marR="209968" indent="-427556" algn="just">
              <a:lnSpc>
                <a:spcPct val="114999"/>
              </a:lnSpc>
              <a:buFont typeface="Arial MT"/>
              <a:buChar char="●"/>
              <a:tabLst>
                <a:tab pos="625671" algn="l"/>
                <a:tab pos="626518" algn="l"/>
              </a:tabLst>
            </a:pPr>
            <a:r>
              <a:rPr sz="1600" b="1" spc="67" dirty="0">
                <a:latin typeface="Arial" panose="020B0604020202020204" pitchFamily="34" charset="0"/>
                <a:cs typeface="Arial" panose="020B0604020202020204" pitchFamily="34" charset="0"/>
              </a:rPr>
              <a:t>United</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States</a:t>
            </a:r>
            <a:r>
              <a:rPr sz="1600" b="1" spc="-13"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leads</a:t>
            </a:r>
            <a:r>
              <a:rPr sz="1600" spc="-67"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a:t>
            </a:r>
            <a:r>
              <a:rPr sz="1600" spc="-73"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sales,</a:t>
            </a:r>
            <a:r>
              <a:rPr sz="1600" spc="-67"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followed</a:t>
            </a:r>
            <a:r>
              <a:rPr sz="1600" spc="-73" dirty="0">
                <a:latin typeface="Arial" panose="020B0604020202020204" pitchFamily="34" charset="0"/>
                <a:cs typeface="Arial" panose="020B0604020202020204" pitchFamily="34" charset="0"/>
              </a:rPr>
              <a:t> </a:t>
            </a:r>
            <a:r>
              <a:rPr sz="1600" spc="67" dirty="0">
                <a:latin typeface="Arial" panose="020B0604020202020204" pitchFamily="34" charset="0"/>
                <a:cs typeface="Arial" panose="020B0604020202020204" pitchFamily="34" charset="0"/>
              </a:rPr>
              <a:t>by</a:t>
            </a:r>
            <a:r>
              <a:rPr sz="1600" spc="-67"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Spain</a:t>
            </a:r>
            <a:r>
              <a:rPr sz="1600" b="1" spc="-100"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France</a:t>
            </a:r>
            <a:r>
              <a:rPr sz="1600" spc="33" dirty="0">
                <a:latin typeface="Arial" panose="020B0604020202020204" pitchFamily="34" charset="0"/>
                <a:cs typeface="Arial" panose="020B0604020202020204" pitchFamily="34" charset="0"/>
              </a:rPr>
              <a:t>.</a:t>
            </a:r>
            <a:r>
              <a:rPr sz="1600" spc="-7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Notable</a:t>
            </a:r>
            <a:r>
              <a:rPr sz="1600" spc="-67"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sales</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from</a:t>
            </a:r>
            <a:r>
              <a:rPr sz="1600" spc="-67"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Australia</a:t>
            </a:r>
            <a:r>
              <a:rPr sz="1600" b="1" spc="-13" dirty="0">
                <a:latin typeface="Arial" panose="020B0604020202020204" pitchFamily="34" charset="0"/>
                <a:cs typeface="Arial" panose="020B0604020202020204" pitchFamily="34" charset="0"/>
              </a:rPr>
              <a:t> </a:t>
            </a:r>
            <a:r>
              <a:rPr sz="1600" spc="100" dirty="0">
                <a:latin typeface="Arial" panose="020B0604020202020204" pitchFamily="34" charset="0"/>
                <a:cs typeface="Arial" panose="020B0604020202020204" pitchFamily="34" charset="0"/>
              </a:rPr>
              <a:t>and</a:t>
            </a:r>
            <a:r>
              <a:rPr sz="1600" spc="-67"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Singapore</a:t>
            </a:r>
            <a:r>
              <a:rPr sz="1600" b="1" spc="-1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 </a:t>
            </a:r>
            <a:r>
              <a:rPr sz="1600" spc="-487"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a:t>
            </a:r>
            <a:r>
              <a:rPr sz="1600" spc="-87"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Eastern</a:t>
            </a:r>
            <a:r>
              <a:rPr sz="1600" b="1" spc="-10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Hemisphere</a:t>
            </a:r>
            <a:r>
              <a:rPr sz="1600" spc="60"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626518" indent="-427556" algn="just">
              <a:spcBef>
                <a:spcPts val="292"/>
              </a:spcBef>
              <a:buFont typeface="Arial MT"/>
              <a:buChar char="●"/>
              <a:tabLst>
                <a:tab pos="625671" algn="l"/>
                <a:tab pos="626518" algn="l"/>
              </a:tabLst>
            </a:pPr>
            <a:r>
              <a:rPr sz="1600" spc="53" dirty="0">
                <a:latin typeface="Arial" panose="020B0604020202020204" pitchFamily="34" charset="0"/>
                <a:cs typeface="Arial" panose="020B0604020202020204" pitchFamily="34" charset="0"/>
              </a:rPr>
              <a:t>Among</a:t>
            </a:r>
            <a:r>
              <a:rPr sz="1600" spc="-80"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cities,</a:t>
            </a:r>
            <a:r>
              <a:rPr sz="1600" spc="-73"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Madrid</a:t>
            </a:r>
            <a:r>
              <a:rPr sz="1600" b="1" spc="-100"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tops</a:t>
            </a:r>
            <a:r>
              <a:rPr sz="1600" b="1" spc="-107" dirty="0">
                <a:latin typeface="Arial" panose="020B0604020202020204" pitchFamily="34" charset="0"/>
                <a:cs typeface="Arial" panose="020B0604020202020204" pitchFamily="34" charset="0"/>
              </a:rPr>
              <a:t> </a:t>
            </a:r>
            <a:r>
              <a:rPr sz="1600" b="1" spc="20" dirty="0">
                <a:latin typeface="Arial" panose="020B0604020202020204" pitchFamily="34" charset="0"/>
                <a:cs typeface="Arial" panose="020B0604020202020204" pitchFamily="34" charset="0"/>
              </a:rPr>
              <a:t>sales</a:t>
            </a:r>
            <a:r>
              <a:rPr sz="1600" spc="20" dirty="0">
                <a:latin typeface="Arial" panose="020B0604020202020204" pitchFamily="34" charset="0"/>
                <a:cs typeface="Arial" panose="020B0604020202020204" pitchFamily="34" charset="0"/>
              </a:rPr>
              <a:t>,</a:t>
            </a:r>
            <a:r>
              <a:rPr sz="1600" spc="-73"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with</a:t>
            </a:r>
            <a:r>
              <a:rPr sz="1600" spc="-73"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San</a:t>
            </a:r>
            <a:r>
              <a:rPr sz="1600" b="1" spc="-100" dirty="0">
                <a:latin typeface="Arial" panose="020B0604020202020204" pitchFamily="34" charset="0"/>
                <a:cs typeface="Arial" panose="020B0604020202020204" pitchFamily="34" charset="0"/>
              </a:rPr>
              <a:t> </a:t>
            </a:r>
            <a:r>
              <a:rPr lang="en-US" sz="1600" b="1" spc="53" dirty="0" err="1">
                <a:latin typeface="Arial" panose="020B0604020202020204" pitchFamily="34" charset="0"/>
                <a:cs typeface="Arial" panose="020B0604020202020204" pitchFamily="34" charset="0"/>
              </a:rPr>
              <a:t>Rafel</a:t>
            </a:r>
            <a:r>
              <a:rPr sz="1600" b="1" spc="-107"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New</a:t>
            </a:r>
            <a:r>
              <a:rPr sz="1600" b="1" spc="-100"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York</a:t>
            </a:r>
            <a:r>
              <a:rPr sz="1600" b="1" spc="-107"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City</a:t>
            </a:r>
            <a:r>
              <a:rPr sz="1600" b="1" spc="-1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following.</a:t>
            </a:r>
            <a:endParaRPr sz="1600" dirty="0">
              <a:latin typeface="Arial" panose="020B0604020202020204" pitchFamily="34" charset="0"/>
              <a:cs typeface="Arial" panose="020B0604020202020204" pitchFamily="34" charset="0"/>
            </a:endParaRPr>
          </a:p>
          <a:p>
            <a:pPr marL="626518" marR="6773" indent="-427556" algn="just">
              <a:lnSpc>
                <a:spcPct val="114999"/>
              </a:lnSpc>
              <a:buFont typeface="Arial MT"/>
              <a:buChar char="●"/>
              <a:tabLst>
                <a:tab pos="625671" algn="l"/>
                <a:tab pos="626518" algn="l"/>
              </a:tabLst>
            </a:pPr>
            <a:r>
              <a:rPr sz="1600" spc="-20" dirty="0">
                <a:latin typeface="Arial" panose="020B0604020202020204" pitchFamily="34" charset="0"/>
                <a:cs typeface="Arial" panose="020B0604020202020204" pitchFamily="34" charset="0"/>
              </a:rPr>
              <a:t>In</a:t>
            </a:r>
            <a:r>
              <a:rPr sz="1600" spc="-7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a:t>
            </a:r>
            <a:r>
              <a:rPr sz="1600" spc="-73"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Eastern</a:t>
            </a:r>
            <a:r>
              <a:rPr sz="1600" b="1" spc="-10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Hemisphere</a:t>
            </a:r>
            <a:r>
              <a:rPr sz="1600" spc="60" dirty="0">
                <a:latin typeface="Arial" panose="020B0604020202020204" pitchFamily="34" charset="0"/>
                <a:cs typeface="Arial" panose="020B0604020202020204" pitchFamily="34" charset="0"/>
              </a:rPr>
              <a:t>,</a:t>
            </a:r>
            <a:r>
              <a:rPr sz="1600" spc="-73"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sales</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from</a:t>
            </a:r>
            <a:r>
              <a:rPr sz="1600" spc="-67"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Australia</a:t>
            </a:r>
            <a:r>
              <a:rPr sz="1600" b="1" spc="-107"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Singapore</a:t>
            </a:r>
            <a:r>
              <a:rPr sz="1600" b="1" spc="-13"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declined</a:t>
            </a:r>
            <a:r>
              <a:rPr sz="1600" spc="47" dirty="0">
                <a:latin typeface="Arial" panose="020B0604020202020204" pitchFamily="34" charset="0"/>
                <a:cs typeface="Arial" panose="020B0604020202020204" pitchFamily="34" charset="0"/>
              </a:rPr>
              <a:t>,</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while</a:t>
            </a:r>
            <a:r>
              <a:rPr sz="1600" spc="-73"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customers</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from</a:t>
            </a:r>
            <a:r>
              <a:rPr sz="1600" spc="-73" dirty="0">
                <a:latin typeface="Arial" panose="020B0604020202020204" pitchFamily="34" charset="0"/>
                <a:cs typeface="Arial" panose="020B0604020202020204" pitchFamily="34" charset="0"/>
              </a:rPr>
              <a:t> </a:t>
            </a:r>
            <a:r>
              <a:rPr sz="1600" b="1" spc="127" dirty="0">
                <a:latin typeface="Arial" panose="020B0604020202020204" pitchFamily="34" charset="0"/>
                <a:cs typeface="Arial" panose="020B0604020202020204" pitchFamily="34" charset="0"/>
              </a:rPr>
              <a:t>Japan</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were </a:t>
            </a:r>
            <a:r>
              <a:rPr sz="1600" b="1" spc="-427" dirty="0">
                <a:latin typeface="Arial" panose="020B0604020202020204" pitchFamily="34" charset="0"/>
                <a:cs typeface="Arial" panose="020B0604020202020204" pitchFamily="34" charset="0"/>
              </a:rPr>
              <a:t> </a:t>
            </a:r>
            <a:r>
              <a:rPr sz="1600" b="1" spc="120" dirty="0">
                <a:latin typeface="Arial" panose="020B0604020202020204" pitchFamily="34" charset="0"/>
                <a:cs typeface="Arial" panose="020B0604020202020204" pitchFamily="34" charset="0"/>
              </a:rPr>
              <a:t>added</a:t>
            </a:r>
            <a:r>
              <a:rPr sz="1600" b="1" spc="-113"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in</a:t>
            </a:r>
            <a:r>
              <a:rPr sz="1600" b="1" spc="-107" dirty="0">
                <a:latin typeface="Arial" panose="020B0604020202020204" pitchFamily="34" charset="0"/>
                <a:cs typeface="Arial" panose="020B0604020202020204" pitchFamily="34" charset="0"/>
              </a:rPr>
              <a:t> </a:t>
            </a:r>
            <a:r>
              <a:rPr sz="1600" b="1" spc="-7" dirty="0">
                <a:latin typeface="Arial" panose="020B0604020202020204" pitchFamily="34" charset="0"/>
                <a:cs typeface="Arial" panose="020B0604020202020204" pitchFamily="34" charset="0"/>
              </a:rPr>
              <a:t>2019.</a:t>
            </a:r>
            <a:endParaRPr sz="1600" dirty="0">
              <a:latin typeface="Arial" panose="020B0604020202020204" pitchFamily="34" charset="0"/>
              <a:cs typeface="Arial" panose="020B0604020202020204" pitchFamily="34" charset="0"/>
            </a:endParaRPr>
          </a:p>
          <a:p>
            <a:pPr marL="626518" indent="-427556" algn="just">
              <a:spcBef>
                <a:spcPts val="287"/>
              </a:spcBef>
              <a:buFont typeface="Arial MT"/>
              <a:buChar char="●"/>
              <a:tabLst>
                <a:tab pos="625671" algn="l"/>
                <a:tab pos="626518" algn="l"/>
              </a:tabLst>
            </a:pPr>
            <a:r>
              <a:rPr sz="1600" spc="20" dirty="0">
                <a:latin typeface="Arial" panose="020B0604020202020204" pitchFamily="34" charset="0"/>
                <a:cs typeface="Arial" panose="020B0604020202020204" pitchFamily="34" charset="0"/>
              </a:rPr>
              <a:t>Significant</a:t>
            </a:r>
            <a:r>
              <a:rPr sz="1600" spc="-73"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sales</a:t>
            </a:r>
            <a:r>
              <a:rPr sz="1600" spc="-73"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increase</a:t>
            </a:r>
            <a:r>
              <a:rPr sz="1600" b="1" spc="-13"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observed</a:t>
            </a:r>
            <a:r>
              <a:rPr sz="1600" spc="-7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a:t>
            </a:r>
            <a:r>
              <a:rPr sz="1600" spc="-6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US</a:t>
            </a:r>
            <a:r>
              <a:rPr sz="1600" b="1" spc="-100"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France</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in</a:t>
            </a:r>
            <a:r>
              <a:rPr sz="1600" b="1" spc="-100"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2019</a:t>
            </a:r>
            <a:r>
              <a:rPr sz="1600" spc="-40"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algn="just">
              <a:spcBef>
                <a:spcPts val="33"/>
              </a:spcBef>
            </a:pPr>
            <a:endParaRPr sz="1600" dirty="0">
              <a:latin typeface="Arial" panose="020B0604020202020204" pitchFamily="34" charset="0"/>
              <a:cs typeface="Arial" panose="020B0604020202020204" pitchFamily="34" charset="0"/>
            </a:endParaRPr>
          </a:p>
          <a:p>
            <a:pPr marL="16933" algn="just"/>
            <a:r>
              <a:rPr sz="1600" b="1" spc="60" dirty="0">
                <a:latin typeface="Arial" panose="020B0604020202020204" pitchFamily="34" charset="0"/>
                <a:cs typeface="Arial" panose="020B0604020202020204" pitchFamily="34" charset="0"/>
              </a:rPr>
              <a:t>Product</a:t>
            </a:r>
            <a:r>
              <a:rPr sz="1600" b="1" spc="-107"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7"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Revenue:</a:t>
            </a:r>
            <a:endParaRPr sz="1600" dirty="0">
              <a:latin typeface="Arial" panose="020B0604020202020204" pitchFamily="34" charset="0"/>
              <a:cs typeface="Arial" panose="020B0604020202020204" pitchFamily="34" charset="0"/>
            </a:endParaRPr>
          </a:p>
          <a:p>
            <a:pPr algn="just">
              <a:spcBef>
                <a:spcPts val="67"/>
              </a:spcBef>
            </a:pPr>
            <a:endParaRPr sz="1600" dirty="0">
              <a:latin typeface="Arial" panose="020B0604020202020204" pitchFamily="34" charset="0"/>
              <a:cs typeface="Arial" panose="020B0604020202020204" pitchFamily="34" charset="0"/>
            </a:endParaRPr>
          </a:p>
          <a:p>
            <a:pPr marL="626518" indent="-427556" algn="just">
              <a:buFont typeface="Arial MT"/>
              <a:buChar char="●"/>
              <a:tabLst>
                <a:tab pos="625671" algn="l"/>
                <a:tab pos="626518" algn="l"/>
              </a:tabLst>
            </a:pPr>
            <a:r>
              <a:rPr sz="1600" spc="-7" dirty="0">
                <a:latin typeface="Arial" panose="020B0604020202020204" pitchFamily="34" charset="0"/>
                <a:cs typeface="Arial" panose="020B0604020202020204" pitchFamily="34" charset="0"/>
              </a:rPr>
              <a:t>The</a:t>
            </a:r>
            <a:r>
              <a:rPr sz="1600" spc="-73" dirty="0">
                <a:latin typeface="Arial" panose="020B0604020202020204" pitchFamily="34" charset="0"/>
                <a:cs typeface="Arial" panose="020B0604020202020204" pitchFamily="34" charset="0"/>
              </a:rPr>
              <a:t> </a:t>
            </a:r>
            <a:r>
              <a:rPr sz="1600" spc="100" dirty="0">
                <a:latin typeface="Arial" panose="020B0604020202020204" pitchFamily="34" charset="0"/>
                <a:cs typeface="Arial" panose="020B0604020202020204" pitchFamily="34" charset="0"/>
              </a:rPr>
              <a:t>company</a:t>
            </a:r>
            <a:r>
              <a:rPr sz="1600" spc="-67"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manufactures</a:t>
            </a:r>
            <a:r>
              <a:rPr sz="1600" spc="-67" dirty="0">
                <a:latin typeface="Arial" panose="020B0604020202020204" pitchFamily="34" charset="0"/>
                <a:cs typeface="Arial" panose="020B0604020202020204" pitchFamily="34" charset="0"/>
              </a:rPr>
              <a:t> </a:t>
            </a:r>
            <a:r>
              <a:rPr sz="1600" b="1" spc="-20" dirty="0">
                <a:latin typeface="Arial" panose="020B0604020202020204" pitchFamily="34" charset="0"/>
                <a:cs typeface="Arial" panose="020B0604020202020204" pitchFamily="34" charset="0"/>
              </a:rPr>
              <a:t>109</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automobile</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parts</a:t>
            </a:r>
            <a:r>
              <a:rPr sz="1600" b="1" spc="-93"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under</a:t>
            </a:r>
            <a:r>
              <a:rPr sz="1600" b="1" spc="-100"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7</a:t>
            </a:r>
            <a:r>
              <a:rPr sz="1600" b="1" spc="-100" dirty="0">
                <a:latin typeface="Arial" panose="020B0604020202020204" pitchFamily="34" charset="0"/>
                <a:cs typeface="Arial" panose="020B0604020202020204" pitchFamily="34" charset="0"/>
              </a:rPr>
              <a:t> </a:t>
            </a:r>
            <a:r>
              <a:rPr sz="1600" b="1" spc="87" dirty="0">
                <a:latin typeface="Arial" panose="020B0604020202020204" pitchFamily="34" charset="0"/>
                <a:cs typeface="Arial" panose="020B0604020202020204" pitchFamily="34" charset="0"/>
              </a:rPr>
              <a:t>product</a:t>
            </a:r>
            <a:r>
              <a:rPr sz="1600" b="1" spc="-93"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lines</a:t>
            </a:r>
            <a:r>
              <a:rPr sz="1600" b="1" spc="-13"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with</a:t>
            </a:r>
            <a:r>
              <a:rPr sz="1600" spc="-6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prices</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ranging</a:t>
            </a:r>
            <a:r>
              <a:rPr sz="1600" b="1" spc="-93"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from</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26</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to</a:t>
            </a:r>
            <a:r>
              <a:rPr sz="1600" b="1" spc="-93"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252.</a:t>
            </a:r>
            <a:endParaRPr sz="1600" dirty="0">
              <a:latin typeface="Arial" panose="020B0604020202020204" pitchFamily="34" charset="0"/>
              <a:cs typeface="Arial" panose="020B0604020202020204" pitchFamily="34" charset="0"/>
            </a:endParaRPr>
          </a:p>
          <a:p>
            <a:pPr marL="626518" indent="-427556" algn="just">
              <a:spcBef>
                <a:spcPts val="287"/>
              </a:spcBef>
              <a:buFont typeface="Arial MT"/>
              <a:buChar char="●"/>
              <a:tabLst>
                <a:tab pos="625671" algn="l"/>
                <a:tab pos="626518" algn="l"/>
              </a:tabLst>
            </a:pPr>
            <a:r>
              <a:rPr sz="1600" b="1" spc="53" dirty="0">
                <a:latin typeface="Arial" panose="020B0604020202020204" pitchFamily="34" charset="0"/>
                <a:cs typeface="Arial" panose="020B0604020202020204" pitchFamily="34" charset="0"/>
              </a:rPr>
              <a:t>Classic</a:t>
            </a:r>
            <a:r>
              <a:rPr sz="1600" b="1" spc="-107"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Car</a:t>
            </a:r>
            <a:r>
              <a:rPr sz="1600" b="1" spc="-107"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parts</a:t>
            </a:r>
            <a:r>
              <a:rPr sz="1600" b="1" spc="-100"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generate</a:t>
            </a:r>
            <a:r>
              <a:rPr sz="1600" b="1" spc="-20"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a:t>
            </a:r>
            <a:r>
              <a:rPr sz="1600" spc="-73" dirty="0">
                <a:latin typeface="Arial" panose="020B0604020202020204" pitchFamily="34" charset="0"/>
                <a:cs typeface="Arial" panose="020B0604020202020204" pitchFamily="34" charset="0"/>
              </a:rPr>
              <a:t> </a:t>
            </a:r>
            <a:r>
              <a:rPr sz="1600" b="1" spc="167" dirty="0">
                <a:latin typeface="Arial" panose="020B0604020202020204" pitchFamily="34" charset="0"/>
                <a:cs typeface="Arial" panose="020B0604020202020204" pitchFamily="34" charset="0"/>
              </a:rPr>
              <a:t>maximum</a:t>
            </a:r>
            <a:r>
              <a:rPr sz="1600" b="1" spc="-20"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revenue</a:t>
            </a:r>
            <a:r>
              <a:rPr sz="1600" spc="-73"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through</a:t>
            </a:r>
            <a:r>
              <a:rPr sz="1600" spc="-8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sales</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(approx.</a:t>
            </a:r>
            <a:r>
              <a:rPr sz="1600" b="1" spc="-107"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40%).</a:t>
            </a:r>
            <a:endParaRPr sz="1600" dirty="0">
              <a:latin typeface="Arial" panose="020B0604020202020204" pitchFamily="34" charset="0"/>
              <a:cs typeface="Arial" panose="020B0604020202020204" pitchFamily="34" charset="0"/>
            </a:endParaRPr>
          </a:p>
          <a:p>
            <a:pPr marL="626518" indent="-427556" algn="just">
              <a:spcBef>
                <a:spcPts val="287"/>
              </a:spcBef>
              <a:buFont typeface="Arial MT"/>
              <a:buChar char="●"/>
              <a:tabLst>
                <a:tab pos="625671" algn="l"/>
                <a:tab pos="626518" algn="l"/>
              </a:tabLst>
            </a:pPr>
            <a:r>
              <a:rPr sz="1600" b="1" spc="80" dirty="0">
                <a:latin typeface="Arial" panose="020B0604020202020204" pitchFamily="34" charset="0"/>
                <a:cs typeface="Arial" panose="020B0604020202020204" pitchFamily="34" charset="0"/>
              </a:rPr>
              <a:t>Car,</a:t>
            </a:r>
            <a:r>
              <a:rPr sz="1600" b="1" spc="-107"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Truck,</a:t>
            </a:r>
            <a:r>
              <a:rPr sz="1600" b="1" spc="-100"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Bus</a:t>
            </a:r>
            <a:r>
              <a:rPr sz="1600" spc="-47" dirty="0">
                <a:latin typeface="Arial" panose="020B0604020202020204" pitchFamily="34" charset="0"/>
                <a:cs typeface="Arial" panose="020B0604020202020204" pitchFamily="34" charset="0"/>
              </a:rPr>
              <a:t>,</a:t>
            </a:r>
            <a:r>
              <a:rPr sz="1600" spc="-80" dirty="0">
                <a:latin typeface="Arial" panose="020B0604020202020204" pitchFamily="34" charset="0"/>
                <a:cs typeface="Arial" panose="020B0604020202020204" pitchFamily="34" charset="0"/>
              </a:rPr>
              <a:t> </a:t>
            </a:r>
            <a:r>
              <a:rPr sz="1600" spc="100" dirty="0">
                <a:latin typeface="Arial" panose="020B0604020202020204" pitchFamily="34" charset="0"/>
                <a:cs typeface="Arial" panose="020B0604020202020204" pitchFamily="34" charset="0"/>
              </a:rPr>
              <a:t>and</a:t>
            </a:r>
            <a:r>
              <a:rPr sz="1600" spc="-73"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Motorcycle</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parts</a:t>
            </a:r>
            <a:r>
              <a:rPr sz="1600" b="1" spc="-20" dirty="0">
                <a:latin typeface="Arial" panose="020B0604020202020204" pitchFamily="34" charset="0"/>
                <a:cs typeface="Arial" panose="020B0604020202020204" pitchFamily="34" charset="0"/>
              </a:rPr>
              <a:t> </a:t>
            </a:r>
            <a:r>
              <a:rPr sz="1600" spc="80" dirty="0">
                <a:latin typeface="Arial" panose="020B0604020202020204" pitchFamily="34" charset="0"/>
                <a:cs typeface="Arial" panose="020B0604020202020204" pitchFamily="34" charset="0"/>
              </a:rPr>
              <a:t>account</a:t>
            </a:r>
            <a:r>
              <a:rPr sz="1600" spc="-73"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for</a:t>
            </a:r>
            <a:r>
              <a:rPr sz="1600" spc="-73" dirty="0">
                <a:latin typeface="Arial" panose="020B0604020202020204" pitchFamily="34" charset="0"/>
                <a:cs typeface="Arial" panose="020B0604020202020204" pitchFamily="34" charset="0"/>
              </a:rPr>
              <a:t> </a:t>
            </a:r>
            <a:r>
              <a:rPr sz="1600" b="1" spc="87" dirty="0">
                <a:latin typeface="Arial" panose="020B0604020202020204" pitchFamily="34" charset="0"/>
                <a:cs typeface="Arial" panose="020B0604020202020204" pitchFamily="34" charset="0"/>
              </a:rPr>
              <a:t>80%</a:t>
            </a:r>
            <a:r>
              <a:rPr sz="1600" b="1" spc="-107"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of</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the</a:t>
            </a:r>
            <a:r>
              <a:rPr sz="1600" b="1" spc="-107"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company's</a:t>
            </a:r>
            <a:r>
              <a:rPr sz="1600" b="1" spc="-100"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revenue.</a:t>
            </a:r>
            <a:endParaRPr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A010F20-E5F2-0121-919A-2CB2A2EE5419}"/>
              </a:ext>
            </a:extLst>
          </p:cNvPr>
          <p:cNvPicPr>
            <a:picLocks noChangeAspect="1"/>
          </p:cNvPicPr>
          <p:nvPr/>
        </p:nvPicPr>
        <p:blipFill>
          <a:blip r:embed="rId2"/>
          <a:stretch>
            <a:fillRect/>
          </a:stretch>
        </p:blipFill>
        <p:spPr>
          <a:xfrm>
            <a:off x="0" y="6254496"/>
            <a:ext cx="12192000" cy="603504"/>
          </a:xfrm>
          <a:prstGeom prst="rect">
            <a:avLst/>
          </a:prstGeom>
        </p:spPr>
      </p:pic>
      <p:sp>
        <p:nvSpPr>
          <p:cNvPr id="7" name="object 2">
            <a:extLst>
              <a:ext uri="{FF2B5EF4-FFF2-40B4-BE49-F238E27FC236}">
                <a16:creationId xmlns:a16="http://schemas.microsoft.com/office/drawing/2014/main" id="{79AF021A-E9CA-5500-2481-E48B9104309D}"/>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299" y="194388"/>
            <a:ext cx="3101921" cy="573661"/>
          </a:xfrm>
          <a:prstGeom prst="rect">
            <a:avLst/>
          </a:prstGeom>
        </p:spPr>
        <p:txBody>
          <a:bodyPr vert="horz" wrap="square" lIns="0" tIns="19473" rIns="0" bIns="0" rtlCol="0" anchor="ctr">
            <a:spAutoFit/>
          </a:bodyPr>
          <a:lstStyle/>
          <a:p>
            <a:pPr marL="16933">
              <a:lnSpc>
                <a:spcPct val="100000"/>
              </a:lnSpc>
              <a:spcBef>
                <a:spcPts val="153"/>
              </a:spcBef>
            </a:pPr>
            <a:r>
              <a:rPr sz="3600" spc="120" dirty="0">
                <a:latin typeface="Arial" panose="020B0604020202020204" pitchFamily="34" charset="0"/>
                <a:cs typeface="Arial" panose="020B0604020202020204" pitchFamily="34" charset="0"/>
              </a:rPr>
              <a:t>Key</a:t>
            </a:r>
            <a:r>
              <a:rPr sz="3600" spc="-193"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Insights</a:t>
            </a:r>
          </a:p>
        </p:txBody>
      </p:sp>
      <p:sp>
        <p:nvSpPr>
          <p:cNvPr id="4" name="object 4"/>
          <p:cNvSpPr txBox="1"/>
          <p:nvPr/>
        </p:nvSpPr>
        <p:spPr>
          <a:xfrm>
            <a:off x="616577" y="1067522"/>
            <a:ext cx="10870353" cy="4674271"/>
          </a:xfrm>
          <a:prstGeom prst="rect">
            <a:avLst/>
          </a:prstGeom>
        </p:spPr>
        <p:txBody>
          <a:bodyPr vert="horz" wrap="square" lIns="0" tIns="16933" rIns="0" bIns="0" rtlCol="0">
            <a:spAutoFit/>
          </a:bodyPr>
          <a:lstStyle/>
          <a:p>
            <a:pPr marL="16933">
              <a:spcBef>
                <a:spcPts val="133"/>
              </a:spcBef>
            </a:pPr>
            <a:r>
              <a:rPr sz="1600" b="1" spc="47" dirty="0">
                <a:latin typeface="Arial" panose="020B0604020202020204" pitchFamily="34" charset="0"/>
                <a:cs typeface="Arial" panose="020B0604020202020204" pitchFamily="34" charset="0"/>
              </a:rPr>
              <a:t>Sales</a:t>
            </a:r>
            <a:r>
              <a:rPr sz="1600" b="1" spc="-107"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Trends:</a:t>
            </a:r>
            <a:endParaRPr sz="1600" dirty="0">
              <a:latin typeface="Arial" panose="020B0604020202020204" pitchFamily="34" charset="0"/>
              <a:cs typeface="Arial" panose="020B0604020202020204" pitchFamily="34" charset="0"/>
            </a:endParaRPr>
          </a:p>
          <a:p>
            <a:pPr>
              <a:spcBef>
                <a:spcPts val="60"/>
              </a:spcBef>
            </a:pPr>
            <a:endParaRPr sz="1600" dirty="0">
              <a:latin typeface="Arial" panose="020B0604020202020204" pitchFamily="34" charset="0"/>
              <a:cs typeface="Arial" panose="020B0604020202020204" pitchFamily="34" charset="0"/>
            </a:endParaRPr>
          </a:p>
          <a:p>
            <a:pPr marL="626518" indent="-427556">
              <a:buFont typeface="Arial MT"/>
              <a:buChar char="●"/>
              <a:tabLst>
                <a:tab pos="625671" algn="l"/>
                <a:tab pos="626518" algn="l"/>
              </a:tabLst>
            </a:pPr>
            <a:r>
              <a:rPr sz="1600" b="1" spc="93" dirty="0">
                <a:latin typeface="Arial" panose="020B0604020202020204" pitchFamily="34" charset="0"/>
                <a:cs typeface="Arial" panose="020B0604020202020204" pitchFamily="34" charset="0"/>
              </a:rPr>
              <a:t>Upward</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sales</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trend</a:t>
            </a:r>
            <a:r>
              <a:rPr sz="1600" b="1" spc="-7"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with</a:t>
            </a:r>
            <a:r>
              <a:rPr sz="1600" spc="-67"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monthly</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seasonality</a:t>
            </a:r>
            <a:r>
              <a:rPr sz="1600" spc="60" dirty="0">
                <a:latin typeface="Arial" panose="020B0604020202020204" pitchFamily="34" charset="0"/>
                <a:cs typeface="Arial" panose="020B0604020202020204" pitchFamily="34" charset="0"/>
              </a:rPr>
              <a:t>.</a:t>
            </a:r>
            <a:r>
              <a:rPr sz="1600" spc="-67"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Peak</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sales</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in</a:t>
            </a:r>
            <a:r>
              <a:rPr sz="1600" b="1" spc="-93"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October</a:t>
            </a:r>
            <a:r>
              <a:rPr sz="1600" b="1" spc="-100"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November</a:t>
            </a:r>
            <a:r>
              <a:rPr sz="1600" b="1" spc="-7"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annually.</a:t>
            </a:r>
            <a:endParaRPr sz="1600" dirty="0">
              <a:latin typeface="Arial" panose="020B0604020202020204" pitchFamily="34" charset="0"/>
              <a:cs typeface="Arial" panose="020B0604020202020204" pitchFamily="34" charset="0"/>
            </a:endParaRPr>
          </a:p>
          <a:p>
            <a:pPr marL="626518" indent="-427556">
              <a:spcBef>
                <a:spcPts val="292"/>
              </a:spcBef>
              <a:buFont typeface="Arial MT"/>
              <a:buChar char="●"/>
              <a:tabLst>
                <a:tab pos="625671" algn="l"/>
                <a:tab pos="626518" algn="l"/>
              </a:tabLst>
            </a:pPr>
            <a:r>
              <a:rPr sz="1600" b="1" spc="67" dirty="0">
                <a:latin typeface="Arial" panose="020B0604020202020204" pitchFamily="34" charset="0"/>
                <a:cs typeface="Arial" panose="020B0604020202020204" pitchFamily="34" charset="0"/>
              </a:rPr>
              <a:t>Higher</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sales</a:t>
            </a:r>
            <a:r>
              <a:rPr sz="1600" b="1" spc="-7" dirty="0">
                <a:latin typeface="Arial" panose="020B0604020202020204" pitchFamily="34" charset="0"/>
                <a:cs typeface="Arial" panose="020B0604020202020204" pitchFamily="34" charset="0"/>
              </a:rPr>
              <a:t> </a:t>
            </a:r>
            <a:r>
              <a:rPr sz="1600" spc="100" dirty="0">
                <a:latin typeface="Arial" panose="020B0604020202020204" pitchFamily="34" charset="0"/>
                <a:cs typeface="Arial" panose="020B0604020202020204" pitchFamily="34" charset="0"/>
              </a:rPr>
              <a:t>and</a:t>
            </a:r>
            <a:r>
              <a:rPr sz="1600" spc="-60"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customer</a:t>
            </a:r>
            <a:r>
              <a:rPr sz="1600" spc="-67"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activity</a:t>
            </a:r>
            <a:r>
              <a:rPr sz="1600" spc="-67"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in</a:t>
            </a:r>
            <a:r>
              <a:rPr sz="1600" spc="-67"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the</a:t>
            </a:r>
            <a:r>
              <a:rPr sz="1600" spc="-6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early</a:t>
            </a:r>
            <a:r>
              <a:rPr sz="1600" b="1" spc="-100"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months</a:t>
            </a:r>
            <a:r>
              <a:rPr sz="1600" b="1" spc="-93"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of</a:t>
            </a:r>
            <a:r>
              <a:rPr sz="1600" b="1" spc="-93" dirty="0">
                <a:latin typeface="Arial" panose="020B0604020202020204" pitchFamily="34" charset="0"/>
                <a:cs typeface="Arial" panose="020B0604020202020204" pitchFamily="34" charset="0"/>
              </a:rPr>
              <a:t> </a:t>
            </a:r>
            <a:r>
              <a:rPr sz="1600" b="1" spc="87" dirty="0">
                <a:latin typeface="Arial" panose="020B0604020202020204" pitchFamily="34" charset="0"/>
                <a:cs typeface="Arial" panose="020B0604020202020204" pitchFamily="34" charset="0"/>
              </a:rPr>
              <a:t>2020</a:t>
            </a:r>
            <a:r>
              <a:rPr sz="1600" b="1" spc="-7"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compared</a:t>
            </a:r>
            <a:r>
              <a:rPr sz="1600" spc="-67"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to</a:t>
            </a:r>
            <a:r>
              <a:rPr sz="1600" spc="-6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previous</a:t>
            </a:r>
            <a:r>
              <a:rPr sz="1600" spc="-67"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years.</a:t>
            </a:r>
            <a:endParaRPr sz="1600" dirty="0">
              <a:latin typeface="Arial" panose="020B0604020202020204" pitchFamily="34" charset="0"/>
              <a:cs typeface="Arial" panose="020B0604020202020204" pitchFamily="34" charset="0"/>
            </a:endParaRPr>
          </a:p>
          <a:p>
            <a:pPr marL="626518" indent="-427556">
              <a:spcBef>
                <a:spcPts val="287"/>
              </a:spcBef>
              <a:buFont typeface="Arial MT"/>
              <a:buChar char="●"/>
              <a:tabLst>
                <a:tab pos="625671" algn="l"/>
                <a:tab pos="626518" algn="l"/>
              </a:tabLst>
            </a:pPr>
            <a:r>
              <a:rPr sz="1600" spc="27" dirty="0">
                <a:latin typeface="Arial" panose="020B0604020202020204" pitchFamily="34" charset="0"/>
                <a:cs typeface="Arial" panose="020B0604020202020204" pitchFamily="34" charset="0"/>
              </a:rPr>
              <a:t>Concern:</a:t>
            </a:r>
            <a:r>
              <a:rPr sz="1600" spc="-73"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No</a:t>
            </a:r>
            <a:r>
              <a:rPr sz="1600" b="1" spc="-100"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new</a:t>
            </a:r>
            <a:r>
              <a:rPr sz="1600" b="1" spc="-93"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customers</a:t>
            </a:r>
            <a:r>
              <a:rPr sz="1600" b="1" spc="-100" dirty="0">
                <a:latin typeface="Arial" panose="020B0604020202020204" pitchFamily="34" charset="0"/>
                <a:cs typeface="Arial" panose="020B0604020202020204" pitchFamily="34" charset="0"/>
              </a:rPr>
              <a:t> </a:t>
            </a:r>
            <a:r>
              <a:rPr sz="1600" b="1" spc="120" dirty="0">
                <a:latin typeface="Arial" panose="020B0604020202020204" pitchFamily="34" charset="0"/>
                <a:cs typeface="Arial" panose="020B0604020202020204" pitchFamily="34" charset="0"/>
              </a:rPr>
              <a:t>added</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since</a:t>
            </a:r>
            <a:r>
              <a:rPr sz="1600" b="1" spc="-93"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September</a:t>
            </a:r>
            <a:r>
              <a:rPr sz="1600" b="1" spc="-100" dirty="0">
                <a:latin typeface="Arial" panose="020B0604020202020204" pitchFamily="34" charset="0"/>
                <a:cs typeface="Arial" panose="020B0604020202020204" pitchFamily="34" charset="0"/>
              </a:rPr>
              <a:t> </a:t>
            </a:r>
            <a:r>
              <a:rPr sz="1600" b="1" spc="-7" dirty="0">
                <a:latin typeface="Arial" panose="020B0604020202020204" pitchFamily="34" charset="0"/>
                <a:cs typeface="Arial" panose="020B0604020202020204" pitchFamily="34" charset="0"/>
              </a:rPr>
              <a:t>2019.</a:t>
            </a:r>
            <a:endParaRPr sz="1600" dirty="0">
              <a:latin typeface="Arial" panose="020B0604020202020204" pitchFamily="34" charset="0"/>
              <a:cs typeface="Arial" panose="020B0604020202020204" pitchFamily="34" charset="0"/>
            </a:endParaRPr>
          </a:p>
          <a:p>
            <a:pPr>
              <a:spcBef>
                <a:spcPts val="60"/>
              </a:spcBef>
              <a:buFont typeface="Arial MT"/>
              <a:buChar char="●"/>
            </a:pPr>
            <a:endParaRPr sz="1600" dirty="0">
              <a:latin typeface="Arial" panose="020B0604020202020204" pitchFamily="34" charset="0"/>
              <a:cs typeface="Arial" panose="020B0604020202020204" pitchFamily="34" charset="0"/>
            </a:endParaRPr>
          </a:p>
          <a:p>
            <a:pPr marL="16933">
              <a:spcBef>
                <a:spcPts val="7"/>
              </a:spcBef>
            </a:pPr>
            <a:r>
              <a:rPr sz="1600" b="1" spc="80" dirty="0">
                <a:latin typeface="Arial" panose="020B0604020202020204" pitchFamily="34" charset="0"/>
                <a:cs typeface="Arial" panose="020B0604020202020204" pitchFamily="34" charset="0"/>
              </a:rPr>
              <a:t>Transaction</a:t>
            </a:r>
            <a:r>
              <a:rPr sz="1600" b="1" spc="-107"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Characteristics:</a:t>
            </a:r>
            <a:endParaRPr sz="1600" dirty="0">
              <a:latin typeface="Arial" panose="020B0604020202020204" pitchFamily="34" charset="0"/>
              <a:cs typeface="Arial" panose="020B0604020202020204" pitchFamily="34" charset="0"/>
            </a:endParaRPr>
          </a:p>
          <a:p>
            <a:pPr>
              <a:spcBef>
                <a:spcPts val="60"/>
              </a:spcBef>
            </a:pPr>
            <a:endParaRPr sz="1600" dirty="0">
              <a:latin typeface="Arial" panose="020B0604020202020204" pitchFamily="34" charset="0"/>
              <a:cs typeface="Arial" panose="020B0604020202020204" pitchFamily="34" charset="0"/>
            </a:endParaRPr>
          </a:p>
          <a:p>
            <a:pPr marL="626518" indent="-427556">
              <a:buFont typeface="Arial MT"/>
              <a:buChar char="●"/>
              <a:tabLst>
                <a:tab pos="625671" algn="l"/>
                <a:tab pos="626518" algn="l"/>
              </a:tabLst>
            </a:pPr>
            <a:r>
              <a:rPr sz="1600" b="1" spc="73" dirty="0">
                <a:latin typeface="Arial" panose="020B0604020202020204" pitchFamily="34" charset="0"/>
                <a:cs typeface="Arial" panose="020B0604020202020204" pitchFamily="34" charset="0"/>
              </a:rPr>
              <a:t>Most</a:t>
            </a:r>
            <a:r>
              <a:rPr sz="1600" b="1" spc="-100"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deals</a:t>
            </a:r>
            <a:r>
              <a:rPr sz="1600" b="1" spc="-7" dirty="0">
                <a:latin typeface="Arial" panose="020B0604020202020204" pitchFamily="34" charset="0"/>
                <a:cs typeface="Arial" panose="020B0604020202020204" pitchFamily="34" charset="0"/>
              </a:rPr>
              <a:t> </a:t>
            </a:r>
            <a:r>
              <a:rPr sz="1600" spc="80" dirty="0">
                <a:latin typeface="Arial" panose="020B0604020202020204" pitchFamily="34" charset="0"/>
                <a:cs typeface="Arial" panose="020B0604020202020204" pitchFamily="34" charset="0"/>
              </a:rPr>
              <a:t>are</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of</a:t>
            </a:r>
            <a:r>
              <a:rPr sz="1600" spc="-67" dirty="0">
                <a:latin typeface="Arial" panose="020B0604020202020204" pitchFamily="34" charset="0"/>
                <a:cs typeface="Arial" panose="020B0604020202020204" pitchFamily="34" charset="0"/>
              </a:rPr>
              <a:t> </a:t>
            </a:r>
            <a:r>
              <a:rPr sz="1600" b="1" spc="140" dirty="0">
                <a:latin typeface="Arial" panose="020B0604020202020204" pitchFamily="34" charset="0"/>
                <a:cs typeface="Arial" panose="020B0604020202020204" pitchFamily="34" charset="0"/>
              </a:rPr>
              <a:t>medium</a:t>
            </a:r>
            <a:r>
              <a:rPr sz="1600" b="1" spc="-7" dirty="0">
                <a:latin typeface="Arial" panose="020B0604020202020204" pitchFamily="34" charset="0"/>
                <a:cs typeface="Arial" panose="020B0604020202020204" pitchFamily="34" charset="0"/>
              </a:rPr>
              <a:t> </a:t>
            </a:r>
            <a:r>
              <a:rPr sz="1600" spc="100" dirty="0">
                <a:latin typeface="Arial" panose="020B0604020202020204" pitchFamily="34" charset="0"/>
                <a:cs typeface="Arial" panose="020B0604020202020204" pitchFamily="34" charset="0"/>
              </a:rPr>
              <a:t>and</a:t>
            </a:r>
            <a:r>
              <a:rPr sz="1600" spc="-67" dirty="0">
                <a:latin typeface="Arial" panose="020B0604020202020204" pitchFamily="34" charset="0"/>
                <a:cs typeface="Arial" panose="020B0604020202020204" pitchFamily="34" charset="0"/>
              </a:rPr>
              <a:t> </a:t>
            </a:r>
            <a:r>
              <a:rPr sz="1600" b="1" spc="100" dirty="0">
                <a:latin typeface="Arial" panose="020B0604020202020204" pitchFamily="34" charset="0"/>
                <a:cs typeface="Arial" panose="020B0604020202020204" pitchFamily="34" charset="0"/>
              </a:rPr>
              <a:t>small</a:t>
            </a:r>
            <a:r>
              <a:rPr sz="1600" b="1" spc="-100" dirty="0">
                <a:latin typeface="Arial" panose="020B0604020202020204" pitchFamily="34" charset="0"/>
                <a:cs typeface="Arial" panose="020B0604020202020204" pitchFamily="34" charset="0"/>
              </a:rPr>
              <a:t> </a:t>
            </a:r>
            <a:r>
              <a:rPr sz="1600" b="1" spc="-20" dirty="0">
                <a:latin typeface="Arial" panose="020B0604020202020204" pitchFamily="34" charset="0"/>
                <a:cs typeface="Arial" panose="020B0604020202020204" pitchFamily="34" charset="0"/>
              </a:rPr>
              <a:t>size</a:t>
            </a:r>
            <a:r>
              <a:rPr sz="1600" spc="-20" dirty="0">
                <a:latin typeface="Arial" panose="020B0604020202020204" pitchFamily="34" charset="0"/>
                <a:cs typeface="Arial" panose="020B0604020202020204" pitchFamily="34" charset="0"/>
              </a:rPr>
              <a:t>,</a:t>
            </a:r>
            <a:r>
              <a:rPr sz="1600" spc="-67"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with</a:t>
            </a:r>
            <a:r>
              <a:rPr sz="1600" spc="-73"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transactions</a:t>
            </a:r>
            <a:r>
              <a:rPr sz="1600" spc="-67"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typically</a:t>
            </a:r>
            <a:r>
              <a:rPr sz="1600" spc="-67"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containing</a:t>
            </a:r>
            <a:r>
              <a:rPr sz="1600" spc="-67" dirty="0">
                <a:latin typeface="Arial" panose="020B0604020202020204" pitchFamily="34" charset="0"/>
                <a:cs typeface="Arial" panose="020B0604020202020204" pitchFamily="34" charset="0"/>
              </a:rPr>
              <a:t> </a:t>
            </a:r>
            <a:r>
              <a:rPr sz="1600" b="1" spc="87" dirty="0">
                <a:latin typeface="Arial" panose="020B0604020202020204" pitchFamily="34" charset="0"/>
                <a:cs typeface="Arial" panose="020B0604020202020204" pitchFamily="34" charset="0"/>
              </a:rPr>
              <a:t>20</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to</a:t>
            </a:r>
            <a:r>
              <a:rPr sz="1600" b="1" spc="-100" dirty="0">
                <a:latin typeface="Arial" panose="020B0604020202020204" pitchFamily="34" charset="0"/>
                <a:cs typeface="Arial" panose="020B0604020202020204" pitchFamily="34" charset="0"/>
              </a:rPr>
              <a:t> </a:t>
            </a:r>
            <a:r>
              <a:rPr sz="1600" b="1" spc="147" dirty="0">
                <a:latin typeface="Arial" panose="020B0604020202020204" pitchFamily="34" charset="0"/>
                <a:cs typeface="Arial" panose="020B0604020202020204" pitchFamily="34" charset="0"/>
              </a:rPr>
              <a:t>50</a:t>
            </a:r>
            <a:r>
              <a:rPr sz="1600" b="1" spc="-7"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items</a:t>
            </a:r>
            <a:r>
              <a:rPr sz="1600" spc="53"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a:spcBef>
                <a:spcPts val="33"/>
              </a:spcBef>
              <a:buFont typeface="Arial MT"/>
              <a:buChar char="●"/>
            </a:pPr>
            <a:endParaRPr sz="1600" dirty="0">
              <a:latin typeface="Arial" panose="020B0604020202020204" pitchFamily="34" charset="0"/>
              <a:cs typeface="Arial" panose="020B0604020202020204" pitchFamily="34" charset="0"/>
            </a:endParaRPr>
          </a:p>
          <a:p>
            <a:pPr marL="16933"/>
            <a:r>
              <a:rPr sz="1600" b="1" spc="53" dirty="0">
                <a:latin typeface="Arial" panose="020B0604020202020204" pitchFamily="34" charset="0"/>
                <a:cs typeface="Arial" panose="020B0604020202020204" pitchFamily="34" charset="0"/>
              </a:rPr>
              <a:t>Key</a:t>
            </a:r>
            <a:r>
              <a:rPr sz="1600" b="1" spc="-107"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Customers:</a:t>
            </a:r>
            <a:endParaRPr sz="1600" dirty="0">
              <a:latin typeface="Arial" panose="020B0604020202020204" pitchFamily="34" charset="0"/>
              <a:cs typeface="Arial" panose="020B0604020202020204" pitchFamily="34" charset="0"/>
            </a:endParaRPr>
          </a:p>
          <a:p>
            <a:pPr marL="626518" marR="6773" indent="-427556">
              <a:lnSpc>
                <a:spcPct val="114999"/>
              </a:lnSpc>
              <a:spcBef>
                <a:spcPts val="2000"/>
              </a:spcBef>
              <a:buFont typeface="Arial MT"/>
              <a:buChar char="●"/>
              <a:tabLst>
                <a:tab pos="625671" algn="l"/>
                <a:tab pos="626518" algn="l"/>
              </a:tabLst>
            </a:pPr>
            <a:r>
              <a:rPr sz="1600" b="1" dirty="0">
                <a:latin typeface="Arial" panose="020B0604020202020204" pitchFamily="34" charset="0"/>
                <a:cs typeface="Arial" panose="020B0604020202020204" pitchFamily="34" charset="0"/>
              </a:rPr>
              <a:t>Euro</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Shopping</a:t>
            </a:r>
            <a:r>
              <a:rPr sz="1600" b="1" spc="-100"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Channel</a:t>
            </a:r>
            <a:r>
              <a:rPr sz="1600" b="1" spc="-100"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0"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Mini</a:t>
            </a:r>
            <a:r>
              <a:rPr sz="1600" b="1" spc="-100" dirty="0">
                <a:latin typeface="Arial" panose="020B0604020202020204" pitchFamily="34" charset="0"/>
                <a:cs typeface="Arial" panose="020B0604020202020204" pitchFamily="34" charset="0"/>
              </a:rPr>
              <a:t> </a:t>
            </a:r>
            <a:r>
              <a:rPr sz="1600" b="1" spc="27" dirty="0">
                <a:latin typeface="Arial" panose="020B0604020202020204" pitchFamily="34" charset="0"/>
                <a:cs typeface="Arial" panose="020B0604020202020204" pitchFamily="34" charset="0"/>
              </a:rPr>
              <a:t>Gifts</a:t>
            </a:r>
            <a:r>
              <a:rPr sz="1600" b="1" spc="-100"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Distribution</a:t>
            </a:r>
            <a:r>
              <a:rPr sz="1600" b="1" spc="-100"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Ltd</a:t>
            </a:r>
            <a:r>
              <a:rPr sz="1600" spc="-40" dirty="0">
                <a:latin typeface="Arial" panose="020B0604020202020204" pitchFamily="34" charset="0"/>
                <a:cs typeface="Arial" panose="020B0604020202020204" pitchFamily="34" charset="0"/>
              </a:rPr>
              <a:t>.</a:t>
            </a:r>
            <a:r>
              <a:rPr sz="1600" spc="-73" dirty="0">
                <a:latin typeface="Arial" panose="020B0604020202020204" pitchFamily="34" charset="0"/>
                <a:cs typeface="Arial" panose="020B0604020202020204" pitchFamily="34" charset="0"/>
              </a:rPr>
              <a:t> </a:t>
            </a:r>
            <a:r>
              <a:rPr sz="1600" spc="80" dirty="0">
                <a:latin typeface="Arial" panose="020B0604020202020204" pitchFamily="34" charset="0"/>
                <a:cs typeface="Arial" panose="020B0604020202020204" pitchFamily="34" charset="0"/>
              </a:rPr>
              <a:t>are</a:t>
            </a:r>
            <a:r>
              <a:rPr sz="1600" spc="-67"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best</a:t>
            </a:r>
            <a:r>
              <a:rPr sz="1600" spc="-73"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customers</a:t>
            </a:r>
            <a:r>
              <a:rPr sz="1600" spc="-73" dirty="0">
                <a:latin typeface="Arial" panose="020B0604020202020204" pitchFamily="34" charset="0"/>
                <a:cs typeface="Arial" panose="020B0604020202020204" pitchFamily="34" charset="0"/>
              </a:rPr>
              <a:t> </a:t>
            </a:r>
            <a:r>
              <a:rPr sz="1600" spc="93" dirty="0">
                <a:latin typeface="Arial" panose="020B0604020202020204" pitchFamily="34" charset="0"/>
                <a:cs typeface="Arial" panose="020B0604020202020204" pitchFamily="34" charset="0"/>
              </a:rPr>
              <a:t>(</a:t>
            </a:r>
            <a:r>
              <a:rPr sz="1600" b="1" spc="93" dirty="0">
                <a:latin typeface="Arial" panose="020B0604020202020204" pitchFamily="34" charset="0"/>
                <a:cs typeface="Arial" panose="020B0604020202020204" pitchFamily="34" charset="0"/>
              </a:rPr>
              <a:t>highest</a:t>
            </a:r>
            <a:r>
              <a:rPr sz="1600" b="1" spc="-100" dirty="0">
                <a:latin typeface="Arial" panose="020B0604020202020204" pitchFamily="34" charset="0"/>
                <a:cs typeface="Arial" panose="020B0604020202020204" pitchFamily="34" charset="0"/>
              </a:rPr>
              <a:t> </a:t>
            </a:r>
            <a:r>
              <a:rPr sz="1600" b="1" spc="73" dirty="0">
                <a:latin typeface="Arial" panose="020B0604020202020204" pitchFamily="34" charset="0"/>
                <a:cs typeface="Arial" panose="020B0604020202020204" pitchFamily="34" charset="0"/>
              </a:rPr>
              <a:t>spending,</a:t>
            </a:r>
            <a:r>
              <a:rPr sz="1600" b="1" spc="-100" dirty="0">
                <a:latin typeface="Arial" panose="020B0604020202020204" pitchFamily="34" charset="0"/>
                <a:cs typeface="Arial" panose="020B0604020202020204" pitchFamily="34" charset="0"/>
              </a:rPr>
              <a:t> </a:t>
            </a:r>
            <a:r>
              <a:rPr sz="1600" b="1" spc="107" dirty="0">
                <a:latin typeface="Arial" panose="020B0604020202020204" pitchFamily="34" charset="0"/>
                <a:cs typeface="Arial" panose="020B0604020202020204" pitchFamily="34" charset="0"/>
              </a:rPr>
              <a:t>most </a:t>
            </a:r>
            <a:r>
              <a:rPr sz="1600" b="1" spc="-420"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frequent,</a:t>
            </a:r>
            <a:r>
              <a:rPr sz="1600" b="1" spc="-113" dirty="0">
                <a:latin typeface="Arial" panose="020B0604020202020204" pitchFamily="34" charset="0"/>
                <a:cs typeface="Arial" panose="020B0604020202020204" pitchFamily="34" charset="0"/>
              </a:rPr>
              <a:t> </a:t>
            </a:r>
            <a:r>
              <a:rPr sz="1600" b="1" spc="133" dirty="0">
                <a:latin typeface="Arial" panose="020B0604020202020204" pitchFamily="34" charset="0"/>
                <a:cs typeface="Arial" panose="020B0604020202020204" pitchFamily="34" charset="0"/>
              </a:rPr>
              <a:t>and</a:t>
            </a:r>
            <a:r>
              <a:rPr sz="1600" b="1" spc="-107" dirty="0">
                <a:latin typeface="Arial" panose="020B0604020202020204" pitchFamily="34" charset="0"/>
                <a:cs typeface="Arial" panose="020B0604020202020204" pitchFamily="34" charset="0"/>
              </a:rPr>
              <a:t> </a:t>
            </a:r>
            <a:r>
              <a:rPr sz="1600" b="1" spc="93" dirty="0">
                <a:latin typeface="Arial" panose="020B0604020202020204" pitchFamily="34" charset="0"/>
                <a:cs typeface="Arial" panose="020B0604020202020204" pitchFamily="34" charset="0"/>
              </a:rPr>
              <a:t>recent).</a:t>
            </a:r>
            <a:endParaRPr sz="1600" dirty="0">
              <a:latin typeface="Arial" panose="020B0604020202020204" pitchFamily="34" charset="0"/>
              <a:cs typeface="Arial" panose="020B0604020202020204" pitchFamily="34" charset="0"/>
            </a:endParaRPr>
          </a:p>
          <a:p>
            <a:pPr>
              <a:spcBef>
                <a:spcPts val="67"/>
              </a:spcBef>
              <a:buFont typeface="Arial MT"/>
              <a:buChar char="●"/>
            </a:pPr>
            <a:endParaRPr sz="1600" dirty="0">
              <a:latin typeface="Arial" panose="020B0604020202020204" pitchFamily="34" charset="0"/>
              <a:cs typeface="Arial" panose="020B0604020202020204" pitchFamily="34" charset="0"/>
            </a:endParaRPr>
          </a:p>
          <a:p>
            <a:pPr marL="16933"/>
            <a:r>
              <a:rPr sz="1600" b="1" spc="93" dirty="0">
                <a:latin typeface="Arial" panose="020B0604020202020204" pitchFamily="34" charset="0"/>
                <a:cs typeface="Arial" panose="020B0604020202020204" pitchFamily="34" charset="0"/>
              </a:rPr>
              <a:t>Customer</a:t>
            </a:r>
            <a:r>
              <a:rPr sz="1600" b="1" spc="-107" dirty="0">
                <a:latin typeface="Arial" panose="020B0604020202020204" pitchFamily="34" charset="0"/>
                <a:cs typeface="Arial" panose="020B0604020202020204" pitchFamily="34" charset="0"/>
              </a:rPr>
              <a:t> </a:t>
            </a:r>
            <a:r>
              <a:rPr sz="1600" b="1" spc="47" dirty="0">
                <a:latin typeface="Arial" panose="020B0604020202020204" pitchFamily="34" charset="0"/>
                <a:cs typeface="Arial" panose="020B0604020202020204" pitchFamily="34" charset="0"/>
              </a:rPr>
              <a:t>Retention:</a:t>
            </a:r>
            <a:endParaRPr sz="1600" dirty="0">
              <a:latin typeface="Arial" panose="020B0604020202020204" pitchFamily="34" charset="0"/>
              <a:cs typeface="Arial" panose="020B0604020202020204" pitchFamily="34" charset="0"/>
            </a:endParaRPr>
          </a:p>
          <a:p>
            <a:pPr>
              <a:spcBef>
                <a:spcPts val="67"/>
              </a:spcBef>
            </a:pPr>
            <a:endParaRPr sz="1600" dirty="0">
              <a:latin typeface="Arial" panose="020B0604020202020204" pitchFamily="34" charset="0"/>
              <a:cs typeface="Arial" panose="020B0604020202020204" pitchFamily="34" charset="0"/>
            </a:endParaRPr>
          </a:p>
          <a:p>
            <a:pPr marL="626518" indent="-427556">
              <a:buFont typeface="Arial MT"/>
              <a:buChar char="●"/>
              <a:tabLst>
                <a:tab pos="625671" algn="l"/>
                <a:tab pos="626518" algn="l"/>
              </a:tabLst>
            </a:pPr>
            <a:r>
              <a:rPr sz="1600" spc="-27" dirty="0">
                <a:latin typeface="Arial" panose="020B0604020202020204" pitchFamily="34" charset="0"/>
                <a:cs typeface="Arial" panose="020B0604020202020204" pitchFamily="34" charset="0"/>
              </a:rPr>
              <a:t>A</a:t>
            </a:r>
            <a:r>
              <a:rPr sz="1600" spc="-73"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good</a:t>
            </a:r>
            <a:r>
              <a:rPr sz="1600" spc="-67"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customer</a:t>
            </a:r>
            <a:r>
              <a:rPr sz="1600" spc="-67" dirty="0">
                <a:latin typeface="Arial" panose="020B0604020202020204" pitchFamily="34" charset="0"/>
                <a:cs typeface="Arial" panose="020B0604020202020204" pitchFamily="34" charset="0"/>
              </a:rPr>
              <a:t> </a:t>
            </a:r>
            <a:r>
              <a:rPr sz="1600" b="1" spc="80" dirty="0">
                <a:latin typeface="Arial" panose="020B0604020202020204" pitchFamily="34" charset="0"/>
                <a:cs typeface="Arial" panose="020B0604020202020204" pitchFamily="34" charset="0"/>
              </a:rPr>
              <a:t>retention</a:t>
            </a:r>
            <a:r>
              <a:rPr sz="1600" b="1" spc="-93" dirty="0">
                <a:latin typeface="Arial" panose="020B0604020202020204" pitchFamily="34" charset="0"/>
                <a:cs typeface="Arial" panose="020B0604020202020204" pitchFamily="34" charset="0"/>
              </a:rPr>
              <a:t> </a:t>
            </a:r>
            <a:r>
              <a:rPr sz="1600" b="1" spc="113" dirty="0">
                <a:latin typeface="Arial" panose="020B0604020202020204" pitchFamily="34" charset="0"/>
                <a:cs typeface="Arial" panose="020B0604020202020204" pitchFamily="34" charset="0"/>
              </a:rPr>
              <a:t>rate</a:t>
            </a:r>
            <a:r>
              <a:rPr sz="1600" b="1" spc="-100"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of</a:t>
            </a:r>
            <a:r>
              <a:rPr sz="1600" spc="-67"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approximately</a:t>
            </a:r>
            <a:r>
              <a:rPr sz="1600" spc="-67"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90%</a:t>
            </a:r>
            <a:r>
              <a:rPr sz="1600" b="1" spc="-100" dirty="0">
                <a:latin typeface="Arial" panose="020B0604020202020204" pitchFamily="34" charset="0"/>
                <a:cs typeface="Arial" panose="020B0604020202020204" pitchFamily="34" charset="0"/>
              </a:rPr>
              <a:t> </a:t>
            </a:r>
            <a:r>
              <a:rPr sz="1600" spc="93" dirty="0">
                <a:latin typeface="Arial" panose="020B0604020202020204" pitchFamily="34" charset="0"/>
                <a:cs typeface="Arial" panose="020B0604020202020204" pitchFamily="34" charset="0"/>
              </a:rPr>
              <a:t>was</a:t>
            </a:r>
            <a:r>
              <a:rPr sz="1600" spc="-67"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observed</a:t>
            </a:r>
            <a:r>
              <a:rPr sz="1600" spc="-67" dirty="0">
                <a:latin typeface="Arial" panose="020B0604020202020204" pitchFamily="34" charset="0"/>
                <a:cs typeface="Arial" panose="020B0604020202020204" pitchFamily="34" charset="0"/>
              </a:rPr>
              <a:t> </a:t>
            </a:r>
            <a:r>
              <a:rPr sz="1600" b="1" spc="60" dirty="0">
                <a:latin typeface="Arial" panose="020B0604020202020204" pitchFamily="34" charset="0"/>
                <a:cs typeface="Arial" panose="020B0604020202020204" pitchFamily="34" charset="0"/>
              </a:rPr>
              <a:t>in</a:t>
            </a:r>
            <a:r>
              <a:rPr sz="1600" b="1" spc="-93" dirty="0">
                <a:latin typeface="Arial" panose="020B0604020202020204" pitchFamily="34" charset="0"/>
                <a:cs typeface="Arial" panose="020B0604020202020204" pitchFamily="34" charset="0"/>
              </a:rPr>
              <a:t> </a:t>
            </a:r>
            <a:r>
              <a:rPr sz="1600" b="1" spc="-7" dirty="0">
                <a:latin typeface="Arial" panose="020B0604020202020204" pitchFamily="34" charset="0"/>
                <a:cs typeface="Arial" panose="020B0604020202020204" pitchFamily="34" charset="0"/>
              </a:rPr>
              <a:t>2019.</a:t>
            </a:r>
            <a:endParaRPr sz="1600" dirty="0">
              <a:latin typeface="Arial" panose="020B0604020202020204" pitchFamily="34" charset="0"/>
              <a:cs typeface="Arial" panose="020B0604020202020204" pitchFamily="34" charset="0"/>
            </a:endParaRPr>
          </a:p>
        </p:txBody>
      </p:sp>
      <p:sp>
        <p:nvSpPr>
          <p:cNvPr id="6" name="object 2">
            <a:extLst>
              <a:ext uri="{FF2B5EF4-FFF2-40B4-BE49-F238E27FC236}">
                <a16:creationId xmlns:a16="http://schemas.microsoft.com/office/drawing/2014/main" id="{AF671AFD-C5C0-2330-3E5C-C200F5696190}"/>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7" name="Picture 6">
            <a:extLst>
              <a:ext uri="{FF2B5EF4-FFF2-40B4-BE49-F238E27FC236}">
                <a16:creationId xmlns:a16="http://schemas.microsoft.com/office/drawing/2014/main" id="{CE7105F4-A597-7598-E5CD-CA9022D37C99}"/>
              </a:ext>
            </a:extLst>
          </p:cNvPr>
          <p:cNvPicPr>
            <a:picLocks noChangeAspect="1"/>
          </p:cNvPicPr>
          <p:nvPr/>
        </p:nvPicPr>
        <p:blipFill>
          <a:blip r:embed="rId2"/>
          <a:stretch>
            <a:fillRect/>
          </a:stretch>
        </p:blipFill>
        <p:spPr>
          <a:xfrm>
            <a:off x="0" y="6254496"/>
            <a:ext cx="12192000" cy="6035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975D1">
              <a:alpha val="23419"/>
            </a:srgbClr>
          </a:solidFill>
        </p:spPr>
        <p:txBody>
          <a:bodyPr wrap="square" lIns="0" tIns="0" rIns="0" bIns="0" rtlCol="0"/>
          <a:lstStyle/>
          <a:p>
            <a:endParaRPr sz="2400"/>
          </a:p>
        </p:txBody>
      </p:sp>
      <p:sp>
        <p:nvSpPr>
          <p:cNvPr id="3" name="object 3"/>
          <p:cNvSpPr txBox="1">
            <a:spLocks noGrp="1"/>
          </p:cNvSpPr>
          <p:nvPr>
            <p:ph type="title"/>
          </p:nvPr>
        </p:nvSpPr>
        <p:spPr>
          <a:xfrm>
            <a:off x="4470869" y="2962335"/>
            <a:ext cx="3219027" cy="673753"/>
          </a:xfrm>
          <a:prstGeom prst="rect">
            <a:avLst/>
          </a:prstGeom>
        </p:spPr>
        <p:txBody>
          <a:bodyPr vert="horz" wrap="square" lIns="0" tIns="16933" rIns="0" bIns="0" rtlCol="0" anchor="ctr">
            <a:spAutoFit/>
          </a:bodyPr>
          <a:lstStyle/>
          <a:p>
            <a:pPr marL="16933">
              <a:lnSpc>
                <a:spcPct val="100000"/>
              </a:lnSpc>
              <a:spcBef>
                <a:spcPts val="133"/>
              </a:spcBef>
            </a:pPr>
            <a:r>
              <a:rPr sz="4267" spc="27" dirty="0">
                <a:latin typeface="Tahoma"/>
                <a:cs typeface="Tahoma"/>
              </a:rPr>
              <a:t>ABOUT</a:t>
            </a:r>
            <a:r>
              <a:rPr sz="4267" spc="-440" dirty="0">
                <a:latin typeface="Tahoma"/>
                <a:cs typeface="Tahoma"/>
              </a:rPr>
              <a:t> </a:t>
            </a:r>
            <a:r>
              <a:rPr sz="4267" spc="-67" dirty="0">
                <a:latin typeface="Tahoma"/>
                <a:cs typeface="Tahoma"/>
              </a:rPr>
              <a:t>RFM</a:t>
            </a:r>
            <a:endParaRPr sz="4267">
              <a:latin typeface="Tahoma"/>
              <a:cs typeface="Tahoma"/>
            </a:endParaRPr>
          </a:p>
        </p:txBody>
      </p:sp>
      <p:pic>
        <p:nvPicPr>
          <p:cNvPr id="4" name="object 4"/>
          <p:cNvPicPr/>
          <p:nvPr/>
        </p:nvPicPr>
        <p:blipFill>
          <a:blip r:embed="rId2" cstate="print"/>
          <a:stretch>
            <a:fillRect/>
          </a:stretch>
        </p:blipFill>
        <p:spPr>
          <a:xfrm>
            <a:off x="2048934" y="2201333"/>
            <a:ext cx="2421468" cy="220133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300" y="194387"/>
            <a:ext cx="3661757" cy="573661"/>
          </a:xfrm>
          <a:prstGeom prst="rect">
            <a:avLst/>
          </a:prstGeom>
        </p:spPr>
        <p:txBody>
          <a:bodyPr vert="horz" wrap="square" lIns="0" tIns="19473" rIns="0" bIns="0" rtlCol="0" anchor="ctr">
            <a:spAutoFit/>
          </a:bodyPr>
          <a:lstStyle/>
          <a:p>
            <a:pPr marL="16933">
              <a:lnSpc>
                <a:spcPct val="100000"/>
              </a:lnSpc>
              <a:spcBef>
                <a:spcPts val="153"/>
              </a:spcBef>
            </a:pPr>
            <a:r>
              <a:rPr sz="3600" spc="287" dirty="0">
                <a:latin typeface="Arial" panose="020B0604020202020204" pitchFamily="34" charset="0"/>
                <a:cs typeface="Arial" panose="020B0604020202020204" pitchFamily="34" charset="0"/>
              </a:rPr>
              <a:t>What</a:t>
            </a:r>
            <a:r>
              <a:rPr sz="3600" spc="-193" dirty="0">
                <a:latin typeface="Arial" panose="020B0604020202020204" pitchFamily="34" charset="0"/>
                <a:cs typeface="Arial" panose="020B0604020202020204" pitchFamily="34" charset="0"/>
              </a:rPr>
              <a:t> </a:t>
            </a:r>
            <a:r>
              <a:rPr sz="3600" spc="33" dirty="0">
                <a:latin typeface="Arial" panose="020B0604020202020204" pitchFamily="34" charset="0"/>
                <a:cs typeface="Arial" panose="020B0604020202020204" pitchFamily="34" charset="0"/>
              </a:rPr>
              <a:t>is</a:t>
            </a:r>
            <a:r>
              <a:rPr sz="3600" spc="-193"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RFM?</a:t>
            </a:r>
          </a:p>
        </p:txBody>
      </p:sp>
      <p:sp>
        <p:nvSpPr>
          <p:cNvPr id="6" name="object 6"/>
          <p:cNvSpPr txBox="1"/>
          <p:nvPr/>
        </p:nvSpPr>
        <p:spPr>
          <a:xfrm>
            <a:off x="556134" y="1004315"/>
            <a:ext cx="7202593" cy="635345"/>
          </a:xfrm>
          <a:prstGeom prst="rect">
            <a:avLst/>
          </a:prstGeom>
        </p:spPr>
        <p:txBody>
          <a:bodyPr vert="horz" wrap="square" lIns="0" tIns="16933" rIns="0" bIns="0" rtlCol="0">
            <a:spAutoFit/>
          </a:bodyPr>
          <a:lstStyle/>
          <a:p>
            <a:pPr marL="16933">
              <a:spcBef>
                <a:spcPts val="133"/>
              </a:spcBef>
            </a:pPr>
            <a:r>
              <a:rPr sz="1400" spc="7" dirty="0">
                <a:latin typeface="Arial" panose="020B0604020202020204" pitchFamily="34" charset="0"/>
                <a:cs typeface="Arial" panose="020B0604020202020204" pitchFamily="34" charset="0"/>
              </a:rPr>
              <a:t>The</a:t>
            </a:r>
            <a:r>
              <a:rPr sz="1400" spc="-80"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RFM</a:t>
            </a:r>
            <a:r>
              <a:rPr sz="1400" spc="-73"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analysis</a:t>
            </a:r>
            <a:r>
              <a:rPr sz="1400" spc="-80"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model</a:t>
            </a:r>
            <a:r>
              <a:rPr sz="1400" spc="-73"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enables</a:t>
            </a:r>
            <a:r>
              <a:rPr sz="1400" spc="-7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the</a:t>
            </a:r>
            <a:r>
              <a:rPr sz="1400" spc="-80"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business</a:t>
            </a:r>
            <a:r>
              <a:rPr sz="1400" spc="-73" dirty="0">
                <a:latin typeface="Arial" panose="020B0604020202020204" pitchFamily="34" charset="0"/>
                <a:cs typeface="Arial" panose="020B0604020202020204" pitchFamily="34" charset="0"/>
              </a:rPr>
              <a:t> </a:t>
            </a:r>
            <a:r>
              <a:rPr sz="1400" spc="13" dirty="0">
                <a:latin typeface="Arial" panose="020B0604020202020204" pitchFamily="34" charset="0"/>
                <a:cs typeface="Arial" panose="020B0604020202020204" pitchFamily="34" charset="0"/>
              </a:rPr>
              <a:t>to</a:t>
            </a:r>
            <a:r>
              <a:rPr sz="1400" spc="-73"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categorize</a:t>
            </a:r>
            <a:r>
              <a:rPr sz="1400" spc="-8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customers</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using</a:t>
            </a:r>
            <a:endParaRPr sz="1400" dirty="0">
              <a:latin typeface="Arial" panose="020B0604020202020204" pitchFamily="34" charset="0"/>
              <a:cs typeface="Arial" panose="020B0604020202020204" pitchFamily="34" charset="0"/>
            </a:endParaRPr>
          </a:p>
          <a:p>
            <a:pPr marL="16933">
              <a:spcBef>
                <a:spcPts val="1320"/>
              </a:spcBef>
            </a:pPr>
            <a:r>
              <a:rPr sz="1400" spc="33" dirty="0">
                <a:latin typeface="Arial" panose="020B0604020202020204" pitchFamily="34" charset="0"/>
                <a:cs typeface="Arial" panose="020B0604020202020204" pitchFamily="34" charset="0"/>
              </a:rPr>
              <a:t>three</a:t>
            </a:r>
            <a:r>
              <a:rPr sz="1400" spc="-73"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criteria</a:t>
            </a:r>
            <a:r>
              <a:rPr sz="1400" spc="-6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derived</a:t>
            </a:r>
            <a:r>
              <a:rPr sz="1400" spc="-67" dirty="0">
                <a:latin typeface="Arial" panose="020B0604020202020204" pitchFamily="34" charset="0"/>
                <a:cs typeface="Arial" panose="020B0604020202020204" pitchFamily="34" charset="0"/>
              </a:rPr>
              <a:t> </a:t>
            </a:r>
            <a:r>
              <a:rPr sz="1400" spc="20" dirty="0">
                <a:latin typeface="Arial" panose="020B0604020202020204" pitchFamily="34" charset="0"/>
                <a:cs typeface="Arial" panose="020B0604020202020204" pitchFamily="34" charset="0"/>
              </a:rPr>
              <a:t>from</a:t>
            </a:r>
            <a:r>
              <a:rPr sz="1400" spc="-67" dirty="0">
                <a:latin typeface="Arial" panose="020B0604020202020204" pitchFamily="34" charset="0"/>
                <a:cs typeface="Arial" panose="020B0604020202020204" pitchFamily="34" charset="0"/>
              </a:rPr>
              <a:t> </a:t>
            </a:r>
            <a:r>
              <a:rPr sz="1400" spc="180" dirty="0">
                <a:latin typeface="Arial" panose="020B0604020202020204" pitchFamily="34" charset="0"/>
                <a:cs typeface="Arial" panose="020B0604020202020204" pitchFamily="34" charset="0"/>
              </a:rPr>
              <a:t>a</a:t>
            </a:r>
            <a:r>
              <a:rPr sz="1400" spc="-67" dirty="0">
                <a:latin typeface="Arial" panose="020B0604020202020204" pitchFamily="34" charset="0"/>
                <a:cs typeface="Arial" panose="020B0604020202020204" pitchFamily="34" charset="0"/>
              </a:rPr>
              <a:t> </a:t>
            </a:r>
            <a:r>
              <a:rPr sz="1400" spc="33" dirty="0">
                <a:latin typeface="Arial" panose="020B0604020202020204" pitchFamily="34" charset="0"/>
                <a:cs typeface="Arial" panose="020B0604020202020204" pitchFamily="34" charset="0"/>
              </a:rPr>
              <a:t>customer's</a:t>
            </a:r>
            <a:r>
              <a:rPr sz="1400" spc="-6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transaction</a:t>
            </a:r>
            <a:r>
              <a:rPr sz="1400" spc="-67" dirty="0">
                <a:latin typeface="Arial" panose="020B0604020202020204" pitchFamily="34" charset="0"/>
                <a:cs typeface="Arial" panose="020B0604020202020204" pitchFamily="34" charset="0"/>
              </a:rPr>
              <a:t> </a:t>
            </a:r>
            <a:r>
              <a:rPr sz="1400" spc="-7" dirty="0">
                <a:latin typeface="Arial" panose="020B0604020202020204" pitchFamily="34" charset="0"/>
                <a:cs typeface="Arial" panose="020B0604020202020204" pitchFamily="34" charset="0"/>
              </a:rPr>
              <a:t>history,</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specifically</a:t>
            </a:r>
            <a:r>
              <a:rPr lang="en-US" sz="1400" spc="27"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7" name="object 7"/>
          <p:cNvSpPr txBox="1"/>
          <p:nvPr/>
        </p:nvSpPr>
        <p:spPr>
          <a:xfrm>
            <a:off x="415225" y="3741136"/>
            <a:ext cx="2171700" cy="550449"/>
          </a:xfrm>
          <a:prstGeom prst="rect">
            <a:avLst/>
          </a:prstGeom>
        </p:spPr>
        <p:txBody>
          <a:bodyPr vert="horz" wrap="square" lIns="0" tIns="16933" rIns="0" bIns="0" rtlCol="0">
            <a:spAutoFit/>
          </a:bodyPr>
          <a:lstStyle/>
          <a:p>
            <a:pPr marL="16933" marR="6773" indent="189649">
              <a:spcBef>
                <a:spcPts val="133"/>
              </a:spcBef>
            </a:pPr>
            <a:r>
              <a:rPr sz="1733" b="1" spc="-7" dirty="0">
                <a:solidFill>
                  <a:srgbClr val="FFFFFF"/>
                </a:solidFill>
                <a:latin typeface="Arial"/>
                <a:cs typeface="Arial"/>
              </a:rPr>
              <a:t>How recently </a:t>
            </a:r>
            <a:r>
              <a:rPr sz="1733" b="1" dirty="0">
                <a:solidFill>
                  <a:srgbClr val="FFFFFF"/>
                </a:solidFill>
                <a:latin typeface="Arial"/>
                <a:cs typeface="Arial"/>
              </a:rPr>
              <a:t>the </a:t>
            </a:r>
            <a:r>
              <a:rPr sz="1733" b="1" spc="7" dirty="0">
                <a:solidFill>
                  <a:srgbClr val="FFFFFF"/>
                </a:solidFill>
                <a:latin typeface="Arial"/>
                <a:cs typeface="Arial"/>
              </a:rPr>
              <a:t> </a:t>
            </a:r>
            <a:r>
              <a:rPr sz="1733" b="1" spc="-7" dirty="0">
                <a:solidFill>
                  <a:srgbClr val="FFFFFF"/>
                </a:solidFill>
                <a:latin typeface="Arial"/>
                <a:cs typeface="Arial"/>
              </a:rPr>
              <a:t>user</a:t>
            </a:r>
            <a:r>
              <a:rPr sz="1733" b="1" spc="-67" dirty="0">
                <a:solidFill>
                  <a:srgbClr val="FFFFFF"/>
                </a:solidFill>
                <a:latin typeface="Arial"/>
                <a:cs typeface="Arial"/>
              </a:rPr>
              <a:t> </a:t>
            </a:r>
            <a:r>
              <a:rPr sz="1733" b="1" spc="-7" dirty="0">
                <a:solidFill>
                  <a:srgbClr val="FFFFFF"/>
                </a:solidFill>
                <a:latin typeface="Arial"/>
                <a:cs typeface="Arial"/>
              </a:rPr>
              <a:t>made</a:t>
            </a:r>
            <a:r>
              <a:rPr sz="1733" b="1" spc="-60" dirty="0">
                <a:solidFill>
                  <a:srgbClr val="FFFFFF"/>
                </a:solidFill>
                <a:latin typeface="Arial"/>
                <a:cs typeface="Arial"/>
              </a:rPr>
              <a:t> </a:t>
            </a:r>
            <a:r>
              <a:rPr sz="1733" b="1" spc="-7" dirty="0">
                <a:solidFill>
                  <a:srgbClr val="FFFFFF"/>
                </a:solidFill>
                <a:latin typeface="Arial"/>
                <a:cs typeface="Arial"/>
              </a:rPr>
              <a:t>purchase</a:t>
            </a:r>
            <a:endParaRPr sz="1733">
              <a:latin typeface="Arial"/>
              <a:cs typeface="Arial"/>
            </a:endParaRPr>
          </a:p>
        </p:txBody>
      </p:sp>
      <p:sp>
        <p:nvSpPr>
          <p:cNvPr id="9" name="object 9"/>
          <p:cNvSpPr txBox="1"/>
          <p:nvPr/>
        </p:nvSpPr>
        <p:spPr>
          <a:xfrm>
            <a:off x="3080029" y="3780099"/>
            <a:ext cx="2015067" cy="550449"/>
          </a:xfrm>
          <a:prstGeom prst="rect">
            <a:avLst/>
          </a:prstGeom>
        </p:spPr>
        <p:txBody>
          <a:bodyPr vert="horz" wrap="square" lIns="0" tIns="16933" rIns="0" bIns="0" rtlCol="0">
            <a:spAutoFit/>
          </a:bodyPr>
          <a:lstStyle/>
          <a:p>
            <a:pPr marL="254840" marR="6773" indent="-238754">
              <a:spcBef>
                <a:spcPts val="133"/>
              </a:spcBef>
            </a:pPr>
            <a:r>
              <a:rPr sz="1733" b="1" spc="-7" dirty="0">
                <a:solidFill>
                  <a:srgbClr val="FFFFFF"/>
                </a:solidFill>
                <a:latin typeface="Arial"/>
                <a:cs typeface="Arial"/>
              </a:rPr>
              <a:t>How</a:t>
            </a:r>
            <a:r>
              <a:rPr sz="1733" b="1" spc="-73" dirty="0">
                <a:solidFill>
                  <a:srgbClr val="FFFFFF"/>
                </a:solidFill>
                <a:latin typeface="Arial"/>
                <a:cs typeface="Arial"/>
              </a:rPr>
              <a:t> </a:t>
            </a:r>
            <a:r>
              <a:rPr sz="1733" b="1" dirty="0">
                <a:solidFill>
                  <a:srgbClr val="FFFFFF"/>
                </a:solidFill>
                <a:latin typeface="Arial"/>
                <a:cs typeface="Arial"/>
              </a:rPr>
              <a:t>frequently</a:t>
            </a:r>
            <a:r>
              <a:rPr sz="1733" b="1" spc="-67" dirty="0">
                <a:solidFill>
                  <a:srgbClr val="FFFFFF"/>
                </a:solidFill>
                <a:latin typeface="Arial"/>
                <a:cs typeface="Arial"/>
              </a:rPr>
              <a:t> </a:t>
            </a:r>
            <a:r>
              <a:rPr sz="1733" b="1" dirty="0">
                <a:solidFill>
                  <a:srgbClr val="FFFFFF"/>
                </a:solidFill>
                <a:latin typeface="Arial"/>
                <a:cs typeface="Arial"/>
              </a:rPr>
              <a:t>the </a:t>
            </a:r>
            <a:r>
              <a:rPr sz="1733" b="1" spc="-460" dirty="0">
                <a:solidFill>
                  <a:srgbClr val="FFFFFF"/>
                </a:solidFill>
                <a:latin typeface="Arial"/>
                <a:cs typeface="Arial"/>
              </a:rPr>
              <a:t> </a:t>
            </a:r>
            <a:r>
              <a:rPr sz="1733" b="1" spc="-7" dirty="0">
                <a:solidFill>
                  <a:srgbClr val="FFFFFF"/>
                </a:solidFill>
                <a:latin typeface="Arial"/>
                <a:cs typeface="Arial"/>
              </a:rPr>
              <a:t>user</a:t>
            </a:r>
            <a:r>
              <a:rPr sz="1733" b="1" spc="-33" dirty="0">
                <a:solidFill>
                  <a:srgbClr val="FFFFFF"/>
                </a:solidFill>
                <a:latin typeface="Arial"/>
                <a:cs typeface="Arial"/>
              </a:rPr>
              <a:t> </a:t>
            </a:r>
            <a:r>
              <a:rPr sz="1733" b="1" spc="-7" dirty="0">
                <a:solidFill>
                  <a:srgbClr val="FFFFFF"/>
                </a:solidFill>
                <a:latin typeface="Arial"/>
                <a:cs typeface="Arial"/>
              </a:rPr>
              <a:t>purchase</a:t>
            </a:r>
            <a:endParaRPr sz="1733">
              <a:latin typeface="Arial"/>
              <a:cs typeface="Arial"/>
            </a:endParaRPr>
          </a:p>
        </p:txBody>
      </p:sp>
      <p:sp>
        <p:nvSpPr>
          <p:cNvPr id="11" name="object 11"/>
          <p:cNvSpPr txBox="1"/>
          <p:nvPr/>
        </p:nvSpPr>
        <p:spPr>
          <a:xfrm>
            <a:off x="5753117" y="3805620"/>
            <a:ext cx="1989667" cy="550449"/>
          </a:xfrm>
          <a:prstGeom prst="rect">
            <a:avLst/>
          </a:prstGeom>
        </p:spPr>
        <p:txBody>
          <a:bodyPr vert="horz" wrap="square" lIns="0" tIns="16933" rIns="0" bIns="0" rtlCol="0">
            <a:spAutoFit/>
          </a:bodyPr>
          <a:lstStyle/>
          <a:p>
            <a:pPr marL="670543" marR="6773" indent="-654457">
              <a:spcBef>
                <a:spcPts val="133"/>
              </a:spcBef>
            </a:pPr>
            <a:r>
              <a:rPr sz="1733" b="1" spc="-7" dirty="0">
                <a:solidFill>
                  <a:srgbClr val="FFFFFF"/>
                </a:solidFill>
                <a:latin typeface="Arial"/>
                <a:cs typeface="Arial"/>
              </a:rPr>
              <a:t>Ho</a:t>
            </a:r>
            <a:r>
              <a:rPr sz="1733" b="1" spc="-47" dirty="0">
                <a:solidFill>
                  <a:srgbClr val="FFFFFF"/>
                </a:solidFill>
                <a:latin typeface="Arial"/>
                <a:cs typeface="Arial"/>
              </a:rPr>
              <a:t> </a:t>
            </a:r>
            <a:r>
              <a:rPr sz="1733" b="1" spc="-7" dirty="0">
                <a:solidFill>
                  <a:srgbClr val="FFFFFF"/>
                </a:solidFill>
                <a:latin typeface="Arial"/>
                <a:cs typeface="Arial"/>
              </a:rPr>
              <a:t>much</a:t>
            </a:r>
            <a:r>
              <a:rPr sz="1733" b="1" spc="-40" dirty="0">
                <a:solidFill>
                  <a:srgbClr val="FFFFFF"/>
                </a:solidFill>
                <a:latin typeface="Arial"/>
                <a:cs typeface="Arial"/>
              </a:rPr>
              <a:t> </a:t>
            </a:r>
            <a:r>
              <a:rPr sz="1733" b="1" spc="-7" dirty="0">
                <a:solidFill>
                  <a:srgbClr val="FFFFFF"/>
                </a:solidFill>
                <a:latin typeface="Arial"/>
                <a:cs typeface="Arial"/>
              </a:rPr>
              <a:t>do</a:t>
            </a:r>
            <a:r>
              <a:rPr sz="1733" b="1" spc="-47" dirty="0">
                <a:solidFill>
                  <a:srgbClr val="FFFFFF"/>
                </a:solidFill>
                <a:latin typeface="Arial"/>
                <a:cs typeface="Arial"/>
              </a:rPr>
              <a:t> </a:t>
            </a:r>
            <a:r>
              <a:rPr sz="1733" b="1" dirty="0">
                <a:solidFill>
                  <a:srgbClr val="FFFFFF"/>
                </a:solidFill>
                <a:latin typeface="Arial"/>
                <a:cs typeface="Arial"/>
              </a:rPr>
              <a:t>they </a:t>
            </a:r>
            <a:r>
              <a:rPr sz="1733" b="1" spc="-460" dirty="0">
                <a:solidFill>
                  <a:srgbClr val="FFFFFF"/>
                </a:solidFill>
                <a:latin typeface="Arial"/>
                <a:cs typeface="Arial"/>
              </a:rPr>
              <a:t> </a:t>
            </a:r>
            <a:r>
              <a:rPr sz="1733" b="1" spc="-7" dirty="0">
                <a:solidFill>
                  <a:srgbClr val="FFFFFF"/>
                </a:solidFill>
                <a:latin typeface="Arial"/>
                <a:cs typeface="Arial"/>
              </a:rPr>
              <a:t>spend</a:t>
            </a:r>
            <a:endParaRPr sz="1733" dirty="0">
              <a:latin typeface="Arial"/>
              <a:cs typeface="Arial"/>
            </a:endParaRPr>
          </a:p>
        </p:txBody>
      </p:sp>
      <p:sp>
        <p:nvSpPr>
          <p:cNvPr id="12" name="object 12"/>
          <p:cNvSpPr txBox="1"/>
          <p:nvPr/>
        </p:nvSpPr>
        <p:spPr>
          <a:xfrm>
            <a:off x="8252102" y="1639660"/>
            <a:ext cx="3524673" cy="4658541"/>
          </a:xfrm>
          <a:prstGeom prst="rect">
            <a:avLst/>
          </a:prstGeom>
          <a:solidFill>
            <a:srgbClr val="1975D1">
              <a:alpha val="4429"/>
            </a:srgbClr>
          </a:solidFill>
        </p:spPr>
        <p:txBody>
          <a:bodyPr vert="horz" wrap="square" lIns="0" tIns="104987" rIns="0" bIns="0" rtlCol="0">
            <a:spAutoFit/>
          </a:bodyPr>
          <a:lstStyle/>
          <a:p>
            <a:pPr marL="114297">
              <a:spcBef>
                <a:spcPts val="827"/>
              </a:spcBef>
            </a:pPr>
            <a:r>
              <a:rPr sz="1600" b="1" spc="47" dirty="0">
                <a:latin typeface="Arial" panose="020B0604020202020204" pitchFamily="34" charset="0"/>
                <a:cs typeface="Arial" panose="020B0604020202020204" pitchFamily="34" charset="0"/>
              </a:rPr>
              <a:t>Benefits</a:t>
            </a:r>
            <a:r>
              <a:rPr sz="1600" b="1" spc="-120" dirty="0">
                <a:latin typeface="Arial" panose="020B0604020202020204" pitchFamily="34" charset="0"/>
                <a:cs typeface="Arial" panose="020B0604020202020204" pitchFamily="34" charset="0"/>
              </a:rPr>
              <a:t> </a:t>
            </a:r>
            <a:r>
              <a:rPr sz="1600" b="1" spc="40" dirty="0">
                <a:latin typeface="Arial" panose="020B0604020202020204" pitchFamily="34" charset="0"/>
                <a:cs typeface="Arial" panose="020B0604020202020204" pitchFamily="34" charset="0"/>
              </a:rPr>
              <a:t>of</a:t>
            </a:r>
            <a:r>
              <a:rPr sz="1600" b="1" spc="-120" dirty="0">
                <a:latin typeface="Arial" panose="020B0604020202020204" pitchFamily="34" charset="0"/>
                <a:cs typeface="Arial" panose="020B0604020202020204" pitchFamily="34" charset="0"/>
              </a:rPr>
              <a:t> </a:t>
            </a:r>
            <a:r>
              <a:rPr sz="1600" b="1" spc="-33" dirty="0">
                <a:latin typeface="Arial" panose="020B0604020202020204" pitchFamily="34" charset="0"/>
                <a:cs typeface="Arial" panose="020B0604020202020204" pitchFamily="34" charset="0"/>
              </a:rPr>
              <a:t>RFM</a:t>
            </a:r>
            <a:r>
              <a:rPr sz="1600" b="1" spc="-120" dirty="0">
                <a:latin typeface="Arial" panose="020B0604020202020204" pitchFamily="34" charset="0"/>
                <a:cs typeface="Arial" panose="020B0604020202020204" pitchFamily="34" charset="0"/>
              </a:rPr>
              <a:t> </a:t>
            </a:r>
            <a:r>
              <a:rPr sz="1600" b="1" spc="67" dirty="0">
                <a:latin typeface="Arial" panose="020B0604020202020204" pitchFamily="34" charset="0"/>
                <a:cs typeface="Arial" panose="020B0604020202020204" pitchFamily="34" charset="0"/>
              </a:rPr>
              <a:t>Analysis</a:t>
            </a:r>
            <a:endParaRPr sz="1600" dirty="0">
              <a:latin typeface="Arial" panose="020B0604020202020204" pitchFamily="34" charset="0"/>
              <a:cs typeface="Arial" panose="020B0604020202020204" pitchFamily="34" charset="0"/>
            </a:endParaRPr>
          </a:p>
          <a:p>
            <a:pPr marL="723882" marR="111757" indent="-417396">
              <a:spcBef>
                <a:spcPts val="1287"/>
              </a:spcBef>
              <a:buClr>
                <a:srgbClr val="000000"/>
              </a:buClr>
              <a:buFont typeface="Arial MT"/>
              <a:buChar char="●"/>
              <a:tabLst>
                <a:tab pos="723035" algn="l"/>
                <a:tab pos="723882" algn="l"/>
              </a:tabLst>
            </a:pPr>
            <a:r>
              <a:rPr sz="1600" b="1" spc="40" dirty="0">
                <a:latin typeface="Arial" panose="020B0604020202020204" pitchFamily="34" charset="0"/>
                <a:cs typeface="Arial" panose="020B0604020202020204" pitchFamily="34" charset="0"/>
              </a:rPr>
              <a:t>Personalization</a:t>
            </a:r>
            <a:r>
              <a:rPr sz="1600" spc="40" dirty="0">
                <a:latin typeface="Arial" panose="020B0604020202020204" pitchFamily="34" charset="0"/>
                <a:cs typeface="Arial" panose="020B0604020202020204" pitchFamily="34" charset="0"/>
              </a:rPr>
              <a:t>:</a:t>
            </a:r>
            <a:r>
              <a:rPr sz="1600" spc="293" dirty="0">
                <a:latin typeface="Arial" panose="020B0604020202020204" pitchFamily="34" charset="0"/>
                <a:cs typeface="Arial" panose="020B0604020202020204" pitchFamily="34" charset="0"/>
              </a:rPr>
              <a:t> </a:t>
            </a:r>
            <a:r>
              <a:rPr sz="1600" spc="53" dirty="0">
                <a:latin typeface="Arial" panose="020B0604020202020204" pitchFamily="34" charset="0"/>
                <a:cs typeface="Arial" panose="020B0604020202020204" pitchFamily="34" charset="0"/>
              </a:rPr>
              <a:t>By</a:t>
            </a:r>
            <a:r>
              <a:rPr sz="1600" spc="-87"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creating </a:t>
            </a:r>
            <a:r>
              <a:rPr sz="1600" spc="-440"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effective </a:t>
            </a:r>
            <a:r>
              <a:rPr sz="1600" spc="47" dirty="0">
                <a:latin typeface="Arial" panose="020B0604020202020204" pitchFamily="34" charset="0"/>
                <a:cs typeface="Arial" panose="020B0604020202020204" pitchFamily="34" charset="0"/>
              </a:rPr>
              <a:t>customer </a:t>
            </a:r>
            <a:r>
              <a:rPr sz="1600" spc="53"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segments, </a:t>
            </a:r>
            <a:r>
              <a:rPr sz="1600" spc="40" dirty="0">
                <a:latin typeface="Arial" panose="020B0604020202020204" pitchFamily="34" charset="0"/>
                <a:cs typeface="Arial" panose="020B0604020202020204" pitchFamily="34" charset="0"/>
              </a:rPr>
              <a:t>you </a:t>
            </a:r>
            <a:r>
              <a:rPr sz="1600" spc="113" dirty="0">
                <a:latin typeface="Arial" panose="020B0604020202020204" pitchFamily="34" charset="0"/>
                <a:cs typeface="Arial" panose="020B0604020202020204" pitchFamily="34" charset="0"/>
              </a:rPr>
              <a:t>can </a:t>
            </a:r>
            <a:r>
              <a:rPr sz="1600" spc="67" dirty="0">
                <a:latin typeface="Arial" panose="020B0604020202020204" pitchFamily="34" charset="0"/>
                <a:cs typeface="Arial" panose="020B0604020202020204" pitchFamily="34" charset="0"/>
              </a:rPr>
              <a:t>create </a:t>
            </a:r>
            <a:r>
              <a:rPr sz="1600" spc="7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relevant,</a:t>
            </a:r>
            <a:r>
              <a:rPr sz="1600" spc="-80"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personalized</a:t>
            </a:r>
            <a:r>
              <a:rPr sz="1600" spc="-80" dirty="0">
                <a:latin typeface="Arial" panose="020B0604020202020204" pitchFamily="34" charset="0"/>
                <a:cs typeface="Arial" panose="020B0604020202020204" pitchFamily="34" charset="0"/>
              </a:rPr>
              <a:t> </a:t>
            </a:r>
            <a:r>
              <a:rPr sz="1600" spc="-27" dirty="0">
                <a:latin typeface="Arial" panose="020B0604020202020204" pitchFamily="34" charset="0"/>
                <a:cs typeface="Arial" panose="020B0604020202020204" pitchFamily="34" charset="0"/>
              </a:rPr>
              <a:t>offers.</a:t>
            </a:r>
            <a:endParaRPr sz="1600" dirty="0">
              <a:latin typeface="Arial" panose="020B0604020202020204" pitchFamily="34" charset="0"/>
              <a:cs typeface="Arial" panose="020B0604020202020204" pitchFamily="34" charset="0"/>
            </a:endParaRPr>
          </a:p>
          <a:p>
            <a:pPr marL="723882" marR="106677" indent="-417396">
              <a:spcBef>
                <a:spcPts val="1760"/>
              </a:spcBef>
              <a:buClr>
                <a:srgbClr val="000000"/>
              </a:buClr>
              <a:buFont typeface="Arial MT"/>
              <a:buChar char="●"/>
              <a:tabLst>
                <a:tab pos="723035" algn="l"/>
                <a:tab pos="723882" algn="l"/>
              </a:tabLst>
            </a:pPr>
            <a:r>
              <a:rPr sz="1600" b="1" spc="93" dirty="0">
                <a:latin typeface="Arial" panose="020B0604020202020204" pitchFamily="34" charset="0"/>
                <a:cs typeface="Arial" panose="020B0604020202020204" pitchFamily="34" charset="0"/>
              </a:rPr>
              <a:t>Improve</a:t>
            </a:r>
            <a:r>
              <a:rPr lang="en-US" sz="1600" b="1" spc="-100"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Conversion</a:t>
            </a:r>
            <a:r>
              <a:rPr sz="1600" b="1" spc="-100" dirty="0">
                <a:latin typeface="Arial" panose="020B0604020202020204" pitchFamily="34" charset="0"/>
                <a:cs typeface="Arial" panose="020B0604020202020204" pitchFamily="34" charset="0"/>
              </a:rPr>
              <a:t> </a:t>
            </a:r>
            <a:r>
              <a:rPr sz="1600" b="1" spc="53" dirty="0">
                <a:latin typeface="Arial" panose="020B0604020202020204" pitchFamily="34" charset="0"/>
                <a:cs typeface="Arial" panose="020B0604020202020204" pitchFamily="34" charset="0"/>
              </a:rPr>
              <a:t>Rate</a:t>
            </a:r>
            <a:r>
              <a:rPr sz="1600" b="1" spc="33" dirty="0">
                <a:latin typeface="Arial" panose="020B0604020202020204" pitchFamily="34" charset="0"/>
                <a:cs typeface="Arial" panose="020B0604020202020204" pitchFamily="34" charset="0"/>
              </a:rPr>
              <a:t>s</a:t>
            </a:r>
            <a:r>
              <a:rPr sz="1600" spc="-152"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Personalized </a:t>
            </a:r>
            <a:r>
              <a:rPr sz="1600" spc="-7" dirty="0">
                <a:latin typeface="Arial" panose="020B0604020202020204" pitchFamily="34" charset="0"/>
                <a:cs typeface="Arial" panose="020B0604020202020204" pitchFamily="34" charset="0"/>
              </a:rPr>
              <a:t>offers </a:t>
            </a:r>
            <a:r>
              <a:rPr sz="1600" spc="-33" dirty="0">
                <a:latin typeface="Arial" panose="020B0604020202020204" pitchFamily="34" charset="0"/>
                <a:cs typeface="Arial" panose="020B0604020202020204" pitchFamily="34" charset="0"/>
              </a:rPr>
              <a:t>will </a:t>
            </a:r>
            <a:r>
              <a:rPr sz="1600" spc="13" dirty="0">
                <a:latin typeface="Arial" panose="020B0604020202020204" pitchFamily="34" charset="0"/>
                <a:cs typeface="Arial" panose="020B0604020202020204" pitchFamily="34" charset="0"/>
              </a:rPr>
              <a:t>yield </a:t>
            </a:r>
            <a:r>
              <a:rPr sz="1600" spc="20"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higher </a:t>
            </a:r>
            <a:r>
              <a:rPr sz="1600" spc="27" dirty="0">
                <a:latin typeface="Arial" panose="020B0604020202020204" pitchFamily="34" charset="0"/>
                <a:cs typeface="Arial" panose="020B0604020202020204" pitchFamily="34" charset="0"/>
              </a:rPr>
              <a:t>conversion </a:t>
            </a:r>
            <a:r>
              <a:rPr sz="1600" spc="40" dirty="0">
                <a:latin typeface="Arial" panose="020B0604020202020204" pitchFamily="34" charset="0"/>
                <a:cs typeface="Arial" panose="020B0604020202020204" pitchFamily="34" charset="0"/>
              </a:rPr>
              <a:t>rates </a:t>
            </a:r>
            <a:r>
              <a:rPr sz="1600" spc="47"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because</a:t>
            </a:r>
            <a:r>
              <a:rPr sz="1600" spc="-93"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your</a:t>
            </a:r>
            <a:r>
              <a:rPr sz="1600" spc="-87"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customers</a:t>
            </a:r>
            <a:r>
              <a:rPr sz="1600" spc="-93" dirty="0">
                <a:latin typeface="Arial" panose="020B0604020202020204" pitchFamily="34" charset="0"/>
                <a:cs typeface="Arial" panose="020B0604020202020204" pitchFamily="34" charset="0"/>
              </a:rPr>
              <a:t> </a:t>
            </a:r>
            <a:r>
              <a:rPr sz="1600" spc="73" dirty="0">
                <a:latin typeface="Arial" panose="020B0604020202020204" pitchFamily="34" charset="0"/>
                <a:cs typeface="Arial" panose="020B0604020202020204" pitchFamily="34" charset="0"/>
              </a:rPr>
              <a:t>are </a:t>
            </a:r>
            <a:r>
              <a:rPr sz="1600" spc="-447"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engaging</a:t>
            </a:r>
            <a:r>
              <a:rPr sz="1600" spc="-93"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with</a:t>
            </a:r>
            <a:r>
              <a:rPr sz="1600" spc="-93" dirty="0">
                <a:latin typeface="Arial" panose="020B0604020202020204" pitchFamily="34" charset="0"/>
                <a:cs typeface="Arial" panose="020B0604020202020204" pitchFamily="34" charset="0"/>
              </a:rPr>
              <a:t> </a:t>
            </a:r>
            <a:r>
              <a:rPr sz="1600" spc="33" dirty="0">
                <a:latin typeface="Arial" panose="020B0604020202020204" pitchFamily="34" charset="0"/>
                <a:cs typeface="Arial" panose="020B0604020202020204" pitchFamily="34" charset="0"/>
              </a:rPr>
              <a:t>products</a:t>
            </a:r>
            <a:r>
              <a:rPr sz="1600" spc="-93"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they </a:t>
            </a:r>
            <a:r>
              <a:rPr sz="1600" spc="-453"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care</a:t>
            </a:r>
            <a:r>
              <a:rPr sz="1600" spc="-8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about.</a:t>
            </a:r>
            <a:endParaRPr sz="1600" dirty="0">
              <a:latin typeface="Arial" panose="020B0604020202020204" pitchFamily="34" charset="0"/>
              <a:cs typeface="Arial" panose="020B0604020202020204" pitchFamily="34" charset="0"/>
            </a:endParaRPr>
          </a:p>
          <a:p>
            <a:pPr marL="723882" indent="-417396">
              <a:spcBef>
                <a:spcPts val="1760"/>
              </a:spcBef>
              <a:buFont typeface="Arial MT"/>
              <a:buChar char="●"/>
              <a:tabLst>
                <a:tab pos="723035" algn="l"/>
                <a:tab pos="723882" algn="l"/>
              </a:tabLst>
            </a:pPr>
            <a:r>
              <a:rPr sz="1600" b="1" spc="93" dirty="0">
                <a:latin typeface="Arial" panose="020B0604020202020204" pitchFamily="34" charset="0"/>
                <a:cs typeface="Arial" panose="020B0604020202020204" pitchFamily="34" charset="0"/>
              </a:rPr>
              <a:t>Improve</a:t>
            </a:r>
            <a:r>
              <a:rPr sz="1600" b="1" spc="-60" dirty="0">
                <a:latin typeface="Arial" panose="020B0604020202020204" pitchFamily="34" charset="0"/>
                <a:cs typeface="Arial" panose="020B0604020202020204" pitchFamily="34" charset="0"/>
              </a:rPr>
              <a:t> </a:t>
            </a:r>
            <a:r>
              <a:rPr sz="1600" spc="-7" dirty="0">
                <a:latin typeface="Arial" panose="020B0604020202020204" pitchFamily="34" charset="0"/>
                <a:cs typeface="Arial" panose="020B0604020202020204" pitchFamily="34" charset="0"/>
              </a:rPr>
              <a:t>unit</a:t>
            </a:r>
            <a:r>
              <a:rPr sz="1600" spc="-100" dirty="0">
                <a:latin typeface="Arial" panose="020B0604020202020204" pitchFamily="34" charset="0"/>
                <a:cs typeface="Arial" panose="020B0604020202020204" pitchFamily="34" charset="0"/>
              </a:rPr>
              <a:t> </a:t>
            </a:r>
            <a:r>
              <a:rPr sz="1600" spc="60" dirty="0">
                <a:latin typeface="Arial" panose="020B0604020202020204" pitchFamily="34" charset="0"/>
                <a:cs typeface="Arial" panose="020B0604020202020204" pitchFamily="34" charset="0"/>
              </a:rPr>
              <a:t>economics</a:t>
            </a:r>
            <a:endParaRPr sz="1600" dirty="0">
              <a:latin typeface="Arial" panose="020B0604020202020204" pitchFamily="34" charset="0"/>
              <a:cs typeface="Arial" panose="020B0604020202020204" pitchFamily="34" charset="0"/>
            </a:endParaRPr>
          </a:p>
          <a:p>
            <a:pPr marL="723882" marR="728115" indent="-417396">
              <a:spcBef>
                <a:spcPts val="1760"/>
              </a:spcBef>
              <a:buFont typeface="Arial MT"/>
              <a:buChar char="●"/>
              <a:tabLst>
                <a:tab pos="723035" algn="l"/>
                <a:tab pos="723882" algn="l"/>
              </a:tabLst>
            </a:pPr>
            <a:r>
              <a:rPr sz="1600" b="1" spc="73" dirty="0">
                <a:latin typeface="Arial" panose="020B0604020202020204" pitchFamily="34" charset="0"/>
                <a:cs typeface="Arial" panose="020B0604020202020204" pitchFamily="34" charset="0"/>
              </a:rPr>
              <a:t>Increase</a:t>
            </a:r>
            <a:r>
              <a:rPr sz="1600" b="1" spc="-67" dirty="0">
                <a:latin typeface="Arial" panose="020B0604020202020204" pitchFamily="34" charset="0"/>
                <a:cs typeface="Arial" panose="020B0604020202020204" pitchFamily="34" charset="0"/>
              </a:rPr>
              <a:t> </a:t>
            </a:r>
            <a:r>
              <a:rPr sz="1600" spc="47" dirty="0">
                <a:latin typeface="Arial" panose="020B0604020202020204" pitchFamily="34" charset="0"/>
                <a:cs typeface="Arial" panose="020B0604020202020204" pitchFamily="34" charset="0"/>
              </a:rPr>
              <a:t>revenue</a:t>
            </a:r>
            <a:r>
              <a:rPr sz="1600" spc="-113" dirty="0">
                <a:latin typeface="Arial" panose="020B0604020202020204" pitchFamily="34" charset="0"/>
                <a:cs typeface="Arial" panose="020B0604020202020204" pitchFamily="34" charset="0"/>
              </a:rPr>
              <a:t> </a:t>
            </a:r>
            <a:r>
              <a:rPr sz="1600" spc="87" dirty="0">
                <a:latin typeface="Arial" panose="020B0604020202020204" pitchFamily="34" charset="0"/>
                <a:cs typeface="Arial" panose="020B0604020202020204" pitchFamily="34" charset="0"/>
              </a:rPr>
              <a:t>and </a:t>
            </a:r>
            <a:r>
              <a:rPr sz="1600" spc="-447" dirty="0">
                <a:latin typeface="Arial" panose="020B0604020202020204" pitchFamily="34" charset="0"/>
                <a:cs typeface="Arial" panose="020B0604020202020204" pitchFamily="34" charset="0"/>
              </a:rPr>
              <a:t> </a:t>
            </a:r>
            <a:r>
              <a:rPr sz="1600" spc="-13" dirty="0">
                <a:latin typeface="Arial" panose="020B0604020202020204" pitchFamily="34" charset="0"/>
                <a:cs typeface="Arial" panose="020B0604020202020204" pitchFamily="34" charset="0"/>
              </a:rPr>
              <a:t>profits</a:t>
            </a:r>
            <a:endParaRPr sz="1600" dirty="0">
              <a:latin typeface="Arial" panose="020B0604020202020204" pitchFamily="34" charset="0"/>
              <a:cs typeface="Arial" panose="020B0604020202020204" pitchFamily="34" charset="0"/>
            </a:endParaRPr>
          </a:p>
        </p:txBody>
      </p:sp>
      <p:pic>
        <p:nvPicPr>
          <p:cNvPr id="16" name="Picture 5" descr="Graphical user interface">
            <a:extLst>
              <a:ext uri="{FF2B5EF4-FFF2-40B4-BE49-F238E27FC236}">
                <a16:creationId xmlns:a16="http://schemas.microsoft.com/office/drawing/2014/main" id="{894429FC-BDB7-5296-7AA3-68C22623690B}"/>
              </a:ext>
            </a:extLst>
          </p:cNvPr>
          <p:cNvPicPr>
            <a:picLocks noGrp="1" noChangeAspect="1"/>
          </p:cNvPicPr>
          <p:nvPr>
            <p:ph sz="half" idx="1"/>
          </p:nvPr>
        </p:nvPicPr>
        <p:blipFill>
          <a:blip r:embed="rId2"/>
          <a:stretch>
            <a:fillRect/>
          </a:stretch>
        </p:blipFill>
        <p:spPr>
          <a:xfrm>
            <a:off x="556134" y="1924883"/>
            <a:ext cx="6921940" cy="3912400"/>
          </a:xfrm>
          <a:prstGeom prst="rect">
            <a:avLst/>
          </a:prstGeom>
        </p:spPr>
      </p:pic>
      <p:pic>
        <p:nvPicPr>
          <p:cNvPr id="17" name="Picture 16">
            <a:extLst>
              <a:ext uri="{FF2B5EF4-FFF2-40B4-BE49-F238E27FC236}">
                <a16:creationId xmlns:a16="http://schemas.microsoft.com/office/drawing/2014/main" id="{ABA815B4-8876-DD5B-A0BA-0D5325FD1386}"/>
              </a:ext>
            </a:extLst>
          </p:cNvPr>
          <p:cNvPicPr>
            <a:picLocks noChangeAspect="1"/>
          </p:cNvPicPr>
          <p:nvPr/>
        </p:nvPicPr>
        <p:blipFill>
          <a:blip r:embed="rId3"/>
          <a:stretch>
            <a:fillRect/>
          </a:stretch>
        </p:blipFill>
        <p:spPr>
          <a:xfrm>
            <a:off x="0" y="6254496"/>
            <a:ext cx="12192000" cy="603504"/>
          </a:xfrm>
          <a:prstGeom prst="rect">
            <a:avLst/>
          </a:prstGeom>
        </p:spPr>
      </p:pic>
      <p:sp>
        <p:nvSpPr>
          <p:cNvPr id="18" name="object 2">
            <a:extLst>
              <a:ext uri="{FF2B5EF4-FFF2-40B4-BE49-F238E27FC236}">
                <a16:creationId xmlns:a16="http://schemas.microsoft.com/office/drawing/2014/main" id="{80AC0485-F00D-E482-F45A-F9C2A5EFEF8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88EF-8D44-438A-ABA4-C44696513A96}"/>
              </a:ext>
            </a:extLst>
          </p:cNvPr>
          <p:cNvSpPr>
            <a:spLocks noGrp="1"/>
          </p:cNvSpPr>
          <p:nvPr>
            <p:ph type="title"/>
          </p:nvPr>
        </p:nvSpPr>
        <p:spPr>
          <a:xfrm>
            <a:off x="616577" y="187064"/>
            <a:ext cx="4023049" cy="647598"/>
          </a:xfrm>
        </p:spPr>
        <p:txBody>
          <a:bodyPr>
            <a:normAutofit fontScale="90000"/>
          </a:bodyPr>
          <a:lstStyle/>
          <a:p>
            <a:r>
              <a:rPr lang="en-US" dirty="0"/>
              <a:t>Tool used : KNIME</a:t>
            </a:r>
          </a:p>
        </p:txBody>
      </p:sp>
      <p:sp>
        <p:nvSpPr>
          <p:cNvPr id="3" name="Content Placeholder 2">
            <a:extLst>
              <a:ext uri="{FF2B5EF4-FFF2-40B4-BE49-F238E27FC236}">
                <a16:creationId xmlns:a16="http://schemas.microsoft.com/office/drawing/2014/main" id="{B580A753-2801-347C-A855-177C05858ACE}"/>
              </a:ext>
            </a:extLst>
          </p:cNvPr>
          <p:cNvSpPr>
            <a:spLocks noGrp="1"/>
          </p:cNvSpPr>
          <p:nvPr>
            <p:ph sz="half" idx="1"/>
          </p:nvPr>
        </p:nvSpPr>
        <p:spPr>
          <a:xfrm>
            <a:off x="616577" y="2603141"/>
            <a:ext cx="5715397" cy="1808675"/>
          </a:xfrm>
        </p:spPr>
        <p:txBody>
          <a:bodyPr vert="horz" lIns="91440" tIns="45720" rIns="91440" bIns="45720" rtlCol="0" anchor="t">
            <a:normAutofit/>
          </a:bodyPr>
          <a:lstStyle/>
          <a:p>
            <a:pPr marL="0" indent="0" algn="just">
              <a:buNone/>
            </a:pPr>
            <a:r>
              <a:rPr lang="en-US" dirty="0">
                <a:ea typeface="+mn-lt"/>
                <a:cs typeface="+mn-lt"/>
              </a:rPr>
              <a:t>KNIME, the Konstanz Information Miner, is a free and open-source data analytics, reporting and integration platform. </a:t>
            </a:r>
            <a:endParaRPr lang="en-US" dirty="0"/>
          </a:p>
        </p:txBody>
      </p:sp>
      <p:pic>
        <p:nvPicPr>
          <p:cNvPr id="5" name="Picture 5" descr="A picture containing text, clipart&#10;&#10;Description automatically generated">
            <a:extLst>
              <a:ext uri="{FF2B5EF4-FFF2-40B4-BE49-F238E27FC236}">
                <a16:creationId xmlns:a16="http://schemas.microsoft.com/office/drawing/2014/main" id="{F74E6764-4B46-5B2D-B17D-A531157F586A}"/>
              </a:ext>
            </a:extLst>
          </p:cNvPr>
          <p:cNvPicPr>
            <a:picLocks noGrp="1" noChangeAspect="1"/>
          </p:cNvPicPr>
          <p:nvPr>
            <p:ph sz="half" idx="2"/>
          </p:nvPr>
        </p:nvPicPr>
        <p:blipFill>
          <a:blip r:embed="rId2"/>
          <a:stretch>
            <a:fillRect/>
          </a:stretch>
        </p:blipFill>
        <p:spPr>
          <a:xfrm>
            <a:off x="6404390" y="1874024"/>
            <a:ext cx="5266500" cy="2537792"/>
          </a:xfrm>
        </p:spPr>
      </p:pic>
      <p:sp>
        <p:nvSpPr>
          <p:cNvPr id="4" name="object 2">
            <a:extLst>
              <a:ext uri="{FF2B5EF4-FFF2-40B4-BE49-F238E27FC236}">
                <a16:creationId xmlns:a16="http://schemas.microsoft.com/office/drawing/2014/main" id="{1B02F9BC-4768-CEAF-66A1-454BE60B697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6" name="Picture 5">
            <a:extLst>
              <a:ext uri="{FF2B5EF4-FFF2-40B4-BE49-F238E27FC236}">
                <a16:creationId xmlns:a16="http://schemas.microsoft.com/office/drawing/2014/main" id="{44F6BAC7-0078-0F63-4F1A-C12CD44593FC}"/>
              </a:ext>
            </a:extLst>
          </p:cNvPr>
          <p:cNvPicPr>
            <a:picLocks noChangeAspect="1"/>
          </p:cNvPicPr>
          <p:nvPr/>
        </p:nvPicPr>
        <p:blipFill>
          <a:blip r:embed="rId3"/>
          <a:stretch>
            <a:fillRect/>
          </a:stretch>
        </p:blipFill>
        <p:spPr>
          <a:xfrm>
            <a:off x="0" y="6254496"/>
            <a:ext cx="12192000" cy="603504"/>
          </a:xfrm>
          <a:prstGeom prst="rect">
            <a:avLst/>
          </a:prstGeom>
        </p:spPr>
      </p:pic>
    </p:spTree>
    <p:extLst>
      <p:ext uri="{BB962C8B-B14F-4D97-AF65-F5344CB8AC3E}">
        <p14:creationId xmlns:p14="http://schemas.microsoft.com/office/powerpoint/2010/main" val="223946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86" y="132832"/>
            <a:ext cx="8501517" cy="696772"/>
          </a:xfrm>
          <a:prstGeom prst="rect">
            <a:avLst/>
          </a:prstGeom>
        </p:spPr>
        <p:txBody>
          <a:bodyPr vert="horz" wrap="square" lIns="0" tIns="19473" rIns="0" bIns="0" rtlCol="0" anchor="ctr">
            <a:spAutoFit/>
          </a:bodyPr>
          <a:lstStyle/>
          <a:p>
            <a:pPr marL="16933">
              <a:lnSpc>
                <a:spcPct val="100000"/>
              </a:lnSpc>
              <a:spcBef>
                <a:spcPts val="153"/>
              </a:spcBef>
            </a:pPr>
            <a:r>
              <a:rPr spc="152" dirty="0"/>
              <a:t>About</a:t>
            </a:r>
            <a:r>
              <a:rPr spc="-193" dirty="0"/>
              <a:t> </a:t>
            </a:r>
            <a:r>
              <a:rPr spc="253" dirty="0"/>
              <a:t>Data</a:t>
            </a:r>
            <a:r>
              <a:rPr spc="-193" dirty="0"/>
              <a:t> </a:t>
            </a:r>
            <a:r>
              <a:rPr spc="-147" dirty="0"/>
              <a:t>:</a:t>
            </a:r>
            <a:r>
              <a:rPr spc="-193" dirty="0"/>
              <a:t> </a:t>
            </a:r>
            <a:r>
              <a:rPr spc="253" dirty="0"/>
              <a:t>Data</a:t>
            </a:r>
            <a:r>
              <a:rPr spc="-193" dirty="0"/>
              <a:t> </a:t>
            </a:r>
            <a:r>
              <a:rPr spc="160" dirty="0"/>
              <a:t>Characteristics</a:t>
            </a:r>
          </a:p>
        </p:txBody>
      </p:sp>
      <p:sp>
        <p:nvSpPr>
          <p:cNvPr id="3" name="object 3"/>
          <p:cNvSpPr txBox="1"/>
          <p:nvPr/>
        </p:nvSpPr>
        <p:spPr>
          <a:xfrm>
            <a:off x="6380268" y="1029333"/>
            <a:ext cx="5503546" cy="2630464"/>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0" rIns="0" bIns="0" rtlCol="0">
            <a:spAutoFit/>
          </a:bodyPr>
          <a:lstStyle/>
          <a:p>
            <a:pPr>
              <a:lnSpc>
                <a:spcPct val="100000"/>
              </a:lnSpc>
            </a:pPr>
            <a:r>
              <a:rPr lang="en-US" sz="1867" dirty="0">
                <a:latin typeface="Times New Roman"/>
                <a:cs typeface="Times New Roman"/>
              </a:rPr>
              <a:t>Inference:</a:t>
            </a:r>
            <a:endParaRPr sz="1867" dirty="0">
              <a:latin typeface="Times New Roman"/>
              <a:cs typeface="Times New Roman"/>
            </a:endParaRPr>
          </a:p>
          <a:p>
            <a:pPr marL="723882" marR="486821" indent="-407236" algn="just">
              <a:lnSpc>
                <a:spcPct val="114999"/>
              </a:lnSpc>
              <a:spcBef>
                <a:spcPts val="1100"/>
              </a:spcBef>
              <a:buFont typeface="Arial MT"/>
              <a:buChar char="●"/>
              <a:tabLst>
                <a:tab pos="723035" algn="l"/>
                <a:tab pos="723882" algn="l"/>
              </a:tabLst>
            </a:pPr>
            <a:r>
              <a:rPr sz="1400" b="1" spc="67" dirty="0">
                <a:solidFill>
                  <a:schemeClr val="tx1"/>
                </a:solidFill>
                <a:latin typeface="Arial" panose="020B0604020202020204" pitchFamily="34" charset="0"/>
                <a:cs typeface="Arial" panose="020B0604020202020204" pitchFamily="34" charset="0"/>
              </a:rPr>
              <a:t>Shape</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87" dirty="0">
                <a:solidFill>
                  <a:schemeClr val="tx1"/>
                </a:solidFill>
                <a:latin typeface="Arial" panose="020B0604020202020204" pitchFamily="34" charset="0"/>
                <a:cs typeface="Arial" panose="020B0604020202020204" pitchFamily="34" charset="0"/>
              </a:rPr>
              <a:t>the</a:t>
            </a:r>
            <a:r>
              <a:rPr sz="1400" b="1" spc="-93" dirty="0">
                <a:solidFill>
                  <a:schemeClr val="tx1"/>
                </a:solidFill>
                <a:latin typeface="Arial" panose="020B0604020202020204" pitchFamily="34" charset="0"/>
                <a:cs typeface="Arial" panose="020B0604020202020204" pitchFamily="34" charset="0"/>
              </a:rPr>
              <a:t> </a:t>
            </a:r>
            <a:r>
              <a:rPr sz="1400" b="1" spc="120" dirty="0">
                <a:solidFill>
                  <a:schemeClr val="tx1"/>
                </a:solidFill>
                <a:latin typeface="Arial" panose="020B0604020202020204" pitchFamily="34" charset="0"/>
                <a:cs typeface="Arial" panose="020B0604020202020204" pitchFamily="34" charset="0"/>
              </a:rPr>
              <a:t>dat</a:t>
            </a:r>
            <a:r>
              <a:rPr sz="1400" b="1" spc="127" dirty="0">
                <a:solidFill>
                  <a:schemeClr val="tx1"/>
                </a:solidFill>
                <a:latin typeface="Arial" panose="020B0604020202020204" pitchFamily="34" charset="0"/>
                <a:cs typeface="Arial" panose="020B0604020202020204" pitchFamily="34" charset="0"/>
              </a:rPr>
              <a:t>a</a:t>
            </a:r>
            <a:r>
              <a:rPr sz="1400" spc="-14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60" dirty="0">
                <a:solidFill>
                  <a:schemeClr val="tx1"/>
                </a:solidFill>
                <a:latin typeface="Arial" panose="020B0604020202020204" pitchFamily="34" charset="0"/>
                <a:cs typeface="Arial" panose="020B0604020202020204" pitchFamily="34" charset="0"/>
              </a:rPr>
              <a:t>dataset</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contains</a:t>
            </a:r>
            <a:r>
              <a:rPr sz="1400" spc="-67" dirty="0">
                <a:solidFill>
                  <a:schemeClr val="tx1"/>
                </a:solidFill>
                <a:latin typeface="Arial" panose="020B0604020202020204" pitchFamily="34" charset="0"/>
                <a:cs typeface="Arial" panose="020B0604020202020204" pitchFamily="34" charset="0"/>
              </a:rPr>
              <a:t> 2747  </a:t>
            </a:r>
            <a:r>
              <a:rPr sz="1400" spc="13" dirty="0">
                <a:solidFill>
                  <a:schemeClr val="tx1"/>
                </a:solidFill>
                <a:latin typeface="Arial" panose="020B0604020202020204" pitchFamily="34" charset="0"/>
                <a:cs typeface="Arial" panose="020B0604020202020204" pitchFamily="34" charset="0"/>
              </a:rPr>
              <a:t>rows</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and</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20</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columns.</a:t>
            </a:r>
            <a:endParaRPr sz="1400" dirty="0">
              <a:solidFill>
                <a:schemeClr val="tx1"/>
              </a:solidFill>
              <a:latin typeface="Arial" panose="020B0604020202020204" pitchFamily="34" charset="0"/>
              <a:cs typeface="Arial" panose="020B0604020202020204" pitchFamily="34" charset="0"/>
            </a:endParaRPr>
          </a:p>
          <a:p>
            <a:pPr marL="723882" marR="143930" indent="-407236" algn="just">
              <a:lnSpc>
                <a:spcPct val="114999"/>
              </a:lnSpc>
              <a:buFont typeface="Arial MT"/>
              <a:buChar char="●"/>
              <a:tabLst>
                <a:tab pos="723035" algn="l"/>
                <a:tab pos="723882" algn="l"/>
              </a:tabLst>
            </a:pPr>
            <a:r>
              <a:rPr sz="1400" b="1" spc="107" dirty="0">
                <a:solidFill>
                  <a:schemeClr val="tx1"/>
                </a:solidFill>
                <a:latin typeface="Arial" panose="020B0604020202020204" pitchFamily="34" charset="0"/>
                <a:cs typeface="Arial" panose="020B0604020202020204" pitchFamily="34" charset="0"/>
              </a:rPr>
              <a:t>Data</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types</a:t>
            </a:r>
            <a:r>
              <a:rPr sz="1400" b="1" spc="-20" dirty="0">
                <a:solidFill>
                  <a:schemeClr val="tx1"/>
                </a:solidFill>
                <a:latin typeface="Arial" panose="020B0604020202020204" pitchFamily="34" charset="0"/>
                <a:cs typeface="Arial" panose="020B0604020202020204" pitchFamily="34" charset="0"/>
              </a:rPr>
              <a:t> </a:t>
            </a:r>
            <a:r>
              <a:rPr sz="1400" spc="-14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spc="120" dirty="0">
                <a:solidFill>
                  <a:schemeClr val="tx1"/>
                </a:solidFill>
                <a:latin typeface="Arial" panose="020B0604020202020204" pitchFamily="34" charset="0"/>
                <a:cs typeface="Arial" panose="020B0604020202020204" pitchFamily="34" charset="0"/>
              </a:rPr>
              <a:t>We</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have</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columns</a:t>
            </a:r>
            <a:r>
              <a:rPr sz="1400" spc="-67"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with</a:t>
            </a:r>
            <a:r>
              <a:rPr sz="1400" spc="-67" dirty="0">
                <a:solidFill>
                  <a:schemeClr val="tx1"/>
                </a:solidFill>
                <a:latin typeface="Arial" panose="020B0604020202020204" pitchFamily="34" charset="0"/>
                <a:cs typeface="Arial" panose="020B0604020202020204" pitchFamily="34" charset="0"/>
              </a:rPr>
              <a:t> </a:t>
            </a:r>
            <a:r>
              <a:rPr sz="1400" spc="93" dirty="0">
                <a:solidFill>
                  <a:schemeClr val="tx1"/>
                </a:solidFill>
                <a:latin typeface="Arial" panose="020B0604020202020204" pitchFamily="34" charset="0"/>
                <a:cs typeface="Arial" panose="020B0604020202020204" pitchFamily="34" charset="0"/>
              </a:rPr>
              <a:t>data</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type  </a:t>
            </a:r>
            <a:r>
              <a:rPr sz="1400" spc="87" dirty="0">
                <a:solidFill>
                  <a:schemeClr val="tx1"/>
                </a:solidFill>
                <a:latin typeface="Arial" panose="020B0604020202020204" pitchFamily="34" charset="0"/>
                <a:cs typeface="Arial" panose="020B0604020202020204" pitchFamily="34" charset="0"/>
              </a:rPr>
              <a:t>as</a:t>
            </a:r>
            <a:r>
              <a:rPr sz="1400" spc="-80"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datetime64(1),</a:t>
            </a:r>
            <a:r>
              <a:rPr sz="1400" spc="-73"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float64(2),</a:t>
            </a:r>
            <a:r>
              <a:rPr sz="1400" spc="-73"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int64(5),</a:t>
            </a:r>
            <a:r>
              <a:rPr sz="1400" spc="-73"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object(12)</a:t>
            </a:r>
            <a:endParaRPr sz="1400" dirty="0">
              <a:solidFill>
                <a:schemeClr val="tx1"/>
              </a:solidFill>
              <a:latin typeface="Arial" panose="020B0604020202020204" pitchFamily="34" charset="0"/>
              <a:cs typeface="Arial" panose="020B0604020202020204" pitchFamily="34" charset="0"/>
            </a:endParaRPr>
          </a:p>
          <a:p>
            <a:pPr marL="723882" indent="-407236" algn="just">
              <a:spcBef>
                <a:spcPts val="240"/>
              </a:spcBef>
              <a:buFont typeface="Arial MT"/>
              <a:buChar char="●"/>
              <a:tabLst>
                <a:tab pos="723035" algn="l"/>
                <a:tab pos="723882" algn="l"/>
              </a:tabLst>
            </a:pPr>
            <a:r>
              <a:rPr sz="1400" b="1" spc="33" dirty="0">
                <a:solidFill>
                  <a:schemeClr val="tx1"/>
                </a:solidFill>
                <a:latin typeface="Arial" panose="020B0604020202020204" pitchFamily="34" charset="0"/>
                <a:cs typeface="Arial" panose="020B0604020202020204" pitchFamily="34" charset="0"/>
              </a:rPr>
              <a:t>No</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Duplicate</a:t>
            </a:r>
            <a:r>
              <a:rPr sz="1400" b="1" spc="-20"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or</a:t>
            </a:r>
            <a:r>
              <a:rPr sz="1400" spc="-67"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Missing</a:t>
            </a:r>
            <a:r>
              <a:rPr sz="1400" b="1" spc="-20"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values</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93" dirty="0">
                <a:solidFill>
                  <a:schemeClr val="tx1"/>
                </a:solidFill>
                <a:latin typeface="Arial" panose="020B0604020202020204" pitchFamily="34" charset="0"/>
                <a:cs typeface="Arial" panose="020B0604020202020204" pitchFamily="34" charset="0"/>
              </a:rPr>
              <a:t>data</a:t>
            </a:r>
            <a:endParaRPr sz="1400" dirty="0">
              <a:solidFill>
                <a:schemeClr val="tx1"/>
              </a:solidFill>
              <a:latin typeface="Arial" panose="020B0604020202020204" pitchFamily="34" charset="0"/>
              <a:cs typeface="Arial" panose="020B0604020202020204" pitchFamily="34" charset="0"/>
            </a:endParaRPr>
          </a:p>
          <a:p>
            <a:pPr marL="723882" marR="367444" indent="-407236" algn="just">
              <a:lnSpc>
                <a:spcPct val="114999"/>
              </a:lnSpc>
              <a:buFont typeface="Arial MT"/>
              <a:buChar char="●"/>
              <a:tabLst>
                <a:tab pos="723035" algn="l"/>
                <a:tab pos="723882" algn="l"/>
              </a:tabLst>
            </a:pPr>
            <a:r>
              <a:rPr sz="1400" spc="20" dirty="0">
                <a:solidFill>
                  <a:schemeClr val="tx1"/>
                </a:solidFill>
                <a:latin typeface="Arial" panose="020B0604020202020204" pitchFamily="34" charset="0"/>
                <a:cs typeface="Arial" panose="020B0604020202020204" pitchFamily="34" charset="0"/>
              </a:rPr>
              <a:t>Key</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columns</a:t>
            </a:r>
            <a:r>
              <a:rPr sz="1400" spc="-6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include</a:t>
            </a:r>
            <a:r>
              <a:rPr sz="1400" spc="-67"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sales</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transaction</a:t>
            </a:r>
            <a:r>
              <a:rPr sz="1400" b="1" spc="-13"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details, </a:t>
            </a:r>
            <a:r>
              <a:rPr sz="1400" spc="-400"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customer</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informatio</a:t>
            </a:r>
            <a:r>
              <a:rPr sz="1400" b="1" spc="87" dirty="0">
                <a:solidFill>
                  <a:schemeClr val="tx1"/>
                </a:solidFill>
                <a:latin typeface="Arial" panose="020B0604020202020204" pitchFamily="34" charset="0"/>
                <a:cs typeface="Arial" panose="020B0604020202020204" pitchFamily="34" charset="0"/>
              </a:rPr>
              <a:t>n</a:t>
            </a:r>
            <a:r>
              <a:rPr sz="1400" spc="-16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geographical</a:t>
            </a:r>
            <a:r>
              <a:rPr sz="1400" b="1" spc="-93" dirty="0">
                <a:solidFill>
                  <a:schemeClr val="tx1"/>
                </a:solidFill>
                <a:latin typeface="Arial" panose="020B0604020202020204" pitchFamily="34" charset="0"/>
                <a:cs typeface="Arial" panose="020B0604020202020204" pitchFamily="34" charset="0"/>
              </a:rPr>
              <a:t> </a:t>
            </a:r>
            <a:r>
              <a:rPr sz="1400" b="1" spc="120" dirty="0">
                <a:solidFill>
                  <a:schemeClr val="tx1"/>
                </a:solidFill>
                <a:latin typeface="Arial" panose="020B0604020202020204" pitchFamily="34" charset="0"/>
                <a:cs typeface="Arial" panose="020B0604020202020204" pitchFamily="34" charset="0"/>
              </a:rPr>
              <a:t>dat</a:t>
            </a:r>
            <a:r>
              <a:rPr sz="1400" b="1" spc="127" dirty="0">
                <a:solidFill>
                  <a:schemeClr val="tx1"/>
                </a:solidFill>
                <a:latin typeface="Arial" panose="020B0604020202020204" pitchFamily="34" charset="0"/>
                <a:cs typeface="Arial" panose="020B0604020202020204" pitchFamily="34" charset="0"/>
              </a:rPr>
              <a:t>a</a:t>
            </a:r>
            <a:r>
              <a:rPr sz="1400" spc="-160"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product</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detail</a:t>
            </a:r>
            <a:r>
              <a:rPr sz="1400" b="1" spc="73" dirty="0">
                <a:solidFill>
                  <a:schemeClr val="tx1"/>
                </a:solidFill>
                <a:latin typeface="Arial" panose="020B0604020202020204" pitchFamily="34" charset="0"/>
                <a:cs typeface="Arial" panose="020B0604020202020204" pitchFamily="34" charset="0"/>
              </a:rPr>
              <a:t>s</a:t>
            </a:r>
            <a:r>
              <a:rPr sz="1400" spc="-16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order</a:t>
            </a:r>
            <a:r>
              <a:rPr sz="1400" b="1" spc="-9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statu</a:t>
            </a:r>
            <a:r>
              <a:rPr sz="1400" b="1" spc="73" dirty="0">
                <a:solidFill>
                  <a:schemeClr val="tx1"/>
                </a:solidFill>
                <a:latin typeface="Arial" panose="020B0604020202020204" pitchFamily="34" charset="0"/>
                <a:cs typeface="Arial" panose="020B0604020202020204" pitchFamily="34" charset="0"/>
              </a:rPr>
              <a:t>s</a:t>
            </a:r>
            <a:r>
              <a:rPr sz="1400" spc="-16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and</a:t>
            </a:r>
            <a:r>
              <a:rPr sz="1400" spc="-7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recency  </a:t>
            </a:r>
            <a:r>
              <a:rPr sz="1400" b="1" spc="40" dirty="0">
                <a:solidFill>
                  <a:schemeClr val="tx1"/>
                </a:solidFill>
                <a:latin typeface="Arial" panose="020B0604020202020204" pitchFamily="34" charset="0"/>
                <a:cs typeface="Arial" panose="020B0604020202020204" pitchFamily="34" charset="0"/>
              </a:rPr>
              <a:t>information</a:t>
            </a:r>
            <a:r>
              <a:rPr lang="en-US" sz="1400" b="1" spc="40"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p:txBody>
      </p:sp>
      <p:grpSp>
        <p:nvGrpSpPr>
          <p:cNvPr id="4" name="object 4"/>
          <p:cNvGrpSpPr/>
          <p:nvPr/>
        </p:nvGrpSpPr>
        <p:grpSpPr>
          <a:xfrm>
            <a:off x="196849" y="937216"/>
            <a:ext cx="11798300" cy="5328273"/>
            <a:chOff x="147637" y="702912"/>
            <a:chExt cx="8848725" cy="3996205"/>
          </a:xfrm>
        </p:grpSpPr>
        <p:pic>
          <p:nvPicPr>
            <p:cNvPr id="5" name="object 5"/>
            <p:cNvPicPr/>
            <p:nvPr/>
          </p:nvPicPr>
          <p:blipFill>
            <a:blip r:embed="rId2" cstate="print"/>
            <a:stretch>
              <a:fillRect/>
            </a:stretch>
          </p:blipFill>
          <p:spPr>
            <a:xfrm>
              <a:off x="845722" y="707675"/>
              <a:ext cx="3771465" cy="2564624"/>
            </a:xfrm>
            <a:prstGeom prst="rect">
              <a:avLst/>
            </a:prstGeom>
          </p:spPr>
        </p:pic>
        <p:sp>
          <p:nvSpPr>
            <p:cNvPr id="6" name="object 6"/>
            <p:cNvSpPr/>
            <p:nvPr/>
          </p:nvSpPr>
          <p:spPr>
            <a:xfrm>
              <a:off x="773612" y="702912"/>
              <a:ext cx="3898900" cy="2574290"/>
            </a:xfrm>
            <a:custGeom>
              <a:avLst/>
              <a:gdLst/>
              <a:ahLst/>
              <a:cxnLst/>
              <a:rect l="l" t="t" r="r" b="b"/>
              <a:pathLst>
                <a:path w="3898900" h="2574290">
                  <a:moveTo>
                    <a:pt x="0" y="0"/>
                  </a:moveTo>
                  <a:lnTo>
                    <a:pt x="3898848" y="0"/>
                  </a:lnTo>
                  <a:lnTo>
                    <a:pt x="3898848" y="2574149"/>
                  </a:lnTo>
                  <a:lnTo>
                    <a:pt x="0" y="2574149"/>
                  </a:lnTo>
                  <a:lnTo>
                    <a:pt x="0" y="0"/>
                  </a:lnTo>
                  <a:close/>
                </a:path>
              </a:pathLst>
            </a:custGeom>
            <a:ln w="9524">
              <a:solidFill>
                <a:srgbClr val="EEEEEE"/>
              </a:solidFill>
            </a:ln>
          </p:spPr>
          <p:txBody>
            <a:bodyPr wrap="square" lIns="0" tIns="0" rIns="0" bIns="0" rtlCol="0"/>
            <a:lstStyle/>
            <a:p>
              <a:endParaRPr sz="2400"/>
            </a:p>
          </p:txBody>
        </p:sp>
        <p:sp>
          <p:nvSpPr>
            <p:cNvPr id="8" name="object 8"/>
            <p:cNvSpPr/>
            <p:nvPr/>
          </p:nvSpPr>
          <p:spPr>
            <a:xfrm>
              <a:off x="147637" y="3370062"/>
              <a:ext cx="8848725" cy="1329055"/>
            </a:xfrm>
            <a:custGeom>
              <a:avLst/>
              <a:gdLst/>
              <a:ahLst/>
              <a:cxnLst/>
              <a:rect l="l" t="t" r="r" b="b"/>
              <a:pathLst>
                <a:path w="8848725" h="1329054">
                  <a:moveTo>
                    <a:pt x="0" y="0"/>
                  </a:moveTo>
                  <a:lnTo>
                    <a:pt x="8848723" y="0"/>
                  </a:lnTo>
                  <a:lnTo>
                    <a:pt x="8848723" y="1328974"/>
                  </a:lnTo>
                  <a:lnTo>
                    <a:pt x="0" y="1328974"/>
                  </a:lnTo>
                  <a:lnTo>
                    <a:pt x="0" y="0"/>
                  </a:lnTo>
                  <a:close/>
                </a:path>
              </a:pathLst>
            </a:custGeom>
            <a:ln w="9524">
              <a:solidFill>
                <a:srgbClr val="EEEEEE"/>
              </a:solidFill>
            </a:ln>
          </p:spPr>
          <p:txBody>
            <a:bodyPr wrap="square" lIns="0" tIns="0" rIns="0" bIns="0" rtlCol="0"/>
            <a:lstStyle/>
            <a:p>
              <a:endParaRPr sz="2400"/>
            </a:p>
          </p:txBody>
        </p:sp>
      </p:grpSp>
      <p:sp>
        <p:nvSpPr>
          <p:cNvPr id="10" name="object 10"/>
          <p:cNvSpPr txBox="1"/>
          <p:nvPr/>
        </p:nvSpPr>
        <p:spPr>
          <a:xfrm>
            <a:off x="193394" y="4363065"/>
            <a:ext cx="1305559" cy="181310"/>
          </a:xfrm>
          <a:prstGeom prst="rect">
            <a:avLst/>
          </a:prstGeom>
        </p:spPr>
        <p:txBody>
          <a:bodyPr vert="horz" wrap="square" lIns="0" tIns="16933" rIns="0" bIns="0" rtlCol="0">
            <a:spAutoFit/>
          </a:bodyPr>
          <a:lstStyle/>
          <a:p>
            <a:pPr marL="16933">
              <a:spcBef>
                <a:spcPts val="133"/>
              </a:spcBef>
            </a:pPr>
            <a:r>
              <a:rPr sz="1067" b="1" spc="67" dirty="0">
                <a:solidFill>
                  <a:srgbClr val="434343"/>
                </a:solidFill>
                <a:latin typeface="Arial"/>
                <a:cs typeface="Arial"/>
              </a:rPr>
              <a:t>Sample</a:t>
            </a:r>
            <a:r>
              <a:rPr sz="1067" b="1" spc="-73" dirty="0">
                <a:solidFill>
                  <a:srgbClr val="434343"/>
                </a:solidFill>
                <a:latin typeface="Arial"/>
                <a:cs typeface="Arial"/>
              </a:rPr>
              <a:t> </a:t>
            </a:r>
            <a:r>
              <a:rPr sz="1067" b="1" spc="27" dirty="0">
                <a:solidFill>
                  <a:srgbClr val="434343"/>
                </a:solidFill>
                <a:latin typeface="Arial"/>
                <a:cs typeface="Arial"/>
              </a:rPr>
              <a:t>of</a:t>
            </a:r>
            <a:r>
              <a:rPr sz="1067" b="1" spc="-73" dirty="0">
                <a:solidFill>
                  <a:srgbClr val="434343"/>
                </a:solidFill>
                <a:latin typeface="Arial"/>
                <a:cs typeface="Arial"/>
              </a:rPr>
              <a:t> </a:t>
            </a:r>
            <a:r>
              <a:rPr sz="1067" b="1" spc="73" dirty="0">
                <a:solidFill>
                  <a:srgbClr val="434343"/>
                </a:solidFill>
                <a:latin typeface="Arial"/>
                <a:cs typeface="Arial"/>
              </a:rPr>
              <a:t>dataset</a:t>
            </a:r>
            <a:endParaRPr sz="1067" dirty="0">
              <a:latin typeface="Arial"/>
              <a:cs typeface="Arial"/>
            </a:endParaRPr>
          </a:p>
        </p:txBody>
      </p:sp>
      <p:pic>
        <p:nvPicPr>
          <p:cNvPr id="12" name="Picture 11">
            <a:extLst>
              <a:ext uri="{FF2B5EF4-FFF2-40B4-BE49-F238E27FC236}">
                <a16:creationId xmlns:a16="http://schemas.microsoft.com/office/drawing/2014/main" id="{68567A6E-BA43-CE7C-DCCE-A4682377921D}"/>
              </a:ext>
            </a:extLst>
          </p:cNvPr>
          <p:cNvPicPr>
            <a:picLocks noChangeAspect="1"/>
          </p:cNvPicPr>
          <p:nvPr/>
        </p:nvPicPr>
        <p:blipFill>
          <a:blip r:embed="rId3"/>
          <a:stretch>
            <a:fillRect/>
          </a:stretch>
        </p:blipFill>
        <p:spPr>
          <a:xfrm>
            <a:off x="0" y="6254496"/>
            <a:ext cx="12192000" cy="603504"/>
          </a:xfrm>
          <a:prstGeom prst="rect">
            <a:avLst/>
          </a:prstGeom>
        </p:spPr>
      </p:pic>
      <p:sp>
        <p:nvSpPr>
          <p:cNvPr id="13" name="object 20">
            <a:extLst>
              <a:ext uri="{FF2B5EF4-FFF2-40B4-BE49-F238E27FC236}">
                <a16:creationId xmlns:a16="http://schemas.microsoft.com/office/drawing/2014/main" id="{B3299D15-75DF-5141-D924-975265D1F608}"/>
              </a:ext>
            </a:extLst>
          </p:cNvPr>
          <p:cNvSpPr/>
          <p:nvPr/>
        </p:nvSpPr>
        <p:spPr>
          <a:xfrm>
            <a:off x="308186" y="819944"/>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5" name="Picture 14">
            <a:extLst>
              <a:ext uri="{FF2B5EF4-FFF2-40B4-BE49-F238E27FC236}">
                <a16:creationId xmlns:a16="http://schemas.microsoft.com/office/drawing/2014/main" id="{9B691522-CD88-3886-8AD2-3A8481AA881A}"/>
              </a:ext>
            </a:extLst>
          </p:cNvPr>
          <p:cNvPicPr>
            <a:picLocks noChangeAspect="1"/>
          </p:cNvPicPr>
          <p:nvPr/>
        </p:nvPicPr>
        <p:blipFill>
          <a:blip r:embed="rId4"/>
          <a:stretch>
            <a:fillRect/>
          </a:stretch>
        </p:blipFill>
        <p:spPr>
          <a:xfrm>
            <a:off x="193394" y="4579548"/>
            <a:ext cx="11798300" cy="1685941"/>
          </a:xfrm>
          <a:prstGeom prst="rect">
            <a:avLst/>
          </a:prstGeom>
        </p:spPr>
      </p:pic>
      <p:sp>
        <p:nvSpPr>
          <p:cNvPr id="16" name="Slide Number Placeholder 15">
            <a:extLst>
              <a:ext uri="{FF2B5EF4-FFF2-40B4-BE49-F238E27FC236}">
                <a16:creationId xmlns:a16="http://schemas.microsoft.com/office/drawing/2014/main" id="{F8CBCCA8-3016-2859-6A7F-A005D2D5F531}"/>
              </a:ext>
            </a:extLst>
          </p:cNvPr>
          <p:cNvSpPr>
            <a:spLocks noGrp="1"/>
          </p:cNvSpPr>
          <p:nvPr>
            <p:ph type="sldNum" sz="quarter" idx="12"/>
          </p:nvPr>
        </p:nvSpPr>
        <p:spPr/>
        <p:txBody>
          <a:bodyPr/>
          <a:lstStyle/>
          <a:p>
            <a:fld id="{40682955-8C16-4ADE-AAA4-ABD39610368E}"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3" name="object 3"/>
          <p:cNvSpPr txBox="1">
            <a:spLocks noGrp="1"/>
          </p:cNvSpPr>
          <p:nvPr>
            <p:ph type="title"/>
          </p:nvPr>
        </p:nvSpPr>
        <p:spPr>
          <a:xfrm>
            <a:off x="714299" y="132832"/>
            <a:ext cx="7832542" cy="696772"/>
          </a:xfrm>
          <a:prstGeom prst="rect">
            <a:avLst/>
          </a:prstGeom>
        </p:spPr>
        <p:txBody>
          <a:bodyPr vert="horz" wrap="square" lIns="0" tIns="19473" rIns="0" bIns="0" rtlCol="0" anchor="ctr">
            <a:spAutoFit/>
          </a:bodyPr>
          <a:lstStyle/>
          <a:p>
            <a:pPr marL="16933">
              <a:lnSpc>
                <a:spcPct val="100000"/>
              </a:lnSpc>
              <a:spcBef>
                <a:spcPts val="153"/>
              </a:spcBef>
            </a:pPr>
            <a:r>
              <a:rPr spc="-40" dirty="0"/>
              <a:t>RFM</a:t>
            </a:r>
            <a:r>
              <a:rPr spc="-193" dirty="0"/>
              <a:t> </a:t>
            </a:r>
            <a:r>
              <a:rPr spc="127" dirty="0"/>
              <a:t>Analysis</a:t>
            </a:r>
            <a:r>
              <a:rPr spc="-193" dirty="0"/>
              <a:t> </a:t>
            </a:r>
            <a:r>
              <a:rPr spc="747" dirty="0"/>
              <a:t>-</a:t>
            </a:r>
            <a:r>
              <a:rPr spc="-193" dirty="0"/>
              <a:t> </a:t>
            </a:r>
            <a:r>
              <a:rPr dirty="0"/>
              <a:t>KNIME</a:t>
            </a:r>
            <a:r>
              <a:rPr spc="-193" dirty="0"/>
              <a:t> </a:t>
            </a:r>
            <a:r>
              <a:rPr spc="152" dirty="0"/>
              <a:t>Workflow</a:t>
            </a:r>
          </a:p>
        </p:txBody>
      </p:sp>
      <p:pic>
        <p:nvPicPr>
          <p:cNvPr id="7" name="Picture 6">
            <a:extLst>
              <a:ext uri="{FF2B5EF4-FFF2-40B4-BE49-F238E27FC236}">
                <a16:creationId xmlns:a16="http://schemas.microsoft.com/office/drawing/2014/main" id="{FEA0E817-0567-A438-9591-5ABF416F7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77" y="847362"/>
            <a:ext cx="11506597" cy="4116538"/>
          </a:xfrm>
          <a:prstGeom prst="rect">
            <a:avLst/>
          </a:prstGeom>
        </p:spPr>
      </p:pic>
      <p:sp>
        <p:nvSpPr>
          <p:cNvPr id="8" name="Rectangle 7">
            <a:extLst>
              <a:ext uri="{FF2B5EF4-FFF2-40B4-BE49-F238E27FC236}">
                <a16:creationId xmlns:a16="http://schemas.microsoft.com/office/drawing/2014/main" id="{F1A7268C-E387-9D7A-67F2-899592200443}"/>
              </a:ext>
            </a:extLst>
          </p:cNvPr>
          <p:cNvSpPr/>
          <p:nvPr/>
        </p:nvSpPr>
        <p:spPr>
          <a:xfrm>
            <a:off x="786580" y="5057192"/>
            <a:ext cx="9714271" cy="96614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b="1" dirty="0">
                <a:latin typeface="Arial" panose="020B0604020202020204" pitchFamily="34" charset="0"/>
                <a:cs typeface="Arial" panose="020B0604020202020204" pitchFamily="34" charset="0"/>
              </a:rPr>
              <a:t>Note:</a:t>
            </a:r>
          </a:p>
          <a:p>
            <a:r>
              <a:rPr lang="en-US" sz="1400" dirty="0">
                <a:latin typeface="Arial" panose="020B0604020202020204" pitchFamily="34" charset="0"/>
                <a:cs typeface="Arial" panose="020B0604020202020204" pitchFamily="34" charset="0"/>
              </a:rPr>
              <a:t>The data is preprocessed in </a:t>
            </a:r>
            <a:r>
              <a:rPr lang="en-US" sz="1400" b="1" dirty="0">
                <a:latin typeface="Arial" panose="020B0604020202020204" pitchFamily="34" charset="0"/>
                <a:cs typeface="Arial" panose="020B0604020202020204" pitchFamily="34" charset="0"/>
              </a:rPr>
              <a:t>Python</a:t>
            </a:r>
            <a:r>
              <a:rPr lang="en-US" sz="1400" dirty="0">
                <a:latin typeface="Arial" panose="020B0604020202020204" pitchFamily="34" charset="0"/>
                <a:cs typeface="Arial" panose="020B0604020202020204" pitchFamily="34" charset="0"/>
              </a:rPr>
              <a:t> along with Date Difference. No preprocessing or EDA done here</a:t>
            </a:r>
          </a:p>
          <a:p>
            <a:r>
              <a:rPr lang="en-US" sz="1400" dirty="0">
                <a:latin typeface="Arial" panose="020B0604020202020204" pitchFamily="34" charset="0"/>
                <a:cs typeface="Arial" panose="020B0604020202020204" pitchFamily="34" charset="0"/>
              </a:rPr>
              <a:t>The data id binned in 4 buckets 1,2,3 &amp; 4 for </a:t>
            </a:r>
            <a:r>
              <a:rPr lang="en-US" sz="1400" b="1" dirty="0">
                <a:latin typeface="Arial" panose="020B0604020202020204" pitchFamily="34" charset="0"/>
                <a:cs typeface="Arial" panose="020B0604020202020204" pitchFamily="34" charset="0"/>
              </a:rPr>
              <a:t>Recency, Frequency </a:t>
            </a:r>
            <a:r>
              <a:rPr lang="en-US" sz="1400" dirty="0">
                <a:latin typeface="Arial" panose="020B0604020202020204" pitchFamily="34" charset="0"/>
                <a:cs typeface="Arial" panose="020B0604020202020204" pitchFamily="34" charset="0"/>
              </a:rPr>
              <a:t>&amp;</a:t>
            </a:r>
            <a:r>
              <a:rPr lang="en-US" sz="1400" b="1" dirty="0">
                <a:latin typeface="Arial" panose="020B0604020202020204" pitchFamily="34" charset="0"/>
                <a:cs typeface="Arial" panose="020B0604020202020204" pitchFamily="34" charset="0"/>
              </a:rPr>
              <a:t> Monetary</a:t>
            </a:r>
            <a:r>
              <a:rPr lang="en-US" sz="1400" dirty="0">
                <a:latin typeface="Arial" panose="020B0604020202020204" pitchFamily="34" charset="0"/>
                <a:cs typeface="Arial" panose="020B0604020202020204" pitchFamily="34" charset="0"/>
              </a:rPr>
              <a:t>.</a:t>
            </a:r>
          </a:p>
          <a:p>
            <a:r>
              <a:rPr lang="en-US" sz="1400" b="1" dirty="0">
                <a:latin typeface="Arial" panose="020B0604020202020204" pitchFamily="34" charset="0"/>
                <a:cs typeface="Arial" panose="020B0604020202020204" pitchFamily="34" charset="0"/>
              </a:rPr>
              <a:t>RFM Score</a:t>
            </a:r>
            <a:r>
              <a:rPr lang="en-US" sz="1400" dirty="0">
                <a:latin typeface="Arial" panose="020B0604020202020204" pitchFamily="34" charset="0"/>
                <a:cs typeface="Arial" panose="020B0604020202020204" pitchFamily="34" charset="0"/>
              </a:rPr>
              <a:t>: 4 being the </a:t>
            </a:r>
            <a:r>
              <a:rPr lang="en-US" sz="1400" b="1" dirty="0">
                <a:latin typeface="Arial" panose="020B0604020202020204" pitchFamily="34" charset="0"/>
                <a:cs typeface="Arial" panose="020B0604020202020204" pitchFamily="34" charset="0"/>
              </a:rPr>
              <a:t>best</a:t>
            </a:r>
            <a:r>
              <a:rPr lang="en-US" sz="1400" dirty="0">
                <a:latin typeface="Arial" panose="020B0604020202020204" pitchFamily="34" charset="0"/>
                <a:cs typeface="Arial" panose="020B0604020202020204" pitchFamily="34" charset="0"/>
              </a:rPr>
              <a:t> &amp; 1 being the </a:t>
            </a:r>
            <a:r>
              <a:rPr lang="en-US" sz="1400" b="1" dirty="0">
                <a:latin typeface="Arial" panose="020B0604020202020204" pitchFamily="34" charset="0"/>
                <a:cs typeface="Arial" panose="020B0604020202020204" pitchFamily="34" charset="0"/>
              </a:rPr>
              <a:t>lowest score</a:t>
            </a:r>
          </a:p>
        </p:txBody>
      </p:sp>
      <p:pic>
        <p:nvPicPr>
          <p:cNvPr id="11" name="Picture 10">
            <a:extLst>
              <a:ext uri="{FF2B5EF4-FFF2-40B4-BE49-F238E27FC236}">
                <a16:creationId xmlns:a16="http://schemas.microsoft.com/office/drawing/2014/main" id="{9958A5A4-399E-A306-A771-547F242880B9}"/>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3" name="object 3"/>
          <p:cNvSpPr txBox="1">
            <a:spLocks noGrp="1"/>
          </p:cNvSpPr>
          <p:nvPr>
            <p:ph type="title"/>
          </p:nvPr>
        </p:nvSpPr>
        <p:spPr>
          <a:xfrm>
            <a:off x="616577" y="137890"/>
            <a:ext cx="9167120" cy="696772"/>
          </a:xfrm>
          <a:prstGeom prst="rect">
            <a:avLst/>
          </a:prstGeom>
        </p:spPr>
        <p:txBody>
          <a:bodyPr vert="horz" wrap="square" lIns="0" tIns="19473" rIns="0" bIns="0" rtlCol="0" anchor="ctr">
            <a:spAutoFit/>
          </a:bodyPr>
          <a:lstStyle/>
          <a:p>
            <a:pPr marL="16933">
              <a:lnSpc>
                <a:spcPct val="100000"/>
              </a:lnSpc>
              <a:spcBef>
                <a:spcPts val="153"/>
              </a:spcBef>
            </a:pPr>
            <a:r>
              <a:rPr spc="-40" dirty="0"/>
              <a:t>RFM</a:t>
            </a:r>
            <a:r>
              <a:rPr spc="-193" dirty="0"/>
              <a:t> </a:t>
            </a:r>
            <a:r>
              <a:rPr spc="127" dirty="0"/>
              <a:t>Analysis</a:t>
            </a:r>
            <a:r>
              <a:rPr spc="-193" dirty="0"/>
              <a:t> </a:t>
            </a:r>
            <a:r>
              <a:rPr spc="747" dirty="0"/>
              <a:t>-</a:t>
            </a:r>
            <a:r>
              <a:rPr spc="-193" dirty="0"/>
              <a:t> </a:t>
            </a:r>
            <a:r>
              <a:rPr dirty="0"/>
              <a:t>KNIME</a:t>
            </a:r>
            <a:r>
              <a:rPr spc="-193" dirty="0"/>
              <a:t> </a:t>
            </a:r>
            <a:r>
              <a:rPr spc="180" dirty="0"/>
              <a:t>Output</a:t>
            </a:r>
            <a:r>
              <a:rPr spc="-193" dirty="0"/>
              <a:t> </a:t>
            </a:r>
            <a:r>
              <a:rPr spc="200" dirty="0"/>
              <a:t>Sample</a:t>
            </a:r>
          </a:p>
        </p:txBody>
      </p:sp>
      <p:pic>
        <p:nvPicPr>
          <p:cNvPr id="9" name="Picture 8">
            <a:extLst>
              <a:ext uri="{FF2B5EF4-FFF2-40B4-BE49-F238E27FC236}">
                <a16:creationId xmlns:a16="http://schemas.microsoft.com/office/drawing/2014/main" id="{E9A2512A-57A3-623D-0853-10110D7CD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3562"/>
            <a:ext cx="12192000" cy="5317062"/>
          </a:xfrm>
          <a:prstGeom prst="rect">
            <a:avLst/>
          </a:prstGeom>
        </p:spPr>
      </p:pic>
      <p:pic>
        <p:nvPicPr>
          <p:cNvPr id="10" name="Picture 9">
            <a:extLst>
              <a:ext uri="{FF2B5EF4-FFF2-40B4-BE49-F238E27FC236}">
                <a16:creationId xmlns:a16="http://schemas.microsoft.com/office/drawing/2014/main" id="{04424171-0C4E-82A3-0930-4573A8210F8E}"/>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975D1">
              <a:alpha val="23419"/>
            </a:srgbClr>
          </a:solidFill>
        </p:spPr>
        <p:txBody>
          <a:bodyPr wrap="square" lIns="0" tIns="0" rIns="0" bIns="0" rtlCol="0"/>
          <a:lstStyle/>
          <a:p>
            <a:endParaRPr sz="2400"/>
          </a:p>
        </p:txBody>
      </p:sp>
      <p:sp>
        <p:nvSpPr>
          <p:cNvPr id="3" name="object 3"/>
          <p:cNvSpPr txBox="1">
            <a:spLocks noGrp="1"/>
          </p:cNvSpPr>
          <p:nvPr>
            <p:ph type="title"/>
          </p:nvPr>
        </p:nvSpPr>
        <p:spPr>
          <a:xfrm>
            <a:off x="5339432" y="2785791"/>
            <a:ext cx="4064000" cy="1692365"/>
          </a:xfrm>
          <a:prstGeom prst="rect">
            <a:avLst/>
          </a:prstGeom>
        </p:spPr>
        <p:txBody>
          <a:bodyPr vert="horz" wrap="square" lIns="0" tIns="16933" rIns="0" bIns="0" rtlCol="0" anchor="ctr">
            <a:spAutoFit/>
          </a:bodyPr>
          <a:lstStyle/>
          <a:p>
            <a:pPr marL="16933" marR="6773" indent="151548">
              <a:lnSpc>
                <a:spcPct val="136400"/>
              </a:lnSpc>
              <a:spcBef>
                <a:spcPts val="133"/>
              </a:spcBef>
            </a:pPr>
            <a:r>
              <a:rPr sz="4267" spc="-67" dirty="0">
                <a:latin typeface="Tahoma"/>
                <a:cs typeface="Tahoma"/>
              </a:rPr>
              <a:t>RFM</a:t>
            </a:r>
            <a:r>
              <a:rPr sz="4267" spc="-440" dirty="0">
                <a:latin typeface="Tahoma"/>
                <a:cs typeface="Tahoma"/>
              </a:rPr>
              <a:t> </a:t>
            </a:r>
            <a:r>
              <a:rPr sz="4267" spc="187" dirty="0">
                <a:latin typeface="Tahoma"/>
                <a:cs typeface="Tahoma"/>
              </a:rPr>
              <a:t>Analysis  </a:t>
            </a:r>
            <a:r>
              <a:rPr sz="4267" spc="140" dirty="0">
                <a:latin typeface="Tahoma"/>
                <a:cs typeface="Tahoma"/>
              </a:rPr>
              <a:t>Segmentation</a:t>
            </a:r>
            <a:endParaRPr sz="4267">
              <a:latin typeface="Tahoma"/>
              <a:cs typeface="Tahoma"/>
            </a:endParaRPr>
          </a:p>
        </p:txBody>
      </p:sp>
      <p:pic>
        <p:nvPicPr>
          <p:cNvPr id="4" name="object 4"/>
          <p:cNvPicPr/>
          <p:nvPr/>
        </p:nvPicPr>
        <p:blipFill>
          <a:blip r:embed="rId2" cstate="print"/>
          <a:stretch>
            <a:fillRect/>
          </a:stretch>
        </p:blipFill>
        <p:spPr>
          <a:xfrm>
            <a:off x="2709799" y="2727999"/>
            <a:ext cx="2183932" cy="218393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29937-9AA7-0A78-2F4F-A510B22DC822}"/>
              </a:ext>
            </a:extLst>
          </p:cNvPr>
          <p:cNvSpPr>
            <a:spLocks noGrp="1"/>
          </p:cNvSpPr>
          <p:nvPr>
            <p:ph type="sldNum" sz="quarter" idx="12"/>
          </p:nvPr>
        </p:nvSpPr>
        <p:spPr/>
        <p:txBody>
          <a:bodyPr/>
          <a:lstStyle/>
          <a:p>
            <a:fld id="{40682955-8C16-4ADE-AAA4-ABD39610368E}" type="slidenum">
              <a:rPr lang="en-US" smtClean="0"/>
              <a:t>43</a:t>
            </a:fld>
            <a:endParaRPr lang="en-US"/>
          </a:p>
        </p:txBody>
      </p:sp>
      <p:sp>
        <p:nvSpPr>
          <p:cNvPr id="7" name="object 2">
            <a:extLst>
              <a:ext uri="{FF2B5EF4-FFF2-40B4-BE49-F238E27FC236}">
                <a16:creationId xmlns:a16="http://schemas.microsoft.com/office/drawing/2014/main" id="{C87C9251-3B0C-8414-A65C-14C0DC281349}"/>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8" name="Picture 7">
            <a:extLst>
              <a:ext uri="{FF2B5EF4-FFF2-40B4-BE49-F238E27FC236}">
                <a16:creationId xmlns:a16="http://schemas.microsoft.com/office/drawing/2014/main" id="{B937A421-444D-5E30-C88D-C986017991B8}"/>
              </a:ext>
            </a:extLst>
          </p:cNvPr>
          <p:cNvPicPr>
            <a:picLocks noChangeAspect="1"/>
          </p:cNvPicPr>
          <p:nvPr/>
        </p:nvPicPr>
        <p:blipFill>
          <a:blip r:embed="rId2"/>
          <a:stretch>
            <a:fillRect/>
          </a:stretch>
        </p:blipFill>
        <p:spPr>
          <a:xfrm>
            <a:off x="0" y="6254496"/>
            <a:ext cx="12192000" cy="603504"/>
          </a:xfrm>
          <a:prstGeom prst="rect">
            <a:avLst/>
          </a:prstGeom>
        </p:spPr>
      </p:pic>
      <p:pic>
        <p:nvPicPr>
          <p:cNvPr id="10" name="Picture 9">
            <a:extLst>
              <a:ext uri="{FF2B5EF4-FFF2-40B4-BE49-F238E27FC236}">
                <a16:creationId xmlns:a16="http://schemas.microsoft.com/office/drawing/2014/main" id="{C9BD4B0D-3F00-9070-1C29-5C2FB874C6F0}"/>
              </a:ext>
            </a:extLst>
          </p:cNvPr>
          <p:cNvPicPr>
            <a:picLocks noChangeAspect="1"/>
          </p:cNvPicPr>
          <p:nvPr/>
        </p:nvPicPr>
        <p:blipFill>
          <a:blip r:embed="rId3"/>
          <a:stretch>
            <a:fillRect/>
          </a:stretch>
        </p:blipFill>
        <p:spPr>
          <a:xfrm>
            <a:off x="612688" y="1074216"/>
            <a:ext cx="11583404" cy="4709568"/>
          </a:xfrm>
          <a:prstGeom prst="rect">
            <a:avLst/>
          </a:prstGeom>
        </p:spPr>
      </p:pic>
      <p:sp>
        <p:nvSpPr>
          <p:cNvPr id="12" name="TextBox 11">
            <a:extLst>
              <a:ext uri="{FF2B5EF4-FFF2-40B4-BE49-F238E27FC236}">
                <a16:creationId xmlns:a16="http://schemas.microsoft.com/office/drawing/2014/main" id="{FDAAC58A-0E40-D8AD-F388-D7975A56D08B}"/>
              </a:ext>
            </a:extLst>
          </p:cNvPr>
          <p:cNvSpPr txBox="1"/>
          <p:nvPr/>
        </p:nvSpPr>
        <p:spPr>
          <a:xfrm>
            <a:off x="612688" y="280338"/>
            <a:ext cx="6729703" cy="646331"/>
          </a:xfrm>
          <a:prstGeom prst="rect">
            <a:avLst/>
          </a:prstGeom>
          <a:noFill/>
        </p:spPr>
        <p:txBody>
          <a:bodyPr wrap="square">
            <a:spAutoFit/>
          </a:bodyPr>
          <a:lstStyle/>
          <a:p>
            <a:r>
              <a:rPr lang="en-US" sz="3600" spc="-30" dirty="0">
                <a:latin typeface="Arial" panose="020B0604020202020204" pitchFamily="34" charset="0"/>
                <a:cs typeface="Arial" panose="020B0604020202020204" pitchFamily="34" charset="0"/>
              </a:rPr>
              <a:t>RFM</a:t>
            </a:r>
            <a:r>
              <a:rPr lang="en-US" sz="3600" spc="-145" dirty="0">
                <a:latin typeface="Arial" panose="020B0604020202020204" pitchFamily="34" charset="0"/>
                <a:cs typeface="Arial" panose="020B0604020202020204" pitchFamily="34" charset="0"/>
              </a:rPr>
              <a:t> </a:t>
            </a:r>
            <a:r>
              <a:rPr lang="en-US" sz="3600" spc="-110" dirty="0">
                <a:latin typeface="Arial" panose="020B0604020202020204" pitchFamily="34" charset="0"/>
                <a:cs typeface="Arial" panose="020B0604020202020204" pitchFamily="34" charset="0"/>
              </a:rPr>
              <a:t>:</a:t>
            </a:r>
            <a:r>
              <a:rPr lang="en-US" sz="3600" spc="-145" dirty="0">
                <a:latin typeface="Arial" panose="020B0604020202020204" pitchFamily="34" charset="0"/>
                <a:cs typeface="Arial" panose="020B0604020202020204" pitchFamily="34" charset="0"/>
              </a:rPr>
              <a:t> </a:t>
            </a:r>
            <a:r>
              <a:rPr lang="en-US" sz="3600" spc="150" dirty="0">
                <a:latin typeface="Arial" panose="020B0604020202020204" pitchFamily="34" charset="0"/>
                <a:cs typeface="Arial" panose="020B0604020202020204" pitchFamily="34" charset="0"/>
              </a:rPr>
              <a:t>Sample</a:t>
            </a:r>
            <a:r>
              <a:rPr lang="en-US" sz="3600" spc="-145" dirty="0">
                <a:latin typeface="Arial" panose="020B0604020202020204" pitchFamily="34" charset="0"/>
                <a:cs typeface="Arial" panose="020B0604020202020204" pitchFamily="34" charset="0"/>
              </a:rPr>
              <a:t> </a:t>
            </a:r>
            <a:r>
              <a:rPr lang="en-US" sz="3600" spc="65" dirty="0">
                <a:latin typeface="Arial" panose="020B0604020202020204" pitchFamily="34" charset="0"/>
                <a:cs typeface="Arial" panose="020B0604020202020204" pitchFamily="34" charset="0"/>
              </a:rPr>
              <a:t>of</a:t>
            </a:r>
            <a:r>
              <a:rPr lang="en-US" sz="3600" spc="-145" dirty="0">
                <a:latin typeface="Arial" panose="020B0604020202020204" pitchFamily="34" charset="0"/>
                <a:cs typeface="Arial" panose="020B0604020202020204" pitchFamily="34" charset="0"/>
              </a:rPr>
              <a:t> </a:t>
            </a:r>
            <a:r>
              <a:rPr lang="en-US" sz="3600" spc="140" dirty="0">
                <a:latin typeface="Arial" panose="020B0604020202020204" pitchFamily="34" charset="0"/>
                <a:cs typeface="Arial" panose="020B0604020202020204" pitchFamily="34" charset="0"/>
              </a:rPr>
              <a:t>Customer</a:t>
            </a:r>
            <a:r>
              <a:rPr lang="en-US" sz="3600" spc="-145" dirty="0">
                <a:latin typeface="Arial" panose="020B0604020202020204" pitchFamily="34" charset="0"/>
                <a:cs typeface="Arial" panose="020B0604020202020204" pitchFamily="34" charset="0"/>
              </a:rPr>
              <a:t> </a:t>
            </a:r>
            <a:r>
              <a:rPr lang="en-US" sz="3600" spc="-20" dirty="0">
                <a:latin typeface="Arial" panose="020B0604020202020204" pitchFamily="34" charset="0"/>
                <a:cs typeface="Arial" panose="020B0604020202020204" pitchFamily="34" charset="0"/>
              </a:rPr>
              <a:t>List</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169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6577" y="194387"/>
            <a:ext cx="8606983" cy="573661"/>
          </a:xfrm>
          <a:prstGeom prst="rect">
            <a:avLst/>
          </a:prstGeom>
        </p:spPr>
        <p:txBody>
          <a:bodyPr vert="horz" wrap="square" lIns="0" tIns="19473" rIns="0" bIns="0" rtlCol="0" anchor="ctr">
            <a:spAutoFit/>
          </a:bodyPr>
          <a:lstStyle/>
          <a:p>
            <a:pPr marL="16933">
              <a:lnSpc>
                <a:spcPct val="100000"/>
              </a:lnSpc>
              <a:spcBef>
                <a:spcPts val="153"/>
              </a:spcBef>
            </a:pPr>
            <a:r>
              <a:rPr sz="3600" spc="-40" dirty="0">
                <a:latin typeface="Arial" panose="020B0604020202020204" pitchFamily="34" charset="0"/>
                <a:cs typeface="Arial" panose="020B0604020202020204" pitchFamily="34" charset="0"/>
              </a:rPr>
              <a:t>RFM</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60" dirty="0">
                <a:latin typeface="Arial" panose="020B0604020202020204" pitchFamily="34" charset="0"/>
                <a:cs typeface="Arial" panose="020B0604020202020204" pitchFamily="34" charset="0"/>
              </a:rPr>
              <a:t>Best</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200" dirty="0">
                <a:latin typeface="Arial" panose="020B0604020202020204" pitchFamily="34" charset="0"/>
                <a:cs typeface="Arial" panose="020B0604020202020204" pitchFamily="34" charset="0"/>
              </a:rPr>
              <a:t>Champions</a:t>
            </a:r>
          </a:p>
        </p:txBody>
      </p:sp>
      <p:sp>
        <p:nvSpPr>
          <p:cNvPr id="7" name="object 7"/>
          <p:cNvSpPr txBox="1"/>
          <p:nvPr/>
        </p:nvSpPr>
        <p:spPr>
          <a:xfrm>
            <a:off x="616577" y="4478855"/>
            <a:ext cx="9367178" cy="160642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723882" marR="104137" indent="-407236">
              <a:spcBef>
                <a:spcPts val="847"/>
              </a:spcBef>
              <a:buClr>
                <a:srgbClr val="000000"/>
              </a:buClr>
              <a:buFont typeface="Arial MT"/>
              <a:buChar char="●"/>
              <a:tabLst>
                <a:tab pos="723035" algn="l"/>
                <a:tab pos="723882" algn="l"/>
              </a:tabLst>
            </a:pPr>
            <a:r>
              <a:rPr sz="1400" spc="33" dirty="0">
                <a:latin typeface="Arial" panose="020B0604020202020204" pitchFamily="34" charset="0"/>
                <a:cs typeface="Arial" panose="020B0604020202020204" pitchFamily="34" charset="0"/>
              </a:rPr>
              <a:t>Customers</a:t>
            </a:r>
            <a:r>
              <a:rPr sz="1400" spc="-107"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having</a:t>
            </a:r>
            <a:r>
              <a:rPr sz="1400" spc="-100" dirty="0">
                <a:latin typeface="Arial" panose="020B0604020202020204" pitchFamily="34" charset="0"/>
                <a:cs typeface="Arial" panose="020B0604020202020204" pitchFamily="34" charset="0"/>
              </a:rPr>
              <a:t> </a:t>
            </a:r>
            <a:r>
              <a:rPr sz="1400" spc="160" dirty="0">
                <a:latin typeface="Arial" panose="020B0604020202020204" pitchFamily="34" charset="0"/>
                <a:cs typeface="Arial" panose="020B0604020202020204" pitchFamily="34" charset="0"/>
              </a:rPr>
              <a:t>a </a:t>
            </a:r>
            <a:r>
              <a:rPr sz="1400" spc="-407" dirty="0">
                <a:latin typeface="Arial" panose="020B0604020202020204" pitchFamily="34" charset="0"/>
                <a:cs typeface="Arial" panose="020B0604020202020204" pitchFamily="34" charset="0"/>
              </a:rPr>
              <a:t> </a:t>
            </a:r>
            <a:r>
              <a:rPr sz="1400" b="1" spc="67" dirty="0">
                <a:latin typeface="Arial" panose="020B0604020202020204" pitchFamily="34" charset="0"/>
                <a:cs typeface="Arial" panose="020B0604020202020204" pitchFamily="34" charset="0"/>
              </a:rPr>
              <a:t>perfect</a:t>
            </a:r>
            <a:r>
              <a:rPr sz="1400" b="1" spc="-93" dirty="0">
                <a:latin typeface="Arial" panose="020B0604020202020204" pitchFamily="34" charset="0"/>
                <a:cs typeface="Arial" panose="020B0604020202020204" pitchFamily="34" charset="0"/>
              </a:rPr>
              <a:t> </a:t>
            </a:r>
            <a:r>
              <a:rPr sz="1400" b="1" spc="200" dirty="0">
                <a:latin typeface="Arial" panose="020B0604020202020204" pitchFamily="34" charset="0"/>
                <a:cs typeface="Arial" panose="020B0604020202020204" pitchFamily="34" charset="0"/>
              </a:rPr>
              <a:t>4-4-4  </a:t>
            </a:r>
            <a:r>
              <a:rPr sz="1400" b="1" spc="47" dirty="0">
                <a:latin typeface="Arial" panose="020B0604020202020204" pitchFamily="34" charset="0"/>
                <a:cs typeface="Arial" panose="020B0604020202020204" pitchFamily="34" charset="0"/>
              </a:rPr>
              <a:t>score</a:t>
            </a:r>
            <a:endParaRPr sz="1400" dirty="0">
              <a:latin typeface="Arial" panose="020B0604020202020204" pitchFamily="34" charset="0"/>
              <a:cs typeface="Arial" panose="020B0604020202020204" pitchFamily="34" charset="0"/>
            </a:endParaRPr>
          </a:p>
          <a:p>
            <a:pPr marL="723882" marR="256534" indent="-407236" algn="just">
              <a:buClr>
                <a:srgbClr val="000000"/>
              </a:buClr>
              <a:buFont typeface="Arial MT"/>
              <a:buChar char="●"/>
              <a:tabLst>
                <a:tab pos="723882" algn="l"/>
              </a:tabLst>
            </a:pPr>
            <a:r>
              <a:rPr sz="1400" b="1" spc="53" dirty="0">
                <a:latin typeface="Arial" panose="020B0604020202020204" pitchFamily="34" charset="0"/>
                <a:cs typeface="Arial" panose="020B0604020202020204" pitchFamily="34" charset="0"/>
              </a:rPr>
              <a:t>Total</a:t>
            </a:r>
            <a:r>
              <a:rPr sz="1400" b="1" spc="133" dirty="0">
                <a:latin typeface="Arial" panose="020B0604020202020204" pitchFamily="34" charset="0"/>
                <a:cs typeface="Arial" panose="020B0604020202020204" pitchFamily="34" charset="0"/>
              </a:rPr>
              <a:t> </a:t>
            </a:r>
            <a:r>
              <a:rPr sz="1400" b="1" spc="73" dirty="0">
                <a:latin typeface="Arial" panose="020B0604020202020204" pitchFamily="34" charset="0"/>
                <a:cs typeface="Arial" panose="020B0604020202020204" pitchFamily="34" charset="0"/>
              </a:rPr>
              <a:t>9</a:t>
            </a:r>
            <a:r>
              <a:rPr sz="1400" b="1" spc="-53" dirty="0">
                <a:latin typeface="Arial" panose="020B0604020202020204" pitchFamily="34" charset="0"/>
                <a:cs typeface="Arial" panose="020B0604020202020204" pitchFamily="34" charset="0"/>
              </a:rPr>
              <a:t> </a:t>
            </a:r>
            <a:r>
              <a:rPr sz="1400" spc="40" dirty="0">
                <a:latin typeface="Arial" panose="020B0604020202020204" pitchFamily="34" charset="0"/>
                <a:cs typeface="Arial" panose="020B0604020202020204" pitchFamily="34" charset="0"/>
              </a:rPr>
              <a:t>customers </a:t>
            </a:r>
            <a:r>
              <a:rPr sz="1400" spc="-40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are</a:t>
            </a:r>
            <a:r>
              <a:rPr sz="1400" spc="-6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segmented</a:t>
            </a:r>
            <a:r>
              <a:rPr sz="1400" spc="-67"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as  </a:t>
            </a:r>
            <a:r>
              <a:rPr sz="1400" b="1" spc="20" dirty="0">
                <a:latin typeface="Arial" panose="020B0604020202020204" pitchFamily="34" charset="0"/>
                <a:cs typeface="Arial" panose="020B0604020202020204" pitchFamily="34" charset="0"/>
              </a:rPr>
              <a:t>Best</a:t>
            </a:r>
            <a:r>
              <a:rPr sz="1400" b="1" spc="-93" dirty="0">
                <a:latin typeface="Arial" panose="020B0604020202020204" pitchFamily="34" charset="0"/>
                <a:cs typeface="Arial" panose="020B0604020202020204" pitchFamily="34" charset="0"/>
              </a:rPr>
              <a:t> </a:t>
            </a:r>
            <a:r>
              <a:rPr sz="1400" b="1" spc="67" dirty="0">
                <a:latin typeface="Arial" panose="020B0604020202020204" pitchFamily="34" charset="0"/>
                <a:cs typeface="Arial" panose="020B0604020202020204" pitchFamily="34" charset="0"/>
              </a:rPr>
              <a:t>customers</a:t>
            </a:r>
            <a:endParaRPr sz="1400" dirty="0">
              <a:latin typeface="Arial" panose="020B0604020202020204" pitchFamily="34" charset="0"/>
              <a:cs typeface="Arial" panose="020B0604020202020204" pitchFamily="34" charset="0"/>
            </a:endParaRPr>
          </a:p>
          <a:p>
            <a:pPr marL="723882" marR="273465" indent="-407236">
              <a:buFont typeface="Arial MT"/>
              <a:buChar char="●"/>
              <a:tabLst>
                <a:tab pos="723035" algn="l"/>
                <a:tab pos="723882" algn="l"/>
              </a:tabLst>
            </a:pPr>
            <a:r>
              <a:rPr sz="1400" spc="7" dirty="0">
                <a:latin typeface="Arial" panose="020B0604020202020204" pitchFamily="34" charset="0"/>
                <a:cs typeface="Arial" panose="020B0604020202020204" pitchFamily="34" charset="0"/>
              </a:rPr>
              <a:t>They</a:t>
            </a:r>
            <a:r>
              <a:rPr sz="1400" spc="-67" dirty="0">
                <a:latin typeface="Arial" panose="020B0604020202020204" pitchFamily="34" charset="0"/>
                <a:cs typeface="Arial" panose="020B0604020202020204" pitchFamily="34" charset="0"/>
              </a:rPr>
              <a:t> </a:t>
            </a:r>
            <a:r>
              <a:rPr sz="1400" spc="27" dirty="0">
                <a:latin typeface="Arial" panose="020B0604020202020204" pitchFamily="34" charset="0"/>
                <a:cs typeface="Arial" panose="020B0604020202020204" pitchFamily="34" charset="0"/>
              </a:rPr>
              <a:t>Bought</a:t>
            </a:r>
            <a:r>
              <a:rPr sz="1400" spc="-73" dirty="0">
                <a:latin typeface="Arial" panose="020B0604020202020204" pitchFamily="34" charset="0"/>
                <a:cs typeface="Arial" panose="020B0604020202020204" pitchFamily="34" charset="0"/>
              </a:rPr>
              <a:t> </a:t>
            </a:r>
            <a:r>
              <a:rPr sz="1400" b="1" spc="73" dirty="0">
                <a:latin typeface="Arial" panose="020B0604020202020204" pitchFamily="34" charset="0"/>
                <a:cs typeface="Arial" panose="020B0604020202020204" pitchFamily="34" charset="0"/>
              </a:rPr>
              <a:t>most  </a:t>
            </a:r>
            <a:r>
              <a:rPr sz="1400" b="1" spc="40" dirty="0">
                <a:latin typeface="Arial" panose="020B0604020202020204" pitchFamily="34" charset="0"/>
                <a:cs typeface="Arial" panose="020B0604020202020204" pitchFamily="34" charset="0"/>
              </a:rPr>
              <a:t>recently</a:t>
            </a:r>
            <a:r>
              <a:rPr sz="1400" spc="40" dirty="0">
                <a:latin typeface="Arial" panose="020B0604020202020204" pitchFamily="34" charset="0"/>
                <a:cs typeface="Arial" panose="020B0604020202020204" pitchFamily="34" charset="0"/>
              </a:rPr>
              <a:t>, </a:t>
            </a:r>
            <a:r>
              <a:rPr sz="1400" b="1" spc="20" dirty="0">
                <a:latin typeface="Arial" panose="020B0604020202020204" pitchFamily="34" charset="0"/>
                <a:cs typeface="Arial" panose="020B0604020202020204" pitchFamily="34" charset="0"/>
              </a:rPr>
              <a:t>Buys </a:t>
            </a:r>
            <a:r>
              <a:rPr sz="1400" b="1" spc="27" dirty="0">
                <a:latin typeface="Arial" panose="020B0604020202020204" pitchFamily="34" charset="0"/>
                <a:cs typeface="Arial" panose="020B0604020202020204" pitchFamily="34" charset="0"/>
              </a:rPr>
              <a:t> </a:t>
            </a:r>
            <a:r>
              <a:rPr sz="1400" b="1" spc="87" dirty="0">
                <a:latin typeface="Arial" panose="020B0604020202020204" pitchFamily="34" charset="0"/>
                <a:cs typeface="Arial" panose="020B0604020202020204" pitchFamily="34" charset="0"/>
              </a:rPr>
              <a:t>most</a:t>
            </a:r>
            <a:r>
              <a:rPr sz="1400" b="1" spc="-93" dirty="0">
                <a:latin typeface="Arial" panose="020B0604020202020204" pitchFamily="34" charset="0"/>
                <a:cs typeface="Arial" panose="020B0604020202020204" pitchFamily="34" charset="0"/>
              </a:rPr>
              <a:t> </a:t>
            </a:r>
            <a:r>
              <a:rPr sz="1400" b="1" spc="60" dirty="0">
                <a:latin typeface="Arial" panose="020B0604020202020204" pitchFamily="34" charset="0"/>
                <a:cs typeface="Arial" panose="020B0604020202020204" pitchFamily="34" charset="0"/>
              </a:rPr>
              <a:t>frequently,  </a:t>
            </a:r>
            <a:r>
              <a:rPr sz="1400" spc="80" dirty="0">
                <a:latin typeface="Arial" panose="020B0604020202020204" pitchFamily="34" charset="0"/>
                <a:cs typeface="Arial" panose="020B0604020202020204" pitchFamily="34" charset="0"/>
              </a:rPr>
              <a:t>and</a:t>
            </a:r>
            <a:r>
              <a:rPr sz="1400" spc="-73" dirty="0">
                <a:latin typeface="Arial" panose="020B0604020202020204" pitchFamily="34" charset="0"/>
                <a:cs typeface="Arial" panose="020B0604020202020204" pitchFamily="34" charset="0"/>
              </a:rPr>
              <a:t> </a:t>
            </a:r>
            <a:r>
              <a:rPr sz="1400" b="1" spc="67" dirty="0">
                <a:latin typeface="Arial" panose="020B0604020202020204" pitchFamily="34" charset="0"/>
                <a:cs typeface="Arial" panose="020B0604020202020204" pitchFamily="34" charset="0"/>
              </a:rPr>
              <a:t>buys</a:t>
            </a:r>
            <a:r>
              <a:rPr sz="1400" b="1" spc="-93" dirty="0">
                <a:latin typeface="Arial" panose="020B0604020202020204" pitchFamily="34" charset="0"/>
                <a:cs typeface="Arial" panose="020B0604020202020204" pitchFamily="34" charset="0"/>
              </a:rPr>
              <a:t> </a:t>
            </a:r>
            <a:r>
              <a:rPr sz="1400" b="1" spc="60" dirty="0">
                <a:latin typeface="Arial" panose="020B0604020202020204" pitchFamily="34" charset="0"/>
                <a:cs typeface="Arial" panose="020B0604020202020204" pitchFamily="34" charset="0"/>
              </a:rPr>
              <a:t>bi</a:t>
            </a:r>
            <a:r>
              <a:rPr sz="1400" b="1" spc="73" dirty="0">
                <a:latin typeface="Arial" panose="020B0604020202020204" pitchFamily="34" charset="0"/>
                <a:cs typeface="Arial" panose="020B0604020202020204" pitchFamily="34" charset="0"/>
              </a:rPr>
              <a:t>g</a:t>
            </a:r>
            <a:r>
              <a:rPr sz="1400" spc="-147"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p>
            <a:pPr marL="723882" marR="498674" indent="-407236">
              <a:buFont typeface="Arial MT"/>
              <a:buChar char="●"/>
              <a:tabLst>
                <a:tab pos="723035" algn="l"/>
                <a:tab pos="723882" algn="l"/>
              </a:tabLst>
            </a:pPr>
            <a:r>
              <a:rPr sz="1400" spc="60" dirty="0">
                <a:latin typeface="Arial" panose="020B0604020202020204" pitchFamily="34" charset="0"/>
                <a:cs typeface="Arial" panose="020B0604020202020204" pitchFamily="34" charset="0"/>
              </a:rPr>
              <a:t>Create</a:t>
            </a:r>
            <a:r>
              <a:rPr sz="1400" spc="-73" dirty="0">
                <a:latin typeface="Arial" panose="020B0604020202020204" pitchFamily="34" charset="0"/>
                <a:cs typeface="Arial" panose="020B0604020202020204" pitchFamily="34" charset="0"/>
              </a:rPr>
              <a:t> </a:t>
            </a:r>
            <a:r>
              <a:rPr sz="1400" b="1" spc="47" dirty="0">
                <a:latin typeface="Arial" panose="020B0604020202020204" pitchFamily="34" charset="0"/>
                <a:cs typeface="Arial" panose="020B0604020202020204" pitchFamily="34" charset="0"/>
              </a:rPr>
              <a:t>positive  </a:t>
            </a:r>
            <a:r>
              <a:rPr sz="1400" b="1" spc="87" dirty="0">
                <a:latin typeface="Arial" panose="020B0604020202020204" pitchFamily="34" charset="0"/>
                <a:cs typeface="Arial" panose="020B0604020202020204" pitchFamily="34" charset="0"/>
              </a:rPr>
              <a:t>WOM </a:t>
            </a:r>
            <a:r>
              <a:rPr sz="1400" spc="53" dirty="0">
                <a:latin typeface="Arial" panose="020B0604020202020204" pitchFamily="34" charset="0"/>
                <a:cs typeface="Arial" panose="020B0604020202020204" pitchFamily="34" charset="0"/>
              </a:rPr>
              <a:t>(word </a:t>
            </a:r>
            <a:r>
              <a:rPr sz="1400" spc="-13" dirty="0">
                <a:latin typeface="Arial" panose="020B0604020202020204" pitchFamily="34" charset="0"/>
                <a:cs typeface="Arial" panose="020B0604020202020204" pitchFamily="34" charset="0"/>
              </a:rPr>
              <a:t>of </a:t>
            </a:r>
            <a:r>
              <a:rPr sz="1400" spc="-7" dirty="0">
                <a:latin typeface="Arial" panose="020B0604020202020204" pitchFamily="34" charset="0"/>
                <a:cs typeface="Arial" panose="020B0604020202020204" pitchFamily="34" charset="0"/>
              </a:rPr>
              <a:t> </a:t>
            </a:r>
            <a:r>
              <a:rPr sz="1400" spc="60" dirty="0">
                <a:latin typeface="Arial" panose="020B0604020202020204" pitchFamily="34" charset="0"/>
                <a:cs typeface="Arial" panose="020B0604020202020204" pitchFamily="34" charset="0"/>
              </a:rPr>
              <a:t>mouth)</a:t>
            </a:r>
            <a:endParaRPr sz="1400" dirty="0">
              <a:latin typeface="Arial" panose="020B0604020202020204" pitchFamily="34" charset="0"/>
              <a:cs typeface="Arial" panose="020B0604020202020204" pitchFamily="34" charset="0"/>
            </a:endParaRPr>
          </a:p>
          <a:p>
            <a:pPr marL="114297">
              <a:spcBef>
                <a:spcPts val="1600"/>
              </a:spcBef>
            </a:pPr>
            <a:r>
              <a:rPr sz="1400" b="1" spc="80" dirty="0">
                <a:latin typeface="Arial" panose="020B0604020202020204" pitchFamily="34" charset="0"/>
                <a:cs typeface="Arial" panose="020B0604020202020204" pitchFamily="34" charset="0"/>
              </a:rPr>
              <a:t>Recommendation</a:t>
            </a:r>
            <a:r>
              <a:rPr lang="en-US" sz="1400" b="1" spc="8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p>
            <a:pPr marL="723882" marR="240447" indent="-407236">
              <a:buFont typeface="Arial MT"/>
              <a:buChar char="●"/>
              <a:tabLst>
                <a:tab pos="723035" algn="l"/>
                <a:tab pos="723882" algn="l"/>
              </a:tabLst>
            </a:pPr>
            <a:r>
              <a:rPr sz="1400" b="1" spc="47" dirty="0">
                <a:latin typeface="Arial" panose="020B0604020202020204" pitchFamily="34" charset="0"/>
                <a:cs typeface="Arial" panose="020B0604020202020204" pitchFamily="34" charset="0"/>
              </a:rPr>
              <a:t>Loyalty</a:t>
            </a:r>
            <a:r>
              <a:rPr sz="1400" b="1" spc="-93" dirty="0">
                <a:latin typeface="Arial" panose="020B0604020202020204" pitchFamily="34" charset="0"/>
                <a:cs typeface="Arial" panose="020B0604020202020204" pitchFamily="34" charset="0"/>
              </a:rPr>
              <a:t> </a:t>
            </a:r>
            <a:r>
              <a:rPr sz="1400" b="1" spc="87" dirty="0">
                <a:latin typeface="Arial" panose="020B0604020202020204" pitchFamily="34" charset="0"/>
                <a:cs typeface="Arial" panose="020B0604020202020204" pitchFamily="34" charset="0"/>
              </a:rPr>
              <a:t>program</a:t>
            </a:r>
            <a:r>
              <a:rPr sz="1400" b="1" spc="73" dirty="0">
                <a:latin typeface="Arial" panose="020B0604020202020204" pitchFamily="34" charset="0"/>
                <a:cs typeface="Arial" panose="020B0604020202020204" pitchFamily="34" charset="0"/>
              </a:rPr>
              <a:t>s</a:t>
            </a:r>
            <a:r>
              <a:rPr sz="1400" spc="-160" dirty="0">
                <a:latin typeface="Arial" panose="020B0604020202020204" pitchFamily="34" charset="0"/>
                <a:cs typeface="Arial" panose="020B0604020202020204" pitchFamily="34" charset="0"/>
              </a:rPr>
              <a:t>,  </a:t>
            </a:r>
            <a:r>
              <a:rPr sz="1400" b="1" spc="93" dirty="0">
                <a:latin typeface="Arial" panose="020B0604020202020204" pitchFamily="34" charset="0"/>
                <a:cs typeface="Arial" panose="020B0604020202020204" pitchFamily="34" charset="0"/>
              </a:rPr>
              <a:t>new</a:t>
            </a:r>
            <a:r>
              <a:rPr sz="1400" b="1" spc="-93" dirty="0">
                <a:latin typeface="Arial" panose="020B0604020202020204" pitchFamily="34" charset="0"/>
                <a:cs typeface="Arial" panose="020B0604020202020204" pitchFamily="34" charset="0"/>
              </a:rPr>
              <a:t> </a:t>
            </a:r>
            <a:r>
              <a:rPr sz="1400" b="1" spc="73" dirty="0">
                <a:latin typeface="Arial" panose="020B0604020202020204" pitchFamily="34" charset="0"/>
                <a:cs typeface="Arial" panose="020B0604020202020204" pitchFamily="34" charset="0"/>
              </a:rPr>
              <a:t>product</a:t>
            </a:r>
            <a:r>
              <a:rPr sz="1400" b="1" spc="-20" dirty="0">
                <a:latin typeface="Arial" panose="020B0604020202020204" pitchFamily="34" charset="0"/>
                <a:cs typeface="Arial" panose="020B0604020202020204" pitchFamily="34" charset="0"/>
              </a:rPr>
              <a:t> </a:t>
            </a:r>
            <a:r>
              <a:rPr sz="1400" spc="67" dirty="0">
                <a:latin typeface="Arial" panose="020B0604020202020204" pitchFamily="34" charset="0"/>
                <a:cs typeface="Arial" panose="020B0604020202020204" pitchFamily="34" charset="0"/>
              </a:rPr>
              <a:t>and  </a:t>
            </a:r>
            <a:r>
              <a:rPr sz="1400" b="1" spc="113" dirty="0">
                <a:latin typeface="Arial" panose="020B0604020202020204" pitchFamily="34" charset="0"/>
                <a:cs typeface="Arial" panose="020B0604020202020204" pitchFamily="34" charset="0"/>
              </a:rPr>
              <a:t>value-added </a:t>
            </a:r>
            <a:r>
              <a:rPr sz="1400" b="1" spc="120" dirty="0">
                <a:latin typeface="Arial" panose="020B0604020202020204" pitchFamily="34" charset="0"/>
                <a:cs typeface="Arial" panose="020B0604020202020204" pitchFamily="34" charset="0"/>
              </a:rPr>
              <a:t> </a:t>
            </a:r>
            <a:r>
              <a:rPr sz="1400" spc="47" dirty="0">
                <a:latin typeface="Arial" panose="020B0604020202020204" pitchFamily="34" charset="0"/>
                <a:cs typeface="Arial" panose="020B0604020202020204" pitchFamily="34" charset="0"/>
              </a:rPr>
              <a:t>recommendations  </a:t>
            </a:r>
            <a:r>
              <a:rPr sz="1400" spc="73" dirty="0">
                <a:latin typeface="Arial" panose="020B0604020202020204" pitchFamily="34" charset="0"/>
                <a:cs typeface="Arial" panose="020B0604020202020204" pitchFamily="34" charset="0"/>
              </a:rPr>
              <a:t>based </a:t>
            </a:r>
            <a:r>
              <a:rPr sz="1400" spc="27" dirty="0">
                <a:latin typeface="Arial" panose="020B0604020202020204" pitchFamily="34" charset="0"/>
                <a:cs typeface="Arial" panose="020B0604020202020204" pitchFamily="34" charset="0"/>
              </a:rPr>
              <a:t>on </a:t>
            </a:r>
            <a:r>
              <a:rPr sz="1400" spc="53" dirty="0">
                <a:latin typeface="Arial" panose="020B0604020202020204" pitchFamily="34" charset="0"/>
                <a:cs typeface="Arial" panose="020B0604020202020204" pitchFamily="34" charset="0"/>
              </a:rPr>
              <a:t>past </a:t>
            </a:r>
            <a:r>
              <a:rPr sz="1400" spc="60" dirty="0">
                <a:latin typeface="Arial" panose="020B0604020202020204" pitchFamily="34" charset="0"/>
                <a:cs typeface="Arial" panose="020B0604020202020204" pitchFamily="34" charset="0"/>
              </a:rPr>
              <a:t> </a:t>
            </a:r>
            <a:r>
              <a:rPr sz="1400" spc="53" dirty="0">
                <a:latin typeface="Arial" panose="020B0604020202020204" pitchFamily="34" charset="0"/>
                <a:cs typeface="Arial" panose="020B0604020202020204" pitchFamily="34" charset="0"/>
              </a:rPr>
              <a:t>purchase</a:t>
            </a:r>
            <a:endParaRPr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1F17CC8-F689-4FC2-D57E-3487EBB3E227}"/>
              </a:ext>
            </a:extLst>
          </p:cNvPr>
          <p:cNvPicPr>
            <a:picLocks noChangeAspect="1"/>
          </p:cNvPicPr>
          <p:nvPr/>
        </p:nvPicPr>
        <p:blipFill>
          <a:blip r:embed="rId2"/>
          <a:stretch>
            <a:fillRect/>
          </a:stretch>
        </p:blipFill>
        <p:spPr>
          <a:xfrm>
            <a:off x="616577" y="941542"/>
            <a:ext cx="11121333" cy="3457999"/>
          </a:xfrm>
          <a:prstGeom prst="rect">
            <a:avLst/>
          </a:prstGeom>
        </p:spPr>
      </p:pic>
      <p:pic>
        <p:nvPicPr>
          <p:cNvPr id="8" name="Picture 7">
            <a:extLst>
              <a:ext uri="{FF2B5EF4-FFF2-40B4-BE49-F238E27FC236}">
                <a16:creationId xmlns:a16="http://schemas.microsoft.com/office/drawing/2014/main" id="{F36BC4E5-ACAC-E5C6-E6D0-69BF8873C823}"/>
              </a:ext>
            </a:extLst>
          </p:cNvPr>
          <p:cNvPicPr>
            <a:picLocks noChangeAspect="1"/>
          </p:cNvPicPr>
          <p:nvPr/>
        </p:nvPicPr>
        <p:blipFill>
          <a:blip r:embed="rId3"/>
          <a:stretch>
            <a:fillRect/>
          </a:stretch>
        </p:blipFill>
        <p:spPr>
          <a:xfrm>
            <a:off x="0" y="6254496"/>
            <a:ext cx="12192000" cy="603504"/>
          </a:xfrm>
          <a:prstGeom prst="rect">
            <a:avLst/>
          </a:prstGeom>
        </p:spPr>
      </p:pic>
      <p:sp>
        <p:nvSpPr>
          <p:cNvPr id="9" name="object 2">
            <a:extLst>
              <a:ext uri="{FF2B5EF4-FFF2-40B4-BE49-F238E27FC236}">
                <a16:creationId xmlns:a16="http://schemas.microsoft.com/office/drawing/2014/main" id="{BB261ED8-4761-67B2-8466-A0DE74386ECB}"/>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6577" y="234407"/>
            <a:ext cx="6330313" cy="573661"/>
          </a:xfrm>
          <a:prstGeom prst="rect">
            <a:avLst/>
          </a:prstGeom>
        </p:spPr>
        <p:txBody>
          <a:bodyPr vert="horz" wrap="square" lIns="0" tIns="19473" rIns="0" bIns="0" rtlCol="0" anchor="ctr">
            <a:spAutoFit/>
          </a:bodyPr>
          <a:lstStyle/>
          <a:p>
            <a:pPr marL="16933">
              <a:lnSpc>
                <a:spcPct val="100000"/>
              </a:lnSpc>
              <a:spcBef>
                <a:spcPts val="153"/>
              </a:spcBef>
            </a:pPr>
            <a:r>
              <a:rPr sz="3600" spc="-40" dirty="0">
                <a:latin typeface="Arial" panose="020B0604020202020204" pitchFamily="34" charset="0"/>
                <a:cs typeface="Arial" panose="020B0604020202020204" pitchFamily="34" charset="0"/>
              </a:rPr>
              <a:t>RFM</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73" dirty="0">
                <a:latin typeface="Arial" panose="020B0604020202020204" pitchFamily="34" charset="0"/>
                <a:cs typeface="Arial" panose="020B0604020202020204" pitchFamily="34" charset="0"/>
              </a:rPr>
              <a:t>Loyal</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p>
        </p:txBody>
      </p:sp>
      <p:sp>
        <p:nvSpPr>
          <p:cNvPr id="4" name="object 4"/>
          <p:cNvSpPr txBox="1"/>
          <p:nvPr/>
        </p:nvSpPr>
        <p:spPr>
          <a:xfrm>
            <a:off x="370184" y="4478298"/>
            <a:ext cx="8913775" cy="1821867"/>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723882" marR="223514" indent="-407236">
              <a:spcBef>
                <a:spcPts val="847"/>
              </a:spcBef>
              <a:buClr>
                <a:srgbClr val="000000"/>
              </a:buClr>
              <a:buFont typeface="Arial MT"/>
              <a:buChar char="●"/>
              <a:tabLst>
                <a:tab pos="723035" algn="l"/>
                <a:tab pos="723882" algn="l"/>
              </a:tabLst>
            </a:pPr>
            <a:r>
              <a:rPr sz="1400" spc="13" dirty="0">
                <a:solidFill>
                  <a:schemeClr val="tx1"/>
                </a:solidFill>
                <a:latin typeface="Arial" panose="020B0604020202020204" pitchFamily="34" charset="0"/>
                <a:cs typeface="Arial" panose="020B0604020202020204" pitchFamily="34" charset="0"/>
              </a:rPr>
              <a:t>Recent,</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most</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frequent  </a:t>
            </a:r>
            <a:r>
              <a:rPr sz="1400" spc="80" dirty="0">
                <a:solidFill>
                  <a:schemeClr val="tx1"/>
                </a:solidFill>
                <a:latin typeface="Arial" panose="020B0604020202020204" pitchFamily="34" charset="0"/>
                <a:cs typeface="Arial" panose="020B0604020202020204" pitchFamily="34" charset="0"/>
              </a:rPr>
              <a:t>and</a:t>
            </a:r>
            <a:r>
              <a:rPr sz="1400" spc="-80"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spends</a:t>
            </a:r>
            <a:r>
              <a:rPr sz="1400" spc="-7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High.</a:t>
            </a:r>
            <a:endParaRPr sz="1400" dirty="0">
              <a:solidFill>
                <a:schemeClr val="tx1"/>
              </a:solidFill>
              <a:latin typeface="Arial" panose="020B0604020202020204" pitchFamily="34" charset="0"/>
              <a:cs typeface="Arial" panose="020B0604020202020204" pitchFamily="34" charset="0"/>
            </a:endParaRPr>
          </a:p>
          <a:p>
            <a:pPr marL="723882" marR="196422" indent="-407236">
              <a:buFont typeface="Arial MT"/>
              <a:buChar char="●"/>
              <a:tabLst>
                <a:tab pos="723035" algn="l"/>
                <a:tab pos="723882" algn="l"/>
              </a:tabLst>
            </a:pPr>
            <a:r>
              <a:rPr sz="1400" b="1" spc="53" dirty="0">
                <a:solidFill>
                  <a:schemeClr val="tx1"/>
                </a:solidFill>
                <a:latin typeface="Arial" panose="020B0604020202020204" pitchFamily="34" charset="0"/>
                <a:cs typeface="Arial" panose="020B0604020202020204" pitchFamily="34" charset="0"/>
              </a:rPr>
              <a:t>Total</a:t>
            </a:r>
            <a:r>
              <a:rPr sz="1400" b="1" spc="147"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9</a:t>
            </a:r>
            <a:r>
              <a:rPr sz="1400" b="1" spc="-4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customers</a:t>
            </a:r>
            <a:r>
              <a:rPr sz="1400" spc="-87" dirty="0">
                <a:solidFill>
                  <a:schemeClr val="tx1"/>
                </a:solidFill>
                <a:latin typeface="Arial" panose="020B0604020202020204" pitchFamily="34" charset="0"/>
                <a:cs typeface="Arial" panose="020B0604020202020204" pitchFamily="34" charset="0"/>
              </a:rPr>
              <a:t> </a:t>
            </a:r>
            <a:r>
              <a:rPr sz="1400" spc="67" dirty="0">
                <a:solidFill>
                  <a:schemeClr val="tx1"/>
                </a:solidFill>
                <a:latin typeface="Arial" panose="020B0604020202020204" pitchFamily="34" charset="0"/>
                <a:cs typeface="Arial" panose="020B0604020202020204" pitchFamily="34" charset="0"/>
              </a:rPr>
              <a:t>are </a:t>
            </a:r>
            <a:r>
              <a:rPr sz="1400" spc="-407" dirty="0">
                <a:solidFill>
                  <a:schemeClr val="tx1"/>
                </a:solidFill>
                <a:latin typeface="Arial" panose="020B0604020202020204" pitchFamily="34" charset="0"/>
                <a:cs typeface="Arial" panose="020B0604020202020204" pitchFamily="34" charset="0"/>
              </a:rPr>
              <a:t> </a:t>
            </a:r>
            <a:r>
              <a:rPr sz="1400" spc="60" dirty="0">
                <a:solidFill>
                  <a:schemeClr val="tx1"/>
                </a:solidFill>
                <a:latin typeface="Arial" panose="020B0604020202020204" pitchFamily="34" charset="0"/>
                <a:cs typeface="Arial" panose="020B0604020202020204" pitchFamily="34" charset="0"/>
              </a:rPr>
              <a:t>segmented </a:t>
            </a:r>
            <a:r>
              <a:rPr sz="1400" spc="87" dirty="0">
                <a:solidFill>
                  <a:schemeClr val="tx1"/>
                </a:solidFill>
                <a:latin typeface="Arial" panose="020B0604020202020204" pitchFamily="34" charset="0"/>
                <a:cs typeface="Arial" panose="020B0604020202020204" pitchFamily="34" charset="0"/>
              </a:rPr>
              <a:t>as </a:t>
            </a:r>
            <a:r>
              <a:rPr sz="1400" b="1" spc="27" dirty="0">
                <a:solidFill>
                  <a:schemeClr val="tx1"/>
                </a:solidFill>
                <a:latin typeface="Arial" panose="020B0604020202020204" pitchFamily="34" charset="0"/>
                <a:cs typeface="Arial" panose="020B0604020202020204" pitchFamily="34" charset="0"/>
              </a:rPr>
              <a:t>Loyal </a:t>
            </a:r>
            <a:r>
              <a:rPr sz="1400" b="1" spc="33" dirty="0">
                <a:solidFill>
                  <a:schemeClr val="tx1"/>
                </a:solidFill>
                <a:latin typeface="Arial" panose="020B0604020202020204" pitchFamily="34" charset="0"/>
                <a:cs typeface="Arial" panose="020B0604020202020204" pitchFamily="34" charset="0"/>
              </a:rPr>
              <a:t> </a:t>
            </a:r>
            <a:r>
              <a:rPr sz="1400" b="1" spc="67" dirty="0">
                <a:solidFill>
                  <a:schemeClr val="tx1"/>
                </a:solidFill>
                <a:latin typeface="Arial" panose="020B0604020202020204" pitchFamily="34" charset="0"/>
                <a:cs typeface="Arial" panose="020B0604020202020204" pitchFamily="34" charset="0"/>
              </a:rPr>
              <a:t>customers</a:t>
            </a:r>
            <a:endParaRPr sz="1400" dirty="0">
              <a:solidFill>
                <a:schemeClr val="tx1"/>
              </a:solidFill>
              <a:latin typeface="Arial" panose="020B0604020202020204" pitchFamily="34" charset="0"/>
              <a:cs typeface="Arial" panose="020B0604020202020204" pitchFamily="34" charset="0"/>
            </a:endParaRPr>
          </a:p>
          <a:p>
            <a:pPr marL="723882" marR="122764" indent="-407236">
              <a:buFont typeface="Arial MT"/>
              <a:buChar char="●"/>
              <a:tabLst>
                <a:tab pos="723035" algn="l"/>
                <a:tab pos="723882" algn="l"/>
              </a:tabLst>
            </a:pPr>
            <a:r>
              <a:rPr sz="1400" spc="47" dirty="0">
                <a:solidFill>
                  <a:schemeClr val="tx1"/>
                </a:solidFill>
                <a:latin typeface="Arial" panose="020B0604020202020204" pitchFamily="34" charset="0"/>
                <a:cs typeface="Arial" panose="020B0604020202020204" pitchFamily="34" charset="0"/>
              </a:rPr>
              <a:t>Clear</a:t>
            </a:r>
            <a:r>
              <a:rPr sz="1400" spc="-93"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and</a:t>
            </a:r>
            <a:r>
              <a:rPr sz="1400" spc="-8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positive</a:t>
            </a:r>
            <a:r>
              <a:rPr sz="1400" spc="-8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view </a:t>
            </a:r>
            <a:r>
              <a:rPr sz="1400" spc="-40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73"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the</a:t>
            </a:r>
            <a:r>
              <a:rPr sz="1400" spc="-73"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brand.</a:t>
            </a:r>
            <a:endParaRPr sz="1400" dirty="0">
              <a:solidFill>
                <a:schemeClr val="tx1"/>
              </a:solidFill>
              <a:latin typeface="Arial" panose="020B0604020202020204" pitchFamily="34" charset="0"/>
              <a:cs typeface="Arial" panose="020B0604020202020204" pitchFamily="34" charset="0"/>
            </a:endParaRPr>
          </a:p>
          <a:p>
            <a:pPr marL="723882" marR="353898" indent="-407236">
              <a:buFont typeface="Arial MT"/>
              <a:buChar char="●"/>
              <a:tabLst>
                <a:tab pos="723035" algn="l"/>
                <a:tab pos="723882" algn="l"/>
              </a:tabLst>
            </a:pPr>
            <a:r>
              <a:rPr sz="1400" b="1" spc="87" dirty="0">
                <a:solidFill>
                  <a:schemeClr val="tx1"/>
                </a:solidFill>
                <a:latin typeface="Arial" panose="020B0604020202020204" pitchFamily="34" charset="0"/>
                <a:cs typeface="Arial" panose="020B0604020202020204" pitchFamily="34" charset="0"/>
              </a:rPr>
              <a:t>Happy </a:t>
            </a:r>
            <a:r>
              <a:rPr sz="1400" dirty="0">
                <a:solidFill>
                  <a:schemeClr val="tx1"/>
                </a:solidFill>
                <a:latin typeface="Arial" panose="020B0604020202020204" pitchFamily="34" charset="0"/>
                <a:cs typeface="Arial" panose="020B0604020202020204" pitchFamily="34" charset="0"/>
              </a:rPr>
              <a:t>with </a:t>
            </a:r>
            <a:r>
              <a:rPr sz="1400" spc="27" dirty="0">
                <a:solidFill>
                  <a:schemeClr val="tx1"/>
                </a:solidFill>
                <a:latin typeface="Arial" panose="020B0604020202020204" pitchFamily="34" charset="0"/>
                <a:cs typeface="Arial" panose="020B0604020202020204" pitchFamily="34" charset="0"/>
              </a:rPr>
              <a:t>the </a:t>
            </a:r>
            <a:r>
              <a:rPr sz="1400" spc="33" dirty="0">
                <a:solidFill>
                  <a:schemeClr val="tx1"/>
                </a:solidFill>
                <a:latin typeface="Arial" panose="020B0604020202020204" pitchFamily="34" charset="0"/>
                <a:cs typeface="Arial" panose="020B0604020202020204" pitchFamily="34" charset="0"/>
              </a:rPr>
              <a:t> product</a:t>
            </a:r>
            <a:r>
              <a:rPr sz="1400" spc="-100"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and</a:t>
            </a:r>
            <a:r>
              <a:rPr sz="1400" spc="-9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service </a:t>
            </a:r>
            <a:r>
              <a:rPr sz="1400" spc="-40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provided, </a:t>
            </a:r>
            <a:r>
              <a:rPr sz="1400" spc="80" dirty="0">
                <a:solidFill>
                  <a:schemeClr val="tx1"/>
                </a:solidFill>
                <a:latin typeface="Arial" panose="020B0604020202020204" pitchFamily="34" charset="0"/>
                <a:cs typeface="Arial" panose="020B0604020202020204" pitchFamily="34" charset="0"/>
              </a:rPr>
              <a:t>and </a:t>
            </a:r>
            <a:r>
              <a:rPr sz="1400" spc="67" dirty="0">
                <a:solidFill>
                  <a:schemeClr val="tx1"/>
                </a:solidFill>
                <a:latin typeface="Arial" panose="020B0604020202020204" pitchFamily="34" charset="0"/>
                <a:cs typeface="Arial" panose="020B0604020202020204" pitchFamily="34" charset="0"/>
              </a:rPr>
              <a:t>are </a:t>
            </a:r>
            <a:r>
              <a:rPr sz="1400" spc="7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unlikely</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to</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switch</a:t>
            </a:r>
            <a:r>
              <a:rPr sz="1400" b="1" spc="-20"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to  </a:t>
            </a:r>
            <a:r>
              <a:rPr sz="1400" b="1" spc="60" dirty="0">
                <a:solidFill>
                  <a:schemeClr val="tx1"/>
                </a:solidFill>
                <a:latin typeface="Arial" panose="020B0604020202020204" pitchFamily="34" charset="0"/>
                <a:cs typeface="Arial" panose="020B0604020202020204" pitchFamily="34" charset="0"/>
              </a:rPr>
              <a:t>alternatives</a:t>
            </a:r>
            <a:r>
              <a:rPr sz="1400" spc="60" dirty="0">
                <a:solidFill>
                  <a:schemeClr val="tx1"/>
                </a:solidFill>
                <a:latin typeface="Arial" panose="020B0604020202020204" pitchFamily="34" charset="0"/>
                <a:cs typeface="Arial" panose="020B0604020202020204" pitchFamily="34" charset="0"/>
              </a:rPr>
              <a:t>.</a:t>
            </a:r>
            <a:endParaRPr sz="1400" dirty="0">
              <a:solidFill>
                <a:schemeClr val="tx1"/>
              </a:solidFill>
              <a:latin typeface="Arial" panose="020B0604020202020204" pitchFamily="34" charset="0"/>
              <a:cs typeface="Arial" panose="020B0604020202020204" pitchFamily="34" charset="0"/>
            </a:endParaRPr>
          </a:p>
          <a:p>
            <a:pPr marL="723882" marR="318339" indent="-407236">
              <a:buFont typeface="Arial MT"/>
              <a:buChar char="●"/>
              <a:tabLst>
                <a:tab pos="723035" algn="l"/>
                <a:tab pos="723882" algn="l"/>
              </a:tabLst>
            </a:pPr>
            <a:r>
              <a:rPr sz="1400" b="1" spc="93" dirty="0">
                <a:solidFill>
                  <a:schemeClr val="tx1"/>
                </a:solidFill>
                <a:latin typeface="Arial" panose="020B0604020202020204" pitchFamily="34" charset="0"/>
                <a:cs typeface="Arial" panose="020B0604020202020204" pitchFamily="34" charset="0"/>
              </a:rPr>
              <a:t>Important </a:t>
            </a:r>
            <a:r>
              <a:rPr sz="1400" spc="7" dirty="0">
                <a:solidFill>
                  <a:schemeClr val="tx1"/>
                </a:solidFill>
                <a:latin typeface="Arial" panose="020B0604020202020204" pitchFamily="34" charset="0"/>
                <a:cs typeface="Arial" panose="020B0604020202020204" pitchFamily="34" charset="0"/>
              </a:rPr>
              <a:t>to </a:t>
            </a:r>
            <a:r>
              <a:rPr sz="1400" spc="67" dirty="0">
                <a:solidFill>
                  <a:schemeClr val="tx1"/>
                </a:solidFill>
                <a:latin typeface="Arial" panose="020B0604020202020204" pitchFamily="34" charset="0"/>
                <a:cs typeface="Arial" panose="020B0604020202020204" pitchFamily="34" charset="0"/>
              </a:rPr>
              <a:t>make </a:t>
            </a:r>
            <a:r>
              <a:rPr sz="1400" spc="7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these</a:t>
            </a:r>
            <a:r>
              <a:rPr sz="1400" spc="-67"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customers</a:t>
            </a:r>
            <a:r>
              <a:rPr sz="1400" spc="-147"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feel  </a:t>
            </a:r>
            <a:r>
              <a:rPr sz="1400" b="1" spc="87" dirty="0">
                <a:solidFill>
                  <a:schemeClr val="tx1"/>
                </a:solidFill>
                <a:latin typeface="Arial" panose="020B0604020202020204" pitchFamily="34" charset="0"/>
                <a:cs typeface="Arial" panose="020B0604020202020204" pitchFamily="34" charset="0"/>
              </a:rPr>
              <a:t>valued</a:t>
            </a:r>
            <a:endParaRPr sz="1400" dirty="0">
              <a:solidFill>
                <a:schemeClr val="tx1"/>
              </a:solidFill>
              <a:latin typeface="Arial" panose="020B0604020202020204" pitchFamily="34" charset="0"/>
              <a:cs typeface="Arial" panose="020B0604020202020204" pitchFamily="34" charset="0"/>
            </a:endParaRPr>
          </a:p>
          <a:p>
            <a:pPr marL="114297">
              <a:spcBef>
                <a:spcPts val="1600"/>
              </a:spcBef>
            </a:pPr>
            <a:r>
              <a:rPr sz="1400" b="1" spc="80" dirty="0">
                <a:solidFill>
                  <a:schemeClr val="tx1"/>
                </a:solidFill>
                <a:latin typeface="Arial" panose="020B0604020202020204" pitchFamily="34" charset="0"/>
                <a:cs typeface="Arial" panose="020B0604020202020204" pitchFamily="34" charset="0"/>
              </a:rPr>
              <a:t>Recommendation</a:t>
            </a:r>
            <a:endParaRPr sz="1400" dirty="0">
              <a:solidFill>
                <a:schemeClr val="tx1"/>
              </a:solidFill>
              <a:latin typeface="Arial" panose="020B0604020202020204" pitchFamily="34" charset="0"/>
              <a:cs typeface="Arial" panose="020B0604020202020204" pitchFamily="34" charset="0"/>
            </a:endParaRPr>
          </a:p>
          <a:p>
            <a:pPr marL="723882" marR="300559" indent="-407236">
              <a:buFont typeface="Arial MT"/>
              <a:buChar char="●"/>
              <a:tabLst>
                <a:tab pos="723035" algn="l"/>
                <a:tab pos="723882" algn="l"/>
              </a:tabLst>
            </a:pPr>
            <a:r>
              <a:rPr sz="1400" spc="-13" dirty="0">
                <a:solidFill>
                  <a:schemeClr val="tx1"/>
                </a:solidFill>
                <a:latin typeface="Arial" panose="020B0604020202020204" pitchFamily="34" charset="0"/>
                <a:cs typeface="Arial" panose="020B0604020202020204" pitchFamily="34" charset="0"/>
              </a:rPr>
              <a:t>Offer </a:t>
            </a:r>
            <a:r>
              <a:rPr sz="1400" b="1" spc="47" dirty="0">
                <a:solidFill>
                  <a:schemeClr val="tx1"/>
                </a:solidFill>
                <a:latin typeface="Arial" panose="020B0604020202020204" pitchFamily="34" charset="0"/>
                <a:cs typeface="Arial" panose="020B0604020202020204" pitchFamily="34" charset="0"/>
              </a:rPr>
              <a:t>Loyalty </a:t>
            </a:r>
            <a:r>
              <a:rPr sz="1400" b="1" spc="5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programs</a:t>
            </a:r>
            <a:r>
              <a:rPr sz="1400" spc="6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ask </a:t>
            </a:r>
            <a:r>
              <a:rPr sz="1400" spc="-27" dirty="0">
                <a:solidFill>
                  <a:schemeClr val="tx1"/>
                </a:solidFill>
                <a:latin typeface="Arial" panose="020B0604020202020204" pitchFamily="34" charset="0"/>
                <a:cs typeface="Arial" panose="020B0604020202020204" pitchFamily="34" charset="0"/>
              </a:rPr>
              <a:t>for </a:t>
            </a:r>
            <a:r>
              <a:rPr sz="1400" spc="-20"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reviews,</a:t>
            </a:r>
            <a:r>
              <a:rPr sz="1400" spc="-100" dirty="0">
                <a:solidFill>
                  <a:schemeClr val="tx1"/>
                </a:solidFill>
                <a:latin typeface="Arial" panose="020B0604020202020204" pitchFamily="34" charset="0"/>
                <a:cs typeface="Arial" panose="020B0604020202020204" pitchFamily="34" charset="0"/>
              </a:rPr>
              <a:t> </a:t>
            </a:r>
            <a:r>
              <a:rPr sz="1400" b="1" spc="87" dirty="0">
                <a:solidFill>
                  <a:schemeClr val="tx1"/>
                </a:solidFill>
                <a:latin typeface="Arial" panose="020B0604020202020204" pitchFamily="34" charset="0"/>
                <a:cs typeface="Arial" panose="020B0604020202020204" pitchFamily="34" charset="0"/>
              </a:rPr>
              <a:t>reward</a:t>
            </a:r>
            <a:r>
              <a:rPr sz="1400" b="1" spc="-4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(e.g., </a:t>
            </a:r>
            <a:r>
              <a:rPr sz="1400" spc="-400"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Free </a:t>
            </a:r>
            <a:r>
              <a:rPr sz="1400" spc="40" dirty="0">
                <a:solidFill>
                  <a:schemeClr val="tx1"/>
                </a:solidFill>
                <a:latin typeface="Arial" panose="020B0604020202020204" pitchFamily="34" charset="0"/>
                <a:cs typeface="Arial" panose="020B0604020202020204" pitchFamily="34" charset="0"/>
              </a:rPr>
              <a:t>Shipping) </a:t>
            </a:r>
            <a:r>
              <a:rPr sz="1400" spc="80" dirty="0">
                <a:solidFill>
                  <a:schemeClr val="tx1"/>
                </a:solidFill>
                <a:latin typeface="Arial" panose="020B0604020202020204" pitchFamily="34" charset="0"/>
                <a:cs typeface="Arial" panose="020B0604020202020204" pitchFamily="34" charset="0"/>
              </a:rPr>
              <a:t>and </a:t>
            </a:r>
            <a:r>
              <a:rPr sz="1400" spc="87"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Engage</a:t>
            </a:r>
            <a:r>
              <a:rPr sz="1400" b="1" spc="-2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them.</a:t>
            </a:r>
            <a:endParaRPr sz="1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469DA3C-857A-5FED-A21B-20F366DC6ED1}"/>
              </a:ext>
            </a:extLst>
          </p:cNvPr>
          <p:cNvPicPr>
            <a:picLocks noChangeAspect="1"/>
          </p:cNvPicPr>
          <p:nvPr/>
        </p:nvPicPr>
        <p:blipFill>
          <a:blip r:embed="rId2"/>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3C522DC3-300C-B088-4E5F-0831035A989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5E9E38BE-29B8-7DC5-6C7E-EED17B56B2B0}"/>
              </a:ext>
            </a:extLst>
          </p:cNvPr>
          <p:cNvPicPr>
            <a:picLocks noChangeAspect="1"/>
          </p:cNvPicPr>
          <p:nvPr/>
        </p:nvPicPr>
        <p:blipFill>
          <a:blip r:embed="rId3"/>
          <a:stretch>
            <a:fillRect/>
          </a:stretch>
        </p:blipFill>
        <p:spPr>
          <a:xfrm>
            <a:off x="616576" y="873956"/>
            <a:ext cx="10477521" cy="360434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2575" y="258531"/>
            <a:ext cx="5751815" cy="573661"/>
          </a:xfrm>
          <a:prstGeom prst="rect">
            <a:avLst/>
          </a:prstGeom>
        </p:spPr>
        <p:txBody>
          <a:bodyPr vert="horz" wrap="square" lIns="0" tIns="19473" rIns="0" bIns="0" rtlCol="0" anchor="ctr">
            <a:spAutoFit/>
          </a:bodyPr>
          <a:lstStyle/>
          <a:p>
            <a:pPr marL="16933">
              <a:lnSpc>
                <a:spcPct val="100000"/>
              </a:lnSpc>
              <a:spcBef>
                <a:spcPts val="153"/>
              </a:spcBef>
            </a:pPr>
            <a:r>
              <a:rPr sz="3600" spc="-40" dirty="0">
                <a:latin typeface="Arial" panose="020B0604020202020204" pitchFamily="34" charset="0"/>
                <a:cs typeface="Arial" panose="020B0604020202020204" pitchFamily="34" charset="0"/>
              </a:rPr>
              <a:t>RFM</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Lost</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Customers</a:t>
            </a:r>
          </a:p>
        </p:txBody>
      </p:sp>
      <p:sp>
        <p:nvSpPr>
          <p:cNvPr id="4" name="object 4"/>
          <p:cNvSpPr txBox="1"/>
          <p:nvPr/>
        </p:nvSpPr>
        <p:spPr>
          <a:xfrm>
            <a:off x="616577" y="4079482"/>
            <a:ext cx="10958846" cy="203731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723882" marR="202348" indent="-407236" algn="just">
              <a:spcBef>
                <a:spcPts val="847"/>
              </a:spcBef>
              <a:buClr>
                <a:srgbClr val="000000"/>
              </a:buClr>
              <a:buFont typeface="Arial MT"/>
              <a:buChar char="●"/>
              <a:tabLst>
                <a:tab pos="723035" algn="l"/>
                <a:tab pos="723882" algn="l"/>
              </a:tabLst>
            </a:pPr>
            <a:r>
              <a:rPr sz="1400" b="1" spc="73" dirty="0">
                <a:solidFill>
                  <a:srgbClr val="333333"/>
                </a:solidFill>
                <a:latin typeface="Arial" panose="020B0604020202020204" pitchFamily="34" charset="0"/>
                <a:cs typeface="Arial" panose="020B0604020202020204" pitchFamily="34" charset="0"/>
              </a:rPr>
              <a:t>Inactive</a:t>
            </a:r>
            <a:r>
              <a:rPr sz="1400" b="1" spc="-93" dirty="0">
                <a:solidFill>
                  <a:srgbClr val="333333"/>
                </a:solidFill>
                <a:latin typeface="Arial" panose="020B0604020202020204" pitchFamily="34" charset="0"/>
                <a:cs typeface="Arial" panose="020B0604020202020204" pitchFamily="34" charset="0"/>
              </a:rPr>
              <a:t> </a:t>
            </a:r>
            <a:r>
              <a:rPr sz="1400" b="1" spc="47" dirty="0">
                <a:solidFill>
                  <a:srgbClr val="333333"/>
                </a:solidFill>
                <a:latin typeface="Arial" panose="020B0604020202020204" pitchFamily="34" charset="0"/>
                <a:cs typeface="Arial" panose="020B0604020202020204" pitchFamily="34" charset="0"/>
              </a:rPr>
              <a:t>since</a:t>
            </a:r>
            <a:r>
              <a:rPr sz="1400" b="1" spc="-20" dirty="0">
                <a:solidFill>
                  <a:srgbClr val="333333"/>
                </a:solidFill>
                <a:latin typeface="Arial" panose="020B0604020202020204" pitchFamily="34" charset="0"/>
                <a:cs typeface="Arial" panose="020B0604020202020204" pitchFamily="34" charset="0"/>
              </a:rPr>
              <a:t> </a:t>
            </a:r>
            <a:r>
              <a:rPr sz="1400" spc="160" dirty="0">
                <a:solidFill>
                  <a:srgbClr val="333333"/>
                </a:solidFill>
                <a:latin typeface="Arial" panose="020B0604020202020204" pitchFamily="34" charset="0"/>
                <a:cs typeface="Arial" panose="020B0604020202020204" pitchFamily="34" charset="0"/>
              </a:rPr>
              <a:t>a</a:t>
            </a:r>
            <a:r>
              <a:rPr sz="1400" spc="-67" dirty="0">
                <a:solidFill>
                  <a:srgbClr val="333333"/>
                </a:solidFill>
                <a:latin typeface="Arial" panose="020B0604020202020204" pitchFamily="34" charset="0"/>
                <a:cs typeface="Arial" panose="020B0604020202020204" pitchFamily="34" charset="0"/>
              </a:rPr>
              <a:t> </a:t>
            </a:r>
            <a:r>
              <a:rPr sz="1400" spc="-20" dirty="0">
                <a:solidFill>
                  <a:srgbClr val="333333"/>
                </a:solidFill>
                <a:latin typeface="Arial" panose="020B0604020202020204" pitchFamily="34" charset="0"/>
                <a:cs typeface="Arial" panose="020B0604020202020204" pitchFamily="34" charset="0"/>
              </a:rPr>
              <a:t>while,  </a:t>
            </a:r>
            <a:r>
              <a:rPr sz="1400" b="1" spc="53" dirty="0">
                <a:solidFill>
                  <a:srgbClr val="333333"/>
                </a:solidFill>
                <a:latin typeface="Arial" panose="020B0604020202020204" pitchFamily="34" charset="0"/>
                <a:cs typeface="Arial" panose="020B0604020202020204" pitchFamily="34" charset="0"/>
              </a:rPr>
              <a:t>lowest</a:t>
            </a:r>
            <a:r>
              <a:rPr sz="1400" b="1" spc="167" dirty="0">
                <a:solidFill>
                  <a:srgbClr val="333333"/>
                </a:solidFill>
                <a:latin typeface="Arial" panose="020B0604020202020204" pitchFamily="34" charset="0"/>
                <a:cs typeface="Arial" panose="020B0604020202020204" pitchFamily="34" charset="0"/>
              </a:rPr>
              <a:t> </a:t>
            </a:r>
            <a:r>
              <a:rPr sz="1400" b="1" spc="73" dirty="0">
                <a:solidFill>
                  <a:srgbClr val="333333"/>
                </a:solidFill>
                <a:latin typeface="Arial" panose="020B0604020202020204" pitchFamily="34" charset="0"/>
                <a:cs typeface="Arial" panose="020B0604020202020204" pitchFamily="34" charset="0"/>
              </a:rPr>
              <a:t>frequent</a:t>
            </a:r>
            <a:r>
              <a:rPr sz="1400" b="1" spc="-33" dirty="0">
                <a:solidFill>
                  <a:srgbClr val="333333"/>
                </a:solidFill>
                <a:latin typeface="Arial" panose="020B0604020202020204" pitchFamily="34" charset="0"/>
                <a:cs typeface="Arial" panose="020B0604020202020204" pitchFamily="34" charset="0"/>
              </a:rPr>
              <a:t> </a:t>
            </a:r>
            <a:r>
              <a:rPr sz="1400" spc="80" dirty="0">
                <a:solidFill>
                  <a:srgbClr val="333333"/>
                </a:solidFill>
                <a:latin typeface="Arial" panose="020B0604020202020204" pitchFamily="34" charset="0"/>
                <a:cs typeface="Arial" panose="020B0604020202020204" pitchFamily="34" charset="0"/>
              </a:rPr>
              <a:t>and </a:t>
            </a:r>
            <a:r>
              <a:rPr sz="1400" spc="87" dirty="0">
                <a:solidFill>
                  <a:srgbClr val="333333"/>
                </a:solidFill>
                <a:latin typeface="Arial" panose="020B0604020202020204" pitchFamily="34" charset="0"/>
                <a:cs typeface="Arial" panose="020B0604020202020204" pitchFamily="34" charset="0"/>
              </a:rPr>
              <a:t> </a:t>
            </a:r>
            <a:r>
              <a:rPr sz="1400" b="1" spc="53" dirty="0">
                <a:solidFill>
                  <a:srgbClr val="333333"/>
                </a:solidFill>
                <a:latin typeface="Arial" panose="020B0604020202020204" pitchFamily="34" charset="0"/>
                <a:cs typeface="Arial" panose="020B0604020202020204" pitchFamily="34" charset="0"/>
              </a:rPr>
              <a:t>low</a:t>
            </a:r>
            <a:r>
              <a:rPr sz="1400" b="1" spc="-93" dirty="0">
                <a:solidFill>
                  <a:srgbClr val="333333"/>
                </a:solidFill>
                <a:latin typeface="Arial" panose="020B0604020202020204" pitchFamily="34" charset="0"/>
                <a:cs typeface="Arial" panose="020B0604020202020204" pitchFamily="34" charset="0"/>
              </a:rPr>
              <a:t> </a:t>
            </a:r>
            <a:r>
              <a:rPr sz="1400" b="1" spc="53" dirty="0">
                <a:solidFill>
                  <a:srgbClr val="333333"/>
                </a:solidFill>
                <a:latin typeface="Arial" panose="020B0604020202020204" pitchFamily="34" charset="0"/>
                <a:cs typeface="Arial" panose="020B0604020202020204" pitchFamily="34" charset="0"/>
              </a:rPr>
              <a:t>spends</a:t>
            </a:r>
            <a:r>
              <a:rPr sz="1400" b="1" spc="-93" dirty="0">
                <a:solidFill>
                  <a:srgbClr val="333333"/>
                </a:solidFill>
                <a:latin typeface="Arial" panose="020B0604020202020204" pitchFamily="34" charset="0"/>
                <a:cs typeface="Arial" panose="020B0604020202020204" pitchFamily="34" charset="0"/>
              </a:rPr>
              <a:t> </a:t>
            </a:r>
            <a:r>
              <a:rPr sz="1400" spc="167" dirty="0">
                <a:solidFill>
                  <a:srgbClr val="333333"/>
                </a:solidFill>
                <a:latin typeface="Arial" panose="020B0604020202020204" pitchFamily="34" charset="0"/>
                <a:cs typeface="Arial" panose="020B0604020202020204" pitchFamily="34" charset="0"/>
              </a:rPr>
              <a:t>(</a:t>
            </a:r>
            <a:r>
              <a:rPr sz="1400" spc="-67" dirty="0">
                <a:solidFill>
                  <a:srgbClr val="333333"/>
                </a:solidFill>
                <a:latin typeface="Arial" panose="020B0604020202020204" pitchFamily="34" charset="0"/>
                <a:cs typeface="Arial" panose="020B0604020202020204" pitchFamily="34" charset="0"/>
              </a:rPr>
              <a:t> </a:t>
            </a:r>
            <a:r>
              <a:rPr sz="1400" b="1" spc="-133" dirty="0">
                <a:solidFill>
                  <a:srgbClr val="333333"/>
                </a:solidFill>
                <a:latin typeface="Arial" panose="020B0604020202020204" pitchFamily="34" charset="0"/>
                <a:cs typeface="Arial" panose="020B0604020202020204" pitchFamily="34" charset="0"/>
              </a:rPr>
              <a:t>11</a:t>
            </a:r>
            <a:r>
              <a:rPr sz="1400" b="1" spc="-167" dirty="0">
                <a:solidFill>
                  <a:srgbClr val="333333"/>
                </a:solidFill>
                <a:latin typeface="Arial" panose="020B0604020202020204" pitchFamily="34" charset="0"/>
                <a:cs typeface="Arial" panose="020B0604020202020204" pitchFamily="34" charset="0"/>
              </a:rPr>
              <a:t>X</a:t>
            </a:r>
            <a:r>
              <a:rPr sz="1400" spc="167" dirty="0">
                <a:solidFill>
                  <a:srgbClr val="333333"/>
                </a:solidFill>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p>
            <a:pPr marL="723882" marR="138849" indent="-407236" algn="just">
              <a:buFont typeface="Arial MT"/>
              <a:buChar char="●"/>
              <a:tabLst>
                <a:tab pos="723035" algn="l"/>
                <a:tab pos="723882" algn="l"/>
              </a:tabLst>
            </a:pPr>
            <a:r>
              <a:rPr sz="1400" b="1" spc="53" dirty="0">
                <a:solidFill>
                  <a:srgbClr val="333333"/>
                </a:solidFill>
                <a:latin typeface="Arial" panose="020B0604020202020204" pitchFamily="34" charset="0"/>
                <a:cs typeface="Arial" panose="020B0604020202020204" pitchFamily="34" charset="0"/>
              </a:rPr>
              <a:t>Total  </a:t>
            </a:r>
            <a:r>
              <a:rPr sz="1400" b="1" spc="73" dirty="0">
                <a:solidFill>
                  <a:srgbClr val="333333"/>
                </a:solidFill>
                <a:latin typeface="Arial" panose="020B0604020202020204" pitchFamily="34" charset="0"/>
                <a:cs typeface="Arial" panose="020B0604020202020204" pitchFamily="34" charset="0"/>
              </a:rPr>
              <a:t>20 </a:t>
            </a:r>
            <a:r>
              <a:rPr sz="1400" spc="40" dirty="0">
                <a:solidFill>
                  <a:srgbClr val="333333"/>
                </a:solidFill>
                <a:latin typeface="Arial" panose="020B0604020202020204" pitchFamily="34" charset="0"/>
                <a:cs typeface="Arial" panose="020B0604020202020204" pitchFamily="34" charset="0"/>
              </a:rPr>
              <a:t>customers </a:t>
            </a:r>
            <a:r>
              <a:rPr sz="1400" spc="47" dirty="0">
                <a:solidFill>
                  <a:srgbClr val="333333"/>
                </a:solidFill>
                <a:latin typeface="Arial" panose="020B0604020202020204" pitchFamily="34" charset="0"/>
                <a:cs typeface="Arial" panose="020B0604020202020204" pitchFamily="34" charset="0"/>
              </a:rPr>
              <a:t> </a:t>
            </a:r>
            <a:r>
              <a:rPr sz="1400" spc="67" dirty="0">
                <a:solidFill>
                  <a:srgbClr val="333333"/>
                </a:solidFill>
                <a:latin typeface="Arial" panose="020B0604020202020204" pitchFamily="34" charset="0"/>
                <a:cs typeface="Arial" panose="020B0604020202020204" pitchFamily="34" charset="0"/>
              </a:rPr>
              <a:t>are</a:t>
            </a:r>
            <a:r>
              <a:rPr sz="1400" spc="-67" dirty="0">
                <a:solidFill>
                  <a:srgbClr val="333333"/>
                </a:solidFill>
                <a:latin typeface="Arial" panose="020B0604020202020204" pitchFamily="34" charset="0"/>
                <a:cs typeface="Arial" panose="020B0604020202020204" pitchFamily="34" charset="0"/>
              </a:rPr>
              <a:t> </a:t>
            </a:r>
            <a:r>
              <a:rPr sz="1400" spc="60" dirty="0">
                <a:solidFill>
                  <a:srgbClr val="333333"/>
                </a:solidFill>
                <a:latin typeface="Arial" panose="020B0604020202020204" pitchFamily="34" charset="0"/>
                <a:cs typeface="Arial" panose="020B0604020202020204" pitchFamily="34" charset="0"/>
              </a:rPr>
              <a:t>segmented</a:t>
            </a:r>
            <a:r>
              <a:rPr sz="1400" spc="-67" dirty="0">
                <a:solidFill>
                  <a:srgbClr val="333333"/>
                </a:solidFill>
                <a:latin typeface="Arial" panose="020B0604020202020204" pitchFamily="34" charset="0"/>
                <a:cs typeface="Arial" panose="020B0604020202020204" pitchFamily="34" charset="0"/>
              </a:rPr>
              <a:t> </a:t>
            </a:r>
            <a:r>
              <a:rPr sz="1400" spc="87" dirty="0">
                <a:solidFill>
                  <a:srgbClr val="333333"/>
                </a:solidFill>
                <a:latin typeface="Arial" panose="020B0604020202020204" pitchFamily="34" charset="0"/>
                <a:cs typeface="Arial" panose="020B0604020202020204" pitchFamily="34" charset="0"/>
              </a:rPr>
              <a:t>as</a:t>
            </a:r>
            <a:r>
              <a:rPr sz="1400" spc="-73" dirty="0">
                <a:solidFill>
                  <a:srgbClr val="333333"/>
                </a:solidFill>
                <a:latin typeface="Arial" panose="020B0604020202020204" pitchFamily="34" charset="0"/>
                <a:cs typeface="Arial" panose="020B0604020202020204" pitchFamily="34" charset="0"/>
              </a:rPr>
              <a:t> </a:t>
            </a:r>
            <a:r>
              <a:rPr sz="1400" b="1" spc="-13" dirty="0">
                <a:solidFill>
                  <a:srgbClr val="333333"/>
                </a:solidFill>
                <a:latin typeface="Arial" panose="020B0604020202020204" pitchFamily="34" charset="0"/>
                <a:cs typeface="Arial" panose="020B0604020202020204" pitchFamily="34" charset="0"/>
              </a:rPr>
              <a:t>Lost</a:t>
            </a:r>
            <a:endParaRPr sz="1400" dirty="0">
              <a:latin typeface="Arial" panose="020B0604020202020204" pitchFamily="34" charset="0"/>
              <a:cs typeface="Arial" panose="020B0604020202020204" pitchFamily="34" charset="0"/>
            </a:endParaRPr>
          </a:p>
          <a:p>
            <a:pPr marL="723882" marR="116837" indent="-407236" algn="just">
              <a:buFont typeface="Arial MT"/>
              <a:buChar char="●"/>
              <a:tabLst>
                <a:tab pos="723035" algn="l"/>
                <a:tab pos="723882" algn="l"/>
              </a:tabLst>
            </a:pPr>
            <a:r>
              <a:rPr lang="en-US" sz="1400" spc="53" dirty="0">
                <a:solidFill>
                  <a:srgbClr val="333333"/>
                </a:solidFill>
                <a:latin typeface="Arial" panose="020B0604020202020204" pitchFamily="34" charset="0"/>
                <a:cs typeface="Arial" panose="020B0604020202020204" pitchFamily="34" charset="0"/>
              </a:rPr>
              <a:t>We can say </a:t>
            </a:r>
            <a:r>
              <a:rPr sz="1400" b="1" spc="53" dirty="0">
                <a:solidFill>
                  <a:srgbClr val="333333"/>
                </a:solidFill>
                <a:latin typeface="Arial" panose="020B0604020202020204" pitchFamily="34" charset="0"/>
                <a:cs typeface="Arial" panose="020B0604020202020204" pitchFamily="34" charset="0"/>
              </a:rPr>
              <a:t>Stopped</a:t>
            </a:r>
            <a:r>
              <a:rPr sz="1400" b="1" spc="-53"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using</a:t>
            </a:r>
            <a:r>
              <a:rPr sz="1400" spc="-100" dirty="0">
                <a:solidFill>
                  <a:srgbClr val="333333"/>
                </a:solidFill>
                <a:latin typeface="Arial" panose="020B0604020202020204" pitchFamily="34" charset="0"/>
                <a:cs typeface="Arial" panose="020B0604020202020204" pitchFamily="34" charset="0"/>
              </a:rPr>
              <a:t> </a:t>
            </a:r>
            <a:r>
              <a:rPr sz="1400" spc="33" dirty="0">
                <a:solidFill>
                  <a:srgbClr val="333333"/>
                </a:solidFill>
                <a:latin typeface="Arial" panose="020B0604020202020204" pitchFamily="34" charset="0"/>
                <a:cs typeface="Arial" panose="020B0604020202020204" pitchFamily="34" charset="0"/>
              </a:rPr>
              <a:t>services </a:t>
            </a:r>
            <a:r>
              <a:rPr sz="1400" spc="-400" dirty="0">
                <a:solidFill>
                  <a:srgbClr val="333333"/>
                </a:solidFill>
                <a:latin typeface="Arial" panose="020B0604020202020204" pitchFamily="34" charset="0"/>
                <a:cs typeface="Arial" panose="020B0604020202020204" pitchFamily="34" charset="0"/>
              </a:rPr>
              <a:t> </a:t>
            </a:r>
            <a:r>
              <a:rPr sz="1400" spc="27" dirty="0">
                <a:solidFill>
                  <a:srgbClr val="333333"/>
                </a:solidFill>
                <a:latin typeface="Arial" panose="020B0604020202020204" pitchFamily="34" charset="0"/>
                <a:cs typeface="Arial" panose="020B0604020202020204" pitchFamily="34" charset="0"/>
              </a:rPr>
              <a:t>altogether</a:t>
            </a:r>
            <a:endParaRPr sz="1400" dirty="0">
              <a:latin typeface="Arial" panose="020B0604020202020204" pitchFamily="34" charset="0"/>
              <a:cs typeface="Arial" panose="020B0604020202020204" pitchFamily="34" charset="0"/>
            </a:endParaRPr>
          </a:p>
          <a:p>
            <a:pPr marL="723882" indent="-407236" algn="just">
              <a:buFont typeface="Arial MT"/>
              <a:buChar char="●"/>
              <a:tabLst>
                <a:tab pos="723035" algn="l"/>
                <a:tab pos="723882" algn="l"/>
              </a:tabLst>
            </a:pPr>
            <a:r>
              <a:rPr sz="1400" b="1" spc="73" dirty="0">
                <a:solidFill>
                  <a:srgbClr val="333333"/>
                </a:solidFill>
                <a:latin typeface="Arial" panose="020B0604020202020204" pitchFamily="34" charset="0"/>
                <a:cs typeface="Arial" panose="020B0604020202020204" pitchFamily="34" charset="0"/>
              </a:rPr>
              <a:t>Very</a:t>
            </a:r>
            <a:r>
              <a:rPr sz="1400" b="1" spc="-93" dirty="0">
                <a:solidFill>
                  <a:srgbClr val="333333"/>
                </a:solidFill>
                <a:latin typeface="Arial" panose="020B0604020202020204" pitchFamily="34" charset="0"/>
                <a:cs typeface="Arial" panose="020B0604020202020204" pitchFamily="34" charset="0"/>
              </a:rPr>
              <a:t> </a:t>
            </a:r>
            <a:r>
              <a:rPr sz="1400" b="1" spc="47" dirty="0">
                <a:solidFill>
                  <a:srgbClr val="333333"/>
                </a:solidFill>
                <a:latin typeface="Arial" panose="020B0604020202020204" pitchFamily="34" charset="0"/>
                <a:cs typeface="Arial" panose="020B0604020202020204" pitchFamily="34" charset="0"/>
              </a:rPr>
              <a:t>difficult</a:t>
            </a:r>
            <a:r>
              <a:rPr sz="1400" b="1" spc="-93"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to</a:t>
            </a:r>
            <a:r>
              <a:rPr lang="en-US" sz="1400" dirty="0">
                <a:latin typeface="Arial" panose="020B0604020202020204" pitchFamily="34" charset="0"/>
                <a:cs typeface="Arial" panose="020B0604020202020204" pitchFamily="34" charset="0"/>
              </a:rPr>
              <a:t> </a:t>
            </a:r>
            <a:r>
              <a:rPr sz="1400" b="1" spc="113" dirty="0">
                <a:solidFill>
                  <a:srgbClr val="333333"/>
                </a:solidFill>
                <a:latin typeface="Arial" panose="020B0604020202020204" pitchFamily="34" charset="0"/>
                <a:cs typeface="Arial" panose="020B0604020202020204" pitchFamily="34" charset="0"/>
              </a:rPr>
              <a:t>re-engage </a:t>
            </a:r>
            <a:r>
              <a:rPr sz="1400" dirty="0">
                <a:solidFill>
                  <a:srgbClr val="333333"/>
                </a:solidFill>
                <a:latin typeface="Arial" panose="020B0604020202020204" pitchFamily="34" charset="0"/>
                <a:cs typeface="Arial" panose="020B0604020202020204" pitchFamily="34" charset="0"/>
              </a:rPr>
              <a:t>with </a:t>
            </a:r>
            <a:r>
              <a:rPr sz="1400" spc="-13" dirty="0">
                <a:solidFill>
                  <a:srgbClr val="333333"/>
                </a:solidFill>
                <a:latin typeface="Arial" panose="020B0604020202020204" pitchFamily="34" charset="0"/>
                <a:cs typeface="Arial" panose="020B0604020202020204" pitchFamily="34" charset="0"/>
              </a:rPr>
              <a:t>this </a:t>
            </a:r>
            <a:r>
              <a:rPr sz="1400" spc="-7" dirty="0">
                <a:solidFill>
                  <a:srgbClr val="333333"/>
                </a:solidFill>
                <a:latin typeface="Arial" panose="020B0604020202020204" pitchFamily="34" charset="0"/>
                <a:cs typeface="Arial" panose="020B0604020202020204" pitchFamily="34" charset="0"/>
              </a:rPr>
              <a:t> </a:t>
            </a:r>
            <a:r>
              <a:rPr sz="1400" spc="27" dirty="0">
                <a:solidFill>
                  <a:srgbClr val="333333"/>
                </a:solidFill>
                <a:latin typeface="Arial" panose="020B0604020202020204" pitchFamily="34" charset="0"/>
                <a:cs typeface="Arial" panose="020B0604020202020204" pitchFamily="34" charset="0"/>
              </a:rPr>
              <a:t>segment,</a:t>
            </a:r>
            <a:r>
              <a:rPr sz="1400" spc="-87" dirty="0">
                <a:solidFill>
                  <a:srgbClr val="333333"/>
                </a:solidFill>
                <a:latin typeface="Arial" panose="020B0604020202020204" pitchFamily="34" charset="0"/>
                <a:cs typeface="Arial" panose="020B0604020202020204" pitchFamily="34" charset="0"/>
              </a:rPr>
              <a:t> </a:t>
            </a:r>
            <a:r>
              <a:rPr sz="1400" spc="87" dirty="0">
                <a:solidFill>
                  <a:srgbClr val="333333"/>
                </a:solidFill>
                <a:latin typeface="Arial" panose="020B0604020202020204" pitchFamily="34" charset="0"/>
                <a:cs typeface="Arial" panose="020B0604020202020204" pitchFamily="34" charset="0"/>
              </a:rPr>
              <a:t>as</a:t>
            </a:r>
            <a:r>
              <a:rPr sz="1400" spc="-80" dirty="0">
                <a:solidFill>
                  <a:srgbClr val="333333"/>
                </a:solidFill>
                <a:latin typeface="Arial" panose="020B0604020202020204" pitchFamily="34" charset="0"/>
                <a:cs typeface="Arial" panose="020B0604020202020204" pitchFamily="34" charset="0"/>
              </a:rPr>
              <a:t> </a:t>
            </a:r>
            <a:r>
              <a:rPr sz="1400" spc="33" dirty="0">
                <a:solidFill>
                  <a:srgbClr val="333333"/>
                </a:solidFill>
                <a:latin typeface="Arial" panose="020B0604020202020204" pitchFamily="34" charset="0"/>
                <a:cs typeface="Arial" panose="020B0604020202020204" pitchFamily="34" charset="0"/>
              </a:rPr>
              <a:t>they</a:t>
            </a:r>
            <a:r>
              <a:rPr sz="1400" spc="-87"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either </a:t>
            </a:r>
            <a:r>
              <a:rPr sz="1400" spc="-400" dirty="0">
                <a:solidFill>
                  <a:srgbClr val="333333"/>
                </a:solidFill>
                <a:latin typeface="Arial" panose="020B0604020202020204" pitchFamily="34" charset="0"/>
                <a:cs typeface="Arial" panose="020B0604020202020204" pitchFamily="34" charset="0"/>
              </a:rPr>
              <a:t> </a:t>
            </a:r>
            <a:r>
              <a:rPr sz="1400" spc="80" dirty="0">
                <a:solidFill>
                  <a:srgbClr val="333333"/>
                </a:solidFill>
                <a:latin typeface="Arial" panose="020B0604020202020204" pitchFamily="34" charset="0"/>
                <a:cs typeface="Arial" panose="020B0604020202020204" pitchFamily="34" charset="0"/>
              </a:rPr>
              <a:t>have </a:t>
            </a:r>
            <a:r>
              <a:rPr sz="1400" spc="160" dirty="0">
                <a:solidFill>
                  <a:srgbClr val="333333"/>
                </a:solidFill>
                <a:latin typeface="Arial" panose="020B0604020202020204" pitchFamily="34" charset="0"/>
                <a:cs typeface="Arial" panose="020B0604020202020204" pitchFamily="34" charset="0"/>
              </a:rPr>
              <a:t>a </a:t>
            </a:r>
            <a:r>
              <a:rPr sz="1400" spc="47" dirty="0">
                <a:solidFill>
                  <a:srgbClr val="333333"/>
                </a:solidFill>
                <a:latin typeface="Arial" panose="020B0604020202020204" pitchFamily="34" charset="0"/>
                <a:cs typeface="Arial" panose="020B0604020202020204" pitchFamily="34" charset="0"/>
              </a:rPr>
              <a:t>negative </a:t>
            </a:r>
            <a:r>
              <a:rPr sz="1400" spc="33" dirty="0">
                <a:solidFill>
                  <a:srgbClr val="333333"/>
                </a:solidFill>
                <a:latin typeface="Arial" panose="020B0604020202020204" pitchFamily="34" charset="0"/>
                <a:cs typeface="Arial" panose="020B0604020202020204" pitchFamily="34" charset="0"/>
              </a:rPr>
              <a:t>view </a:t>
            </a:r>
            <a:r>
              <a:rPr sz="1400" spc="40"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of</a:t>
            </a:r>
            <a:r>
              <a:rPr sz="1400" spc="7" dirty="0">
                <a:solidFill>
                  <a:srgbClr val="333333"/>
                </a:solidFill>
                <a:latin typeface="Arial" panose="020B0604020202020204" pitchFamily="34" charset="0"/>
                <a:cs typeface="Arial" panose="020B0604020202020204" pitchFamily="34" charset="0"/>
              </a:rPr>
              <a:t> </a:t>
            </a:r>
            <a:r>
              <a:rPr sz="1400" spc="27" dirty="0">
                <a:solidFill>
                  <a:srgbClr val="333333"/>
                </a:solidFill>
                <a:latin typeface="Arial" panose="020B0604020202020204" pitchFamily="34" charset="0"/>
                <a:cs typeface="Arial" panose="020B0604020202020204" pitchFamily="34" charset="0"/>
              </a:rPr>
              <a:t>the</a:t>
            </a:r>
            <a:r>
              <a:rPr sz="1400" spc="13" dirty="0">
                <a:solidFill>
                  <a:srgbClr val="333333"/>
                </a:solidFill>
                <a:latin typeface="Arial" panose="020B0604020202020204" pitchFamily="34" charset="0"/>
                <a:cs typeface="Arial" panose="020B0604020202020204" pitchFamily="34" charset="0"/>
              </a:rPr>
              <a:t> </a:t>
            </a:r>
            <a:r>
              <a:rPr sz="1400" spc="33" dirty="0">
                <a:solidFill>
                  <a:srgbClr val="333333"/>
                </a:solidFill>
                <a:latin typeface="Arial" panose="020B0604020202020204" pitchFamily="34" charset="0"/>
                <a:cs typeface="Arial" panose="020B0604020202020204" pitchFamily="34" charset="0"/>
              </a:rPr>
              <a:t>service</a:t>
            </a:r>
            <a:r>
              <a:rPr sz="1400" spc="7"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or</a:t>
            </a:r>
            <a:r>
              <a:rPr sz="1400" spc="13" dirty="0">
                <a:solidFill>
                  <a:srgbClr val="333333"/>
                </a:solidFill>
                <a:latin typeface="Arial" panose="020B0604020202020204" pitchFamily="34" charset="0"/>
                <a:cs typeface="Arial" panose="020B0604020202020204" pitchFamily="34" charset="0"/>
              </a:rPr>
              <a:t> </a:t>
            </a:r>
            <a:r>
              <a:rPr sz="1400" spc="160" dirty="0">
                <a:solidFill>
                  <a:srgbClr val="333333"/>
                </a:solidFill>
                <a:latin typeface="Arial" panose="020B0604020202020204" pitchFamily="34" charset="0"/>
                <a:cs typeface="Arial" panose="020B0604020202020204" pitchFamily="34" charset="0"/>
              </a:rPr>
              <a:t>a </a:t>
            </a:r>
            <a:r>
              <a:rPr sz="1400" spc="167" dirty="0">
                <a:solidFill>
                  <a:srgbClr val="333333"/>
                </a:solidFill>
                <a:latin typeface="Arial" panose="020B0604020202020204" pitchFamily="34" charset="0"/>
                <a:cs typeface="Arial" panose="020B0604020202020204" pitchFamily="34" charset="0"/>
              </a:rPr>
              <a:t> </a:t>
            </a:r>
            <a:r>
              <a:rPr sz="1400" spc="47" dirty="0">
                <a:solidFill>
                  <a:srgbClr val="333333"/>
                </a:solidFill>
                <a:latin typeface="Arial" panose="020B0604020202020204" pitchFamily="34" charset="0"/>
                <a:cs typeface="Arial" panose="020B0604020202020204" pitchFamily="34" charset="0"/>
              </a:rPr>
              <a:t>more </a:t>
            </a:r>
            <a:r>
              <a:rPr sz="1400" spc="7" dirty="0">
                <a:solidFill>
                  <a:srgbClr val="333333"/>
                </a:solidFill>
                <a:latin typeface="Arial" panose="020B0604020202020204" pitchFamily="34" charset="0"/>
                <a:cs typeface="Arial" panose="020B0604020202020204" pitchFamily="34" charset="0"/>
              </a:rPr>
              <a:t>trustworthy </a:t>
            </a:r>
            <a:r>
              <a:rPr sz="1400" spc="13" dirty="0">
                <a:solidFill>
                  <a:srgbClr val="333333"/>
                </a:solidFill>
                <a:latin typeface="Arial" panose="020B0604020202020204" pitchFamily="34" charset="0"/>
                <a:cs typeface="Arial" panose="020B0604020202020204" pitchFamily="34" charset="0"/>
              </a:rPr>
              <a:t> </a:t>
            </a:r>
            <a:r>
              <a:rPr sz="1400" spc="20" dirty="0">
                <a:solidFill>
                  <a:srgbClr val="333333"/>
                </a:solidFill>
                <a:latin typeface="Arial" panose="020B0604020202020204" pitchFamily="34" charset="0"/>
                <a:cs typeface="Arial" panose="020B0604020202020204" pitchFamily="34" charset="0"/>
              </a:rPr>
              <a:t>alternative.</a:t>
            </a:r>
            <a:endParaRPr sz="1400" dirty="0">
              <a:latin typeface="Arial" panose="020B0604020202020204" pitchFamily="34" charset="0"/>
              <a:cs typeface="Arial" panose="020B0604020202020204" pitchFamily="34" charset="0"/>
            </a:endParaRPr>
          </a:p>
          <a:p>
            <a:pPr marL="723882" marR="369137" indent="-407236" algn="just">
              <a:buFont typeface="Arial MT"/>
              <a:buChar char="●"/>
              <a:tabLst>
                <a:tab pos="723035" algn="l"/>
                <a:tab pos="723882" algn="l"/>
              </a:tabLst>
            </a:pPr>
            <a:r>
              <a:rPr sz="1400" b="1" spc="60" dirty="0">
                <a:solidFill>
                  <a:srgbClr val="333333"/>
                </a:solidFill>
                <a:latin typeface="Arial" panose="020B0604020202020204" pitchFamily="34" charset="0"/>
                <a:cs typeface="Arial" panose="020B0604020202020204" pitchFamily="34" charset="0"/>
              </a:rPr>
              <a:t>Most</a:t>
            </a:r>
            <a:r>
              <a:rPr sz="1400" b="1" spc="-93" dirty="0">
                <a:solidFill>
                  <a:srgbClr val="333333"/>
                </a:solidFill>
                <a:latin typeface="Arial" panose="020B0604020202020204" pitchFamily="34" charset="0"/>
                <a:cs typeface="Arial" panose="020B0604020202020204" pitchFamily="34" charset="0"/>
              </a:rPr>
              <a:t> </a:t>
            </a:r>
            <a:r>
              <a:rPr sz="1400" b="1" spc="67" dirty="0">
                <a:solidFill>
                  <a:srgbClr val="333333"/>
                </a:solidFill>
                <a:latin typeface="Arial" panose="020B0604020202020204" pitchFamily="34" charset="0"/>
                <a:cs typeface="Arial" panose="020B0604020202020204" pitchFamily="34" charset="0"/>
              </a:rPr>
              <a:t>customers</a:t>
            </a:r>
            <a:r>
              <a:rPr sz="1400" b="1" spc="-93" dirty="0">
                <a:solidFill>
                  <a:srgbClr val="333333"/>
                </a:solidFill>
                <a:latin typeface="Arial" panose="020B0604020202020204" pitchFamily="34" charset="0"/>
                <a:cs typeface="Arial" panose="020B0604020202020204" pitchFamily="34" charset="0"/>
              </a:rPr>
              <a:t> </a:t>
            </a:r>
            <a:r>
              <a:rPr sz="1400" spc="53" dirty="0">
                <a:solidFill>
                  <a:srgbClr val="333333"/>
                </a:solidFill>
                <a:latin typeface="Arial" panose="020B0604020202020204" pitchFamily="34" charset="0"/>
                <a:cs typeface="Arial" panose="020B0604020202020204" pitchFamily="34" charset="0"/>
              </a:rPr>
              <a:t>are  </a:t>
            </a:r>
            <a:r>
              <a:rPr sz="1400" spc="13" dirty="0">
                <a:solidFill>
                  <a:srgbClr val="333333"/>
                </a:solidFill>
                <a:latin typeface="Arial" panose="020B0604020202020204" pitchFamily="34" charset="0"/>
                <a:cs typeface="Arial" panose="020B0604020202020204" pitchFamily="34" charset="0"/>
              </a:rPr>
              <a:t>from</a:t>
            </a:r>
            <a:r>
              <a:rPr sz="1400" spc="-80" dirty="0">
                <a:solidFill>
                  <a:srgbClr val="333333"/>
                </a:solidFill>
                <a:latin typeface="Arial" panose="020B0604020202020204" pitchFamily="34" charset="0"/>
                <a:cs typeface="Arial" panose="020B0604020202020204" pitchFamily="34" charset="0"/>
              </a:rPr>
              <a:t> </a:t>
            </a:r>
            <a:r>
              <a:rPr sz="1400" b="1" spc="60" dirty="0">
                <a:solidFill>
                  <a:srgbClr val="333333"/>
                </a:solidFill>
                <a:latin typeface="Arial" panose="020B0604020202020204" pitchFamily="34" charset="0"/>
                <a:cs typeface="Arial" panose="020B0604020202020204" pitchFamily="34" charset="0"/>
              </a:rPr>
              <a:t>USA(9)</a:t>
            </a:r>
            <a:endParaRPr sz="1400" dirty="0">
              <a:latin typeface="Arial" panose="020B0604020202020204" pitchFamily="34" charset="0"/>
              <a:cs typeface="Arial" panose="020B0604020202020204" pitchFamily="34" charset="0"/>
            </a:endParaRPr>
          </a:p>
          <a:p>
            <a:pPr marL="114297" algn="just">
              <a:spcBef>
                <a:spcPts val="1600"/>
              </a:spcBef>
            </a:pPr>
            <a:r>
              <a:rPr sz="1400" b="1" spc="80" dirty="0">
                <a:solidFill>
                  <a:srgbClr val="333333"/>
                </a:solidFill>
                <a:latin typeface="Arial" panose="020B0604020202020204" pitchFamily="34" charset="0"/>
                <a:cs typeface="Arial" panose="020B0604020202020204" pitchFamily="34" charset="0"/>
              </a:rPr>
              <a:t>Recommendation</a:t>
            </a:r>
            <a:endParaRPr sz="1400" dirty="0">
              <a:latin typeface="Arial" panose="020B0604020202020204" pitchFamily="34" charset="0"/>
              <a:cs typeface="Arial" panose="020B0604020202020204" pitchFamily="34" charset="0"/>
            </a:endParaRPr>
          </a:p>
          <a:p>
            <a:pPr marL="723882" indent="-407236" algn="just">
              <a:buFont typeface="Arial MT"/>
              <a:buChar char="●"/>
              <a:tabLst>
                <a:tab pos="723035" algn="l"/>
                <a:tab pos="723882" algn="l"/>
              </a:tabLst>
            </a:pPr>
            <a:r>
              <a:rPr sz="1400" b="1" spc="40" dirty="0">
                <a:solidFill>
                  <a:srgbClr val="333333"/>
                </a:solidFill>
                <a:latin typeface="Arial" panose="020B0604020202020204" pitchFamily="34" charset="0"/>
                <a:cs typeface="Arial" panose="020B0604020202020204" pitchFamily="34" charset="0"/>
              </a:rPr>
              <a:t>Revive</a:t>
            </a:r>
            <a:r>
              <a:rPr sz="1400" b="1" spc="-40"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interest</a:t>
            </a:r>
            <a:r>
              <a:rPr sz="1400" spc="-80" dirty="0">
                <a:solidFill>
                  <a:srgbClr val="333333"/>
                </a:solidFill>
                <a:latin typeface="Arial" panose="020B0604020202020204" pitchFamily="34" charset="0"/>
                <a:cs typeface="Arial" panose="020B0604020202020204" pitchFamily="34" charset="0"/>
              </a:rPr>
              <a:t> </a:t>
            </a:r>
            <a:r>
              <a:rPr sz="1400" dirty="0">
                <a:solidFill>
                  <a:srgbClr val="333333"/>
                </a:solidFill>
                <a:latin typeface="Arial" panose="020B0604020202020204" pitchFamily="34" charset="0"/>
                <a:cs typeface="Arial" panose="020B0604020202020204" pitchFamily="34" charset="0"/>
              </a:rPr>
              <a:t>with</a:t>
            </a:r>
            <a:r>
              <a:rPr lang="en-US" sz="1400" dirty="0">
                <a:latin typeface="Arial" panose="020B0604020202020204" pitchFamily="34" charset="0"/>
                <a:cs typeface="Arial" panose="020B0604020202020204" pitchFamily="34" charset="0"/>
              </a:rPr>
              <a:t> </a:t>
            </a:r>
            <a:r>
              <a:rPr sz="1400" b="1" spc="87" dirty="0">
                <a:solidFill>
                  <a:srgbClr val="333333"/>
                </a:solidFill>
                <a:latin typeface="Arial" panose="020B0604020202020204" pitchFamily="34" charset="0"/>
                <a:cs typeface="Arial" panose="020B0604020202020204" pitchFamily="34" charset="0"/>
              </a:rPr>
              <a:t>reach</a:t>
            </a:r>
            <a:r>
              <a:rPr sz="1400" b="1" spc="-93" dirty="0">
                <a:solidFill>
                  <a:srgbClr val="333333"/>
                </a:solidFill>
                <a:latin typeface="Arial" panose="020B0604020202020204" pitchFamily="34" charset="0"/>
                <a:cs typeface="Arial" panose="020B0604020202020204" pitchFamily="34" charset="0"/>
              </a:rPr>
              <a:t> </a:t>
            </a:r>
            <a:r>
              <a:rPr sz="1400" b="1" spc="67" dirty="0">
                <a:solidFill>
                  <a:srgbClr val="333333"/>
                </a:solidFill>
                <a:latin typeface="Arial" panose="020B0604020202020204" pitchFamily="34" charset="0"/>
                <a:cs typeface="Arial" panose="020B0604020202020204" pitchFamily="34" charset="0"/>
              </a:rPr>
              <a:t>out</a:t>
            </a:r>
            <a:r>
              <a:rPr sz="1400" b="1" spc="-93" dirty="0">
                <a:solidFill>
                  <a:srgbClr val="333333"/>
                </a:solidFill>
                <a:latin typeface="Arial" panose="020B0604020202020204" pitchFamily="34" charset="0"/>
                <a:cs typeface="Arial" panose="020B0604020202020204" pitchFamily="34" charset="0"/>
              </a:rPr>
              <a:t> </a:t>
            </a:r>
            <a:r>
              <a:rPr sz="1400" b="1" spc="113" dirty="0">
                <a:solidFill>
                  <a:srgbClr val="333333"/>
                </a:solidFill>
                <a:latin typeface="Arial" panose="020B0604020202020204" pitchFamily="34" charset="0"/>
                <a:cs typeface="Arial" panose="020B0604020202020204" pitchFamily="34" charset="0"/>
              </a:rPr>
              <a:t>campaign</a:t>
            </a:r>
            <a:r>
              <a:rPr lang="en-US" sz="1400" dirty="0">
                <a:latin typeface="Arial" panose="020B0604020202020204" pitchFamily="34" charset="0"/>
                <a:cs typeface="Arial" panose="020B0604020202020204" pitchFamily="34" charset="0"/>
              </a:rPr>
              <a:t> </a:t>
            </a:r>
            <a:r>
              <a:rPr sz="1400" spc="60" dirty="0">
                <a:solidFill>
                  <a:srgbClr val="333333"/>
                </a:solidFill>
                <a:latin typeface="Arial" panose="020B0604020202020204" pitchFamily="34" charset="0"/>
                <a:cs typeface="Arial" panose="020B0604020202020204" pitchFamily="34" charset="0"/>
              </a:rPr>
              <a:t>ignore</a:t>
            </a:r>
            <a:r>
              <a:rPr sz="1400" spc="-93" dirty="0">
                <a:solidFill>
                  <a:srgbClr val="333333"/>
                </a:solidFill>
                <a:latin typeface="Arial" panose="020B0604020202020204" pitchFamily="34" charset="0"/>
                <a:cs typeface="Arial" panose="020B0604020202020204" pitchFamily="34" charset="0"/>
              </a:rPr>
              <a:t> </a:t>
            </a:r>
            <a:r>
              <a:rPr sz="1400" spc="60" dirty="0">
                <a:solidFill>
                  <a:srgbClr val="333333"/>
                </a:solidFill>
                <a:latin typeface="Arial" panose="020B0604020202020204" pitchFamily="34" charset="0"/>
                <a:cs typeface="Arial" panose="020B0604020202020204" pitchFamily="34" charset="0"/>
              </a:rPr>
              <a:t>otherwise</a:t>
            </a:r>
            <a:endParaRPr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E4CA180-D511-3D3E-21E1-3CDF6327763F}"/>
              </a:ext>
            </a:extLst>
          </p:cNvPr>
          <p:cNvPicPr>
            <a:picLocks noChangeAspect="1"/>
          </p:cNvPicPr>
          <p:nvPr/>
        </p:nvPicPr>
        <p:blipFill>
          <a:blip r:embed="rId2"/>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EC221D63-225A-C4E8-7AF2-F8338BFF5AA0}"/>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8A9CC0F6-1A39-5B68-E229-1EE85357FF7B}"/>
              </a:ext>
            </a:extLst>
          </p:cNvPr>
          <p:cNvPicPr>
            <a:picLocks noChangeAspect="1"/>
          </p:cNvPicPr>
          <p:nvPr/>
        </p:nvPicPr>
        <p:blipFill>
          <a:blip r:embed="rId3"/>
          <a:stretch>
            <a:fillRect/>
          </a:stretch>
        </p:blipFill>
        <p:spPr>
          <a:xfrm>
            <a:off x="616577" y="866587"/>
            <a:ext cx="10958846" cy="321289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6577" y="261001"/>
            <a:ext cx="12199268" cy="573661"/>
          </a:xfrm>
          <a:prstGeom prst="rect">
            <a:avLst/>
          </a:prstGeom>
        </p:spPr>
        <p:txBody>
          <a:bodyPr vert="horz" wrap="square" lIns="0" tIns="19473" rIns="0" bIns="0" rtlCol="0" anchor="ctr">
            <a:spAutoFit/>
          </a:bodyPr>
          <a:lstStyle/>
          <a:p>
            <a:pPr marL="16933">
              <a:lnSpc>
                <a:spcPct val="100000"/>
              </a:lnSpc>
              <a:spcBef>
                <a:spcPts val="153"/>
              </a:spcBef>
            </a:pPr>
            <a:r>
              <a:rPr sz="3600" spc="-40" dirty="0">
                <a:latin typeface="Arial" panose="020B0604020202020204" pitchFamily="34" charset="0"/>
                <a:cs typeface="Arial" panose="020B0604020202020204" pitchFamily="34" charset="0"/>
              </a:rPr>
              <a:t>RFM</a:t>
            </a:r>
            <a:r>
              <a:rPr sz="3600" spc="-193" dirty="0">
                <a:latin typeface="Arial" panose="020B0604020202020204" pitchFamily="34" charset="0"/>
                <a:cs typeface="Arial" panose="020B0604020202020204" pitchFamily="34" charset="0"/>
              </a:rPr>
              <a:t> </a:t>
            </a:r>
            <a:r>
              <a:rPr sz="3600" spc="7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40" dirty="0">
                <a:latin typeface="Arial" panose="020B0604020202020204" pitchFamily="34" charset="0"/>
                <a:cs typeface="Arial" panose="020B0604020202020204" pitchFamily="34" charset="0"/>
              </a:rPr>
              <a:t>At</a:t>
            </a:r>
            <a:r>
              <a:rPr sz="3600" spc="-193" dirty="0">
                <a:latin typeface="Arial" panose="020B0604020202020204" pitchFamily="34" charset="0"/>
                <a:cs typeface="Arial" panose="020B0604020202020204" pitchFamily="34" charset="0"/>
              </a:rPr>
              <a:t> </a:t>
            </a:r>
            <a:r>
              <a:rPr sz="3600" spc="13" dirty="0">
                <a:latin typeface="Arial" panose="020B0604020202020204" pitchFamily="34" charset="0"/>
                <a:cs typeface="Arial" panose="020B0604020202020204" pitchFamily="34" charset="0"/>
              </a:rPr>
              <a:t>Risk</a:t>
            </a:r>
            <a:r>
              <a:rPr sz="3600" spc="-193" dirty="0">
                <a:latin typeface="Arial" panose="020B0604020202020204" pitchFamily="34" charset="0"/>
                <a:cs typeface="Arial" panose="020B0604020202020204" pitchFamily="34" charset="0"/>
              </a:rPr>
              <a:t> </a:t>
            </a:r>
            <a:r>
              <a:rPr sz="3600" spc="227" dirty="0">
                <a:latin typeface="Arial" panose="020B0604020202020204" pitchFamily="34" charset="0"/>
                <a:cs typeface="Arial" panose="020B0604020202020204" pitchFamily="34" charset="0"/>
              </a:rPr>
              <a:t>Customers-</a:t>
            </a:r>
            <a:r>
              <a:rPr sz="3600" spc="-193"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On</a:t>
            </a:r>
            <a:r>
              <a:rPr sz="3600" spc="-193" dirty="0">
                <a:latin typeface="Arial" panose="020B0604020202020204" pitchFamily="34" charset="0"/>
                <a:cs typeface="Arial" panose="020B0604020202020204" pitchFamily="34" charset="0"/>
              </a:rPr>
              <a:t> </a:t>
            </a:r>
            <a:r>
              <a:rPr sz="3600" spc="113" dirty="0">
                <a:latin typeface="Arial" panose="020B0604020202020204" pitchFamily="34" charset="0"/>
                <a:cs typeface="Arial" panose="020B0604020202020204" pitchFamily="34" charset="0"/>
              </a:rPr>
              <a:t>The</a:t>
            </a:r>
            <a:r>
              <a:rPr sz="3600" spc="-193" dirty="0">
                <a:latin typeface="Arial" panose="020B0604020202020204" pitchFamily="34" charset="0"/>
                <a:cs typeface="Arial" panose="020B0604020202020204" pitchFamily="34" charset="0"/>
              </a:rPr>
              <a:t> </a:t>
            </a:r>
            <a:r>
              <a:rPr sz="3600" spc="180" dirty="0">
                <a:latin typeface="Arial" panose="020B0604020202020204" pitchFamily="34" charset="0"/>
                <a:cs typeface="Arial" panose="020B0604020202020204" pitchFamily="34" charset="0"/>
              </a:rPr>
              <a:t>Verge</a:t>
            </a:r>
            <a:r>
              <a:rPr sz="3600" spc="-193" dirty="0">
                <a:latin typeface="Arial" panose="020B0604020202020204" pitchFamily="34" charset="0"/>
                <a:cs typeface="Arial" panose="020B0604020202020204" pitchFamily="34" charset="0"/>
              </a:rPr>
              <a:t> </a:t>
            </a:r>
            <a:r>
              <a:rPr sz="3600" spc="87" dirty="0">
                <a:latin typeface="Arial" panose="020B0604020202020204" pitchFamily="34" charset="0"/>
                <a:cs typeface="Arial" panose="020B0604020202020204" pitchFamily="34" charset="0"/>
              </a:rPr>
              <a:t>of</a:t>
            </a:r>
            <a:r>
              <a:rPr sz="3600" spc="-193" dirty="0">
                <a:latin typeface="Arial" panose="020B0604020202020204" pitchFamily="34" charset="0"/>
                <a:cs typeface="Arial" panose="020B0604020202020204" pitchFamily="34" charset="0"/>
              </a:rPr>
              <a:t> </a:t>
            </a:r>
            <a:r>
              <a:rPr sz="3600" spc="167" dirty="0">
                <a:latin typeface="Arial" panose="020B0604020202020204" pitchFamily="34" charset="0"/>
                <a:cs typeface="Arial" panose="020B0604020202020204" pitchFamily="34" charset="0"/>
              </a:rPr>
              <a:t>Churning</a:t>
            </a:r>
          </a:p>
        </p:txBody>
      </p:sp>
      <p:sp>
        <p:nvSpPr>
          <p:cNvPr id="4" name="object 4"/>
          <p:cNvSpPr txBox="1"/>
          <p:nvPr/>
        </p:nvSpPr>
        <p:spPr>
          <a:xfrm>
            <a:off x="616577" y="4432629"/>
            <a:ext cx="10206934" cy="1821867"/>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0" tIns="107527" rIns="0" bIns="0" rtlCol="0">
            <a:spAutoFit/>
          </a:bodyPr>
          <a:lstStyle/>
          <a:p>
            <a:pPr marL="723882" marR="194728" indent="-407236">
              <a:spcBef>
                <a:spcPts val="847"/>
              </a:spcBef>
              <a:buClr>
                <a:srgbClr val="000000"/>
              </a:buClr>
              <a:buFont typeface="Arial MT"/>
              <a:buChar char="●"/>
              <a:tabLst>
                <a:tab pos="723035" algn="l"/>
                <a:tab pos="723882" algn="l"/>
              </a:tabLst>
            </a:pPr>
            <a:r>
              <a:rPr sz="1400" b="1" spc="53" dirty="0">
                <a:solidFill>
                  <a:srgbClr val="333333"/>
                </a:solidFill>
                <a:latin typeface="Arial" panose="020B0604020202020204" pitchFamily="34" charset="0"/>
                <a:cs typeface="Arial" panose="020B0604020202020204" pitchFamily="34" charset="0"/>
              </a:rPr>
              <a:t>Relatively</a:t>
            </a:r>
            <a:r>
              <a:rPr sz="1400" b="1" spc="-93" dirty="0">
                <a:solidFill>
                  <a:srgbClr val="333333"/>
                </a:solidFill>
                <a:latin typeface="Arial" panose="020B0604020202020204" pitchFamily="34" charset="0"/>
                <a:cs typeface="Arial" panose="020B0604020202020204" pitchFamily="34" charset="0"/>
              </a:rPr>
              <a:t> </a:t>
            </a:r>
            <a:r>
              <a:rPr sz="1400" b="1" spc="27" dirty="0">
                <a:solidFill>
                  <a:srgbClr val="333333"/>
                </a:solidFill>
                <a:latin typeface="Arial" panose="020B0604020202020204" pitchFamily="34" charset="0"/>
                <a:cs typeface="Arial" panose="020B0604020202020204" pitchFamily="34" charset="0"/>
              </a:rPr>
              <a:t>less</a:t>
            </a:r>
            <a:r>
              <a:rPr sz="1400" b="1" spc="-93" dirty="0">
                <a:solidFill>
                  <a:srgbClr val="333333"/>
                </a:solidFill>
                <a:latin typeface="Arial" panose="020B0604020202020204" pitchFamily="34" charset="0"/>
                <a:cs typeface="Arial" panose="020B0604020202020204" pitchFamily="34" charset="0"/>
              </a:rPr>
              <a:t> </a:t>
            </a:r>
            <a:r>
              <a:rPr sz="1400" b="1" spc="73" dirty="0">
                <a:solidFill>
                  <a:srgbClr val="333333"/>
                </a:solidFill>
                <a:latin typeface="Arial" panose="020B0604020202020204" pitchFamily="34" charset="0"/>
                <a:cs typeface="Arial" panose="020B0604020202020204" pitchFamily="34" charset="0"/>
              </a:rPr>
              <a:t>active  </a:t>
            </a:r>
            <a:r>
              <a:rPr sz="1400" b="1" spc="47" dirty="0">
                <a:solidFill>
                  <a:srgbClr val="333333"/>
                </a:solidFill>
                <a:latin typeface="Arial" panose="020B0604020202020204" pitchFamily="34" charset="0"/>
                <a:cs typeface="Arial" panose="020B0604020202020204" pitchFamily="34" charset="0"/>
              </a:rPr>
              <a:t>since </a:t>
            </a:r>
            <a:r>
              <a:rPr sz="1400" spc="160" dirty="0">
                <a:solidFill>
                  <a:srgbClr val="333333"/>
                </a:solidFill>
                <a:latin typeface="Arial" panose="020B0604020202020204" pitchFamily="34" charset="0"/>
                <a:cs typeface="Arial" panose="020B0604020202020204" pitchFamily="34" charset="0"/>
              </a:rPr>
              <a:t>a </a:t>
            </a:r>
            <a:r>
              <a:rPr sz="1400" spc="-20" dirty="0">
                <a:solidFill>
                  <a:srgbClr val="333333"/>
                </a:solidFill>
                <a:latin typeface="Arial" panose="020B0604020202020204" pitchFamily="34" charset="0"/>
                <a:cs typeface="Arial" panose="020B0604020202020204" pitchFamily="34" charset="0"/>
              </a:rPr>
              <a:t>while, </a:t>
            </a:r>
            <a:r>
              <a:rPr sz="1400" b="1" spc="53" dirty="0">
                <a:solidFill>
                  <a:srgbClr val="333333"/>
                </a:solidFill>
                <a:latin typeface="Arial" panose="020B0604020202020204" pitchFamily="34" charset="0"/>
                <a:cs typeface="Arial" panose="020B0604020202020204" pitchFamily="34" charset="0"/>
              </a:rPr>
              <a:t>low </a:t>
            </a:r>
            <a:r>
              <a:rPr sz="1400" b="1" spc="60" dirty="0">
                <a:solidFill>
                  <a:srgbClr val="333333"/>
                </a:solidFill>
                <a:latin typeface="Arial" panose="020B0604020202020204" pitchFamily="34" charset="0"/>
                <a:cs typeface="Arial" panose="020B0604020202020204" pitchFamily="34" charset="0"/>
              </a:rPr>
              <a:t> </a:t>
            </a:r>
            <a:r>
              <a:rPr sz="1400" b="1" spc="73" dirty="0">
                <a:solidFill>
                  <a:srgbClr val="333333"/>
                </a:solidFill>
                <a:latin typeface="Arial" panose="020B0604020202020204" pitchFamily="34" charset="0"/>
                <a:cs typeface="Arial" panose="020B0604020202020204" pitchFamily="34" charset="0"/>
              </a:rPr>
              <a:t>frequent</a:t>
            </a:r>
            <a:r>
              <a:rPr sz="1400" b="1" spc="-20" dirty="0">
                <a:solidFill>
                  <a:srgbClr val="333333"/>
                </a:solidFill>
                <a:latin typeface="Arial" panose="020B0604020202020204" pitchFamily="34" charset="0"/>
                <a:cs typeface="Arial" panose="020B0604020202020204" pitchFamily="34" charset="0"/>
              </a:rPr>
              <a:t> </a:t>
            </a:r>
            <a:r>
              <a:rPr sz="1400" spc="80" dirty="0">
                <a:solidFill>
                  <a:srgbClr val="333333"/>
                </a:solidFill>
                <a:latin typeface="Arial" panose="020B0604020202020204" pitchFamily="34" charset="0"/>
                <a:cs typeface="Arial" panose="020B0604020202020204" pitchFamily="34" charset="0"/>
              </a:rPr>
              <a:t>and</a:t>
            </a:r>
            <a:r>
              <a:rPr sz="1400" spc="-67" dirty="0">
                <a:solidFill>
                  <a:srgbClr val="333333"/>
                </a:solidFill>
                <a:latin typeface="Arial" panose="020B0604020202020204" pitchFamily="34" charset="0"/>
                <a:cs typeface="Arial" panose="020B0604020202020204" pitchFamily="34" charset="0"/>
              </a:rPr>
              <a:t> </a:t>
            </a:r>
            <a:r>
              <a:rPr sz="1400" spc="73" dirty="0">
                <a:solidFill>
                  <a:srgbClr val="333333"/>
                </a:solidFill>
                <a:latin typeface="Arial" panose="020B0604020202020204" pitchFamily="34" charset="0"/>
                <a:cs typeface="Arial" panose="020B0604020202020204" pitchFamily="34" charset="0"/>
              </a:rPr>
              <a:t>average  </a:t>
            </a:r>
            <a:r>
              <a:rPr sz="1400" spc="40" dirty="0">
                <a:solidFill>
                  <a:srgbClr val="333333"/>
                </a:solidFill>
                <a:latin typeface="Arial" panose="020B0604020202020204" pitchFamily="34" charset="0"/>
                <a:cs typeface="Arial" panose="020B0604020202020204" pitchFamily="34" charset="0"/>
              </a:rPr>
              <a:t>spends</a:t>
            </a:r>
            <a:endParaRPr sz="1400" dirty="0">
              <a:latin typeface="Arial" panose="020B0604020202020204" pitchFamily="34" charset="0"/>
              <a:cs typeface="Arial" panose="020B0604020202020204" pitchFamily="34" charset="0"/>
            </a:endParaRPr>
          </a:p>
          <a:p>
            <a:pPr marL="723882" marR="126997" indent="-407236" algn="just">
              <a:buFont typeface="Arial MT"/>
              <a:buChar char="●"/>
              <a:tabLst>
                <a:tab pos="723882" algn="l"/>
              </a:tabLst>
            </a:pPr>
            <a:r>
              <a:rPr sz="1400" b="1" spc="53" dirty="0">
                <a:solidFill>
                  <a:srgbClr val="333333"/>
                </a:solidFill>
                <a:latin typeface="Arial" panose="020B0604020202020204" pitchFamily="34" charset="0"/>
                <a:cs typeface="Arial" panose="020B0604020202020204" pitchFamily="34" charset="0"/>
              </a:rPr>
              <a:t>Total</a:t>
            </a:r>
            <a:r>
              <a:rPr sz="1400" b="1" dirty="0">
                <a:solidFill>
                  <a:srgbClr val="333333"/>
                </a:solidFill>
                <a:latin typeface="Arial" panose="020B0604020202020204" pitchFamily="34" charset="0"/>
                <a:cs typeface="Arial" panose="020B0604020202020204" pitchFamily="34" charset="0"/>
              </a:rPr>
              <a:t> </a:t>
            </a:r>
            <a:r>
              <a:rPr sz="1400" b="1" spc="-180" dirty="0">
                <a:solidFill>
                  <a:srgbClr val="333333"/>
                </a:solidFill>
                <a:latin typeface="Arial" panose="020B0604020202020204" pitchFamily="34" charset="0"/>
                <a:cs typeface="Arial" panose="020B0604020202020204" pitchFamily="34" charset="0"/>
              </a:rPr>
              <a:t> </a:t>
            </a:r>
            <a:r>
              <a:rPr sz="1400" b="1" spc="-60" dirty="0">
                <a:solidFill>
                  <a:srgbClr val="333333"/>
                </a:solidFill>
                <a:latin typeface="Arial" panose="020B0604020202020204" pitchFamily="34" charset="0"/>
                <a:cs typeface="Arial" panose="020B0604020202020204" pitchFamily="34" charset="0"/>
              </a:rPr>
              <a:t>10</a:t>
            </a:r>
            <a:r>
              <a:rPr sz="1400" b="1" spc="-20" dirty="0">
                <a:solidFill>
                  <a:srgbClr val="333333"/>
                </a:solidFill>
                <a:latin typeface="Arial" panose="020B0604020202020204" pitchFamily="34" charset="0"/>
                <a:cs typeface="Arial" panose="020B0604020202020204" pitchFamily="34" charset="0"/>
              </a:rPr>
              <a:t> </a:t>
            </a:r>
            <a:r>
              <a:rPr sz="1400" spc="40" dirty="0">
                <a:solidFill>
                  <a:srgbClr val="333333"/>
                </a:solidFill>
                <a:latin typeface="Arial" panose="020B0604020202020204" pitchFamily="34" charset="0"/>
                <a:cs typeface="Arial" panose="020B0604020202020204" pitchFamily="34" charset="0"/>
              </a:rPr>
              <a:t>customers</a:t>
            </a:r>
            <a:r>
              <a:rPr sz="1400" spc="-67" dirty="0">
                <a:solidFill>
                  <a:srgbClr val="333333"/>
                </a:solidFill>
                <a:latin typeface="Arial" panose="020B0604020202020204" pitchFamily="34" charset="0"/>
                <a:cs typeface="Arial" panose="020B0604020202020204" pitchFamily="34" charset="0"/>
              </a:rPr>
              <a:t> </a:t>
            </a:r>
            <a:r>
              <a:rPr sz="1400" spc="53" dirty="0">
                <a:solidFill>
                  <a:srgbClr val="333333"/>
                </a:solidFill>
                <a:latin typeface="Arial" panose="020B0604020202020204" pitchFamily="34" charset="0"/>
                <a:cs typeface="Arial" panose="020B0604020202020204" pitchFamily="34" charset="0"/>
              </a:rPr>
              <a:t>are  </a:t>
            </a:r>
            <a:r>
              <a:rPr sz="1400" spc="60" dirty="0">
                <a:solidFill>
                  <a:srgbClr val="333333"/>
                </a:solidFill>
                <a:latin typeface="Arial" panose="020B0604020202020204" pitchFamily="34" charset="0"/>
                <a:cs typeface="Arial" panose="020B0604020202020204" pitchFamily="34" charset="0"/>
              </a:rPr>
              <a:t>segmented</a:t>
            </a:r>
            <a:r>
              <a:rPr sz="1400" spc="-67" dirty="0">
                <a:solidFill>
                  <a:srgbClr val="333333"/>
                </a:solidFill>
                <a:latin typeface="Arial" panose="020B0604020202020204" pitchFamily="34" charset="0"/>
                <a:cs typeface="Arial" panose="020B0604020202020204" pitchFamily="34" charset="0"/>
              </a:rPr>
              <a:t> </a:t>
            </a:r>
            <a:r>
              <a:rPr sz="1400" spc="87" dirty="0">
                <a:solidFill>
                  <a:srgbClr val="333333"/>
                </a:solidFill>
                <a:latin typeface="Arial" panose="020B0604020202020204" pitchFamily="34" charset="0"/>
                <a:cs typeface="Arial" panose="020B0604020202020204" pitchFamily="34" charset="0"/>
              </a:rPr>
              <a:t>as</a:t>
            </a:r>
            <a:r>
              <a:rPr sz="1400" spc="-73" dirty="0">
                <a:solidFill>
                  <a:srgbClr val="333333"/>
                </a:solidFill>
                <a:latin typeface="Arial" panose="020B0604020202020204" pitchFamily="34" charset="0"/>
                <a:cs typeface="Arial" panose="020B0604020202020204" pitchFamily="34" charset="0"/>
              </a:rPr>
              <a:t> </a:t>
            </a:r>
            <a:r>
              <a:rPr sz="1400" b="1" spc="53" dirty="0">
                <a:solidFill>
                  <a:srgbClr val="333333"/>
                </a:solidFill>
                <a:latin typeface="Arial" panose="020B0604020202020204" pitchFamily="34" charset="0"/>
                <a:cs typeface="Arial" panose="020B0604020202020204" pitchFamily="34" charset="0"/>
              </a:rPr>
              <a:t>At</a:t>
            </a:r>
            <a:r>
              <a:rPr sz="1400" b="1" spc="-93" dirty="0">
                <a:solidFill>
                  <a:srgbClr val="333333"/>
                </a:solidFill>
                <a:latin typeface="Arial" panose="020B0604020202020204" pitchFamily="34" charset="0"/>
                <a:cs typeface="Arial" panose="020B0604020202020204" pitchFamily="34" charset="0"/>
              </a:rPr>
              <a:t> </a:t>
            </a:r>
            <a:r>
              <a:rPr sz="1400" b="1" dirty="0">
                <a:solidFill>
                  <a:srgbClr val="333333"/>
                </a:solidFill>
                <a:latin typeface="Arial" panose="020B0604020202020204" pitchFamily="34" charset="0"/>
                <a:cs typeface="Arial" panose="020B0604020202020204" pitchFamily="34" charset="0"/>
              </a:rPr>
              <a:t>Risk</a:t>
            </a:r>
            <a:endParaRPr sz="1400" dirty="0">
              <a:latin typeface="Arial" panose="020B0604020202020204" pitchFamily="34" charset="0"/>
              <a:cs typeface="Arial" panose="020B0604020202020204" pitchFamily="34" charset="0"/>
            </a:endParaRPr>
          </a:p>
          <a:p>
            <a:pPr marL="723882" marR="204888" indent="-407236" algn="just">
              <a:buFont typeface="Arial MT"/>
              <a:buChar char="●"/>
              <a:tabLst>
                <a:tab pos="723882" algn="l"/>
              </a:tabLst>
            </a:pPr>
            <a:r>
              <a:rPr sz="1400" b="1" spc="53" dirty="0">
                <a:solidFill>
                  <a:srgbClr val="333333"/>
                </a:solidFill>
                <a:latin typeface="Arial" panose="020B0604020202020204" pitchFamily="34" charset="0"/>
                <a:cs typeface="Arial" panose="020B0604020202020204" pitchFamily="34" charset="0"/>
              </a:rPr>
              <a:t>Considering</a:t>
            </a:r>
            <a:r>
              <a:rPr sz="1400" b="1" spc="-93" dirty="0">
                <a:solidFill>
                  <a:srgbClr val="333333"/>
                </a:solidFill>
                <a:latin typeface="Arial" panose="020B0604020202020204" pitchFamily="34" charset="0"/>
                <a:cs typeface="Arial" panose="020B0604020202020204" pitchFamily="34" charset="0"/>
              </a:rPr>
              <a:t> </a:t>
            </a:r>
            <a:r>
              <a:rPr sz="1400" b="1" spc="53" dirty="0">
                <a:solidFill>
                  <a:srgbClr val="333333"/>
                </a:solidFill>
                <a:latin typeface="Arial" panose="020B0604020202020204" pitchFamily="34" charset="0"/>
                <a:cs typeface="Arial" panose="020B0604020202020204" pitchFamily="34" charset="0"/>
              </a:rPr>
              <a:t>stopping  </a:t>
            </a:r>
            <a:r>
              <a:rPr sz="1400" spc="40" dirty="0">
                <a:solidFill>
                  <a:srgbClr val="333333"/>
                </a:solidFill>
                <a:latin typeface="Arial" panose="020B0604020202020204" pitchFamily="34" charset="0"/>
                <a:cs typeface="Arial" panose="020B0604020202020204" pitchFamily="34" charset="0"/>
              </a:rPr>
              <a:t>use</a:t>
            </a:r>
            <a:r>
              <a:rPr sz="1400" spc="-80"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of</a:t>
            </a:r>
            <a:r>
              <a:rPr sz="1400" spc="-80" dirty="0">
                <a:solidFill>
                  <a:srgbClr val="333333"/>
                </a:solidFill>
                <a:latin typeface="Arial" panose="020B0604020202020204" pitchFamily="34" charset="0"/>
                <a:cs typeface="Arial" panose="020B0604020202020204" pitchFamily="34" charset="0"/>
              </a:rPr>
              <a:t> </a:t>
            </a:r>
            <a:r>
              <a:rPr sz="1400" spc="27" dirty="0">
                <a:solidFill>
                  <a:srgbClr val="333333"/>
                </a:solidFill>
                <a:latin typeface="Arial" panose="020B0604020202020204" pitchFamily="34" charset="0"/>
                <a:cs typeface="Arial" panose="020B0604020202020204" pitchFamily="34" charset="0"/>
              </a:rPr>
              <a:t>the</a:t>
            </a:r>
            <a:r>
              <a:rPr sz="1400" spc="-80" dirty="0">
                <a:solidFill>
                  <a:srgbClr val="333333"/>
                </a:solidFill>
                <a:latin typeface="Arial" panose="020B0604020202020204" pitchFamily="34" charset="0"/>
                <a:cs typeface="Arial" panose="020B0604020202020204" pitchFamily="34" charset="0"/>
              </a:rPr>
              <a:t> </a:t>
            </a:r>
            <a:r>
              <a:rPr sz="1400" spc="33" dirty="0">
                <a:solidFill>
                  <a:srgbClr val="333333"/>
                </a:solidFill>
                <a:latin typeface="Arial" panose="020B0604020202020204" pitchFamily="34" charset="0"/>
                <a:cs typeface="Arial" panose="020B0604020202020204" pitchFamily="34" charset="0"/>
              </a:rPr>
              <a:t>service</a:t>
            </a:r>
            <a:r>
              <a:rPr sz="1400" spc="-80" dirty="0">
                <a:solidFill>
                  <a:srgbClr val="333333"/>
                </a:solidFill>
                <a:latin typeface="Arial" panose="020B0604020202020204" pitchFamily="34" charset="0"/>
                <a:cs typeface="Arial" panose="020B0604020202020204" pitchFamily="34" charset="0"/>
              </a:rPr>
              <a:t> </a:t>
            </a:r>
            <a:r>
              <a:rPr sz="1400" spc="53" dirty="0">
                <a:solidFill>
                  <a:srgbClr val="333333"/>
                </a:solidFill>
                <a:latin typeface="Arial" panose="020B0604020202020204" pitchFamily="34" charset="0"/>
                <a:cs typeface="Arial" panose="020B0604020202020204" pitchFamily="34" charset="0"/>
              </a:rPr>
              <a:t>due </a:t>
            </a:r>
            <a:r>
              <a:rPr sz="1400" spc="-407"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to</a:t>
            </a:r>
            <a:r>
              <a:rPr sz="1400" spc="-80" dirty="0">
                <a:solidFill>
                  <a:srgbClr val="333333"/>
                </a:solidFill>
                <a:latin typeface="Arial" panose="020B0604020202020204" pitchFamily="34" charset="0"/>
                <a:cs typeface="Arial" panose="020B0604020202020204" pitchFamily="34" charset="0"/>
              </a:rPr>
              <a:t> </a:t>
            </a:r>
            <a:r>
              <a:rPr sz="1400" spc="27" dirty="0">
                <a:solidFill>
                  <a:srgbClr val="333333"/>
                </a:solidFill>
                <a:latin typeface="Arial" panose="020B0604020202020204" pitchFamily="34" charset="0"/>
                <a:cs typeface="Arial" panose="020B0604020202020204" pitchFamily="34" charset="0"/>
              </a:rPr>
              <a:t>various</a:t>
            </a:r>
            <a:r>
              <a:rPr sz="1400" spc="-73"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reasons.</a:t>
            </a:r>
            <a:endParaRPr sz="1400" dirty="0">
              <a:latin typeface="Arial" panose="020B0604020202020204" pitchFamily="34" charset="0"/>
              <a:cs typeface="Arial" panose="020B0604020202020204" pitchFamily="34" charset="0"/>
            </a:endParaRPr>
          </a:p>
          <a:p>
            <a:pPr marL="723882" marR="721342" indent="-407236">
              <a:buFont typeface="Arial MT"/>
              <a:buChar char="●"/>
              <a:tabLst>
                <a:tab pos="723035" algn="l"/>
                <a:tab pos="723882" algn="l"/>
              </a:tabLst>
            </a:pPr>
            <a:r>
              <a:rPr sz="1400" dirty="0">
                <a:solidFill>
                  <a:srgbClr val="333333"/>
                </a:solidFill>
                <a:latin typeface="Arial" panose="020B0604020202020204" pitchFamily="34" charset="0"/>
                <a:cs typeface="Arial" panose="020B0604020202020204" pitchFamily="34" charset="0"/>
              </a:rPr>
              <a:t>Might </a:t>
            </a:r>
            <a:r>
              <a:rPr sz="1400" spc="80" dirty="0">
                <a:solidFill>
                  <a:srgbClr val="333333"/>
                </a:solidFill>
                <a:latin typeface="Arial" panose="020B0604020202020204" pitchFamily="34" charset="0"/>
                <a:cs typeface="Arial" panose="020B0604020202020204" pitchFamily="34" charset="0"/>
              </a:rPr>
              <a:t>had </a:t>
            </a:r>
            <a:r>
              <a:rPr sz="1400" b="1" spc="113" dirty="0">
                <a:solidFill>
                  <a:srgbClr val="333333"/>
                </a:solidFill>
                <a:latin typeface="Arial" panose="020B0604020202020204" pitchFamily="34" charset="0"/>
                <a:cs typeface="Arial" panose="020B0604020202020204" pitchFamily="34" charset="0"/>
              </a:rPr>
              <a:t>bad </a:t>
            </a:r>
            <a:r>
              <a:rPr sz="1400" b="1" spc="120" dirty="0">
                <a:solidFill>
                  <a:srgbClr val="333333"/>
                </a:solidFill>
                <a:latin typeface="Arial" panose="020B0604020202020204" pitchFamily="34" charset="0"/>
                <a:cs typeface="Arial" panose="020B0604020202020204" pitchFamily="34" charset="0"/>
              </a:rPr>
              <a:t> </a:t>
            </a:r>
            <a:r>
              <a:rPr sz="1400" b="1" spc="67" dirty="0">
                <a:solidFill>
                  <a:srgbClr val="333333"/>
                </a:solidFill>
                <a:latin typeface="Arial" panose="020B0604020202020204" pitchFamily="34" charset="0"/>
                <a:cs typeface="Arial" panose="020B0604020202020204" pitchFamily="34" charset="0"/>
              </a:rPr>
              <a:t>experience</a:t>
            </a:r>
            <a:r>
              <a:rPr sz="1400" b="1" spc="-20" dirty="0">
                <a:solidFill>
                  <a:srgbClr val="333333"/>
                </a:solidFill>
                <a:latin typeface="Arial" panose="020B0604020202020204" pitchFamily="34" charset="0"/>
                <a:cs typeface="Arial" panose="020B0604020202020204" pitchFamily="34" charset="0"/>
              </a:rPr>
              <a:t> </a:t>
            </a:r>
            <a:r>
              <a:rPr sz="1400" dirty="0">
                <a:solidFill>
                  <a:srgbClr val="333333"/>
                </a:solidFill>
                <a:latin typeface="Arial" panose="020B0604020202020204" pitchFamily="34" charset="0"/>
                <a:cs typeface="Arial" panose="020B0604020202020204" pitchFamily="34" charset="0"/>
              </a:rPr>
              <a:t>with  </a:t>
            </a:r>
            <a:r>
              <a:rPr sz="1400" spc="33" dirty="0">
                <a:solidFill>
                  <a:srgbClr val="333333"/>
                </a:solidFill>
                <a:latin typeface="Arial" panose="020B0604020202020204" pitchFamily="34" charset="0"/>
                <a:cs typeface="Arial" panose="020B0604020202020204" pitchFamily="34" charset="0"/>
              </a:rPr>
              <a:t>services</a:t>
            </a:r>
            <a:r>
              <a:rPr lang="en-US" sz="1400" spc="33" dirty="0">
                <a:solidFill>
                  <a:srgbClr val="333333"/>
                </a:solidFill>
                <a:latin typeface="Arial" panose="020B0604020202020204" pitchFamily="34" charset="0"/>
                <a:cs typeface="Arial" panose="020B0604020202020204" pitchFamily="34" charset="0"/>
              </a:rPr>
              <a:t>. </a:t>
            </a:r>
            <a:r>
              <a:rPr sz="1400" spc="-20" dirty="0">
                <a:solidFill>
                  <a:srgbClr val="333333"/>
                </a:solidFill>
                <a:latin typeface="Arial" panose="020B0604020202020204" pitchFamily="34" charset="0"/>
                <a:cs typeface="Arial" panose="020B0604020202020204" pitchFamily="34" charset="0"/>
              </a:rPr>
              <a:t>In</a:t>
            </a:r>
            <a:r>
              <a:rPr sz="1400" spc="-87" dirty="0">
                <a:solidFill>
                  <a:srgbClr val="333333"/>
                </a:solidFill>
                <a:latin typeface="Arial" panose="020B0604020202020204" pitchFamily="34" charset="0"/>
                <a:cs typeface="Arial" panose="020B0604020202020204" pitchFamily="34" charset="0"/>
              </a:rPr>
              <a:t> </a:t>
            </a:r>
            <a:r>
              <a:rPr sz="1400" spc="13" dirty="0">
                <a:solidFill>
                  <a:srgbClr val="333333"/>
                </a:solidFill>
                <a:latin typeface="Arial" panose="020B0604020202020204" pitchFamily="34" charset="0"/>
                <a:cs typeface="Arial" panose="020B0604020202020204" pitchFamily="34" charset="0"/>
              </a:rPr>
              <a:t>order</a:t>
            </a:r>
            <a:r>
              <a:rPr sz="1400" spc="-80"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to</a:t>
            </a:r>
            <a:r>
              <a:rPr sz="1400" spc="-87" dirty="0">
                <a:solidFill>
                  <a:srgbClr val="333333"/>
                </a:solidFill>
                <a:latin typeface="Arial" panose="020B0604020202020204" pitchFamily="34" charset="0"/>
                <a:cs typeface="Arial" panose="020B0604020202020204" pitchFamily="34" charset="0"/>
              </a:rPr>
              <a:t> </a:t>
            </a:r>
            <a:r>
              <a:rPr sz="1400" spc="33" dirty="0">
                <a:solidFill>
                  <a:srgbClr val="333333"/>
                </a:solidFill>
                <a:latin typeface="Arial" panose="020B0604020202020204" pitchFamily="34" charset="0"/>
                <a:cs typeface="Arial" panose="020B0604020202020204" pitchFamily="34" charset="0"/>
              </a:rPr>
              <a:t>prevent</a:t>
            </a:r>
            <a:r>
              <a:rPr sz="1400" spc="-80" dirty="0">
                <a:solidFill>
                  <a:srgbClr val="333333"/>
                </a:solidFill>
                <a:latin typeface="Arial" panose="020B0604020202020204" pitchFamily="34" charset="0"/>
                <a:cs typeface="Arial" panose="020B0604020202020204" pitchFamily="34" charset="0"/>
              </a:rPr>
              <a:t> </a:t>
            </a:r>
            <a:r>
              <a:rPr sz="1400" spc="-40" dirty="0">
                <a:solidFill>
                  <a:srgbClr val="333333"/>
                </a:solidFill>
                <a:latin typeface="Arial" panose="020B0604020202020204" pitchFamily="34" charset="0"/>
                <a:cs typeface="Arial" panose="020B0604020202020204" pitchFamily="34" charset="0"/>
              </a:rPr>
              <a:t>this, </a:t>
            </a:r>
            <a:r>
              <a:rPr sz="1400" spc="-407" dirty="0">
                <a:solidFill>
                  <a:srgbClr val="333333"/>
                </a:solidFill>
                <a:latin typeface="Arial" panose="020B0604020202020204" pitchFamily="34" charset="0"/>
                <a:cs typeface="Arial" panose="020B0604020202020204" pitchFamily="34" charset="0"/>
              </a:rPr>
              <a:t> </a:t>
            </a:r>
            <a:r>
              <a:rPr sz="1400" spc="-40" dirty="0">
                <a:solidFill>
                  <a:srgbClr val="333333"/>
                </a:solidFill>
                <a:latin typeface="Arial" panose="020B0604020202020204" pitchFamily="34" charset="0"/>
                <a:cs typeface="Arial" panose="020B0604020202020204" pitchFamily="34" charset="0"/>
              </a:rPr>
              <a:t>it's</a:t>
            </a:r>
            <a:r>
              <a:rPr sz="1400" spc="-67" dirty="0">
                <a:solidFill>
                  <a:srgbClr val="333333"/>
                </a:solidFill>
                <a:latin typeface="Arial" panose="020B0604020202020204" pitchFamily="34" charset="0"/>
                <a:cs typeface="Arial" panose="020B0604020202020204" pitchFamily="34" charset="0"/>
              </a:rPr>
              <a:t> </a:t>
            </a:r>
            <a:r>
              <a:rPr sz="1400" spc="53" dirty="0">
                <a:solidFill>
                  <a:srgbClr val="333333"/>
                </a:solidFill>
                <a:latin typeface="Arial" panose="020B0604020202020204" pitchFamily="34" charset="0"/>
                <a:cs typeface="Arial" panose="020B0604020202020204" pitchFamily="34" charset="0"/>
              </a:rPr>
              <a:t>necessary</a:t>
            </a:r>
            <a:r>
              <a:rPr sz="1400" spc="-67"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to  </a:t>
            </a:r>
            <a:r>
              <a:rPr sz="1400" spc="-7" dirty="0">
                <a:solidFill>
                  <a:srgbClr val="333333"/>
                </a:solidFill>
                <a:latin typeface="Arial" panose="020B0604020202020204" pitchFamily="34" charset="0"/>
                <a:cs typeface="Arial" panose="020B0604020202020204" pitchFamily="34" charset="0"/>
              </a:rPr>
              <a:t>scrutinize</a:t>
            </a:r>
            <a:r>
              <a:rPr lang="en-US" sz="1400" spc="-7"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their</a:t>
            </a:r>
            <a:r>
              <a:rPr lang="en-US" sz="1400" spc="-7" dirty="0">
                <a:solidFill>
                  <a:srgbClr val="333333"/>
                </a:solidFill>
                <a:latin typeface="Arial" panose="020B0604020202020204" pitchFamily="34" charset="0"/>
                <a:cs typeface="Arial" panose="020B0604020202020204" pitchFamily="34" charset="0"/>
              </a:rPr>
              <a:t> </a:t>
            </a:r>
            <a:r>
              <a:rPr sz="1400" spc="20" dirty="0">
                <a:solidFill>
                  <a:srgbClr val="333333"/>
                </a:solidFill>
                <a:latin typeface="Arial" panose="020B0604020202020204" pitchFamily="34" charset="0"/>
                <a:cs typeface="Arial" panose="020B0604020202020204" pitchFamily="34" charset="0"/>
              </a:rPr>
              <a:t>behavior.</a:t>
            </a:r>
            <a:endParaRPr sz="1400" dirty="0">
              <a:latin typeface="Arial" panose="020B0604020202020204" pitchFamily="34" charset="0"/>
              <a:cs typeface="Arial" panose="020B0604020202020204" pitchFamily="34" charset="0"/>
            </a:endParaRPr>
          </a:p>
          <a:p>
            <a:pPr marL="114297">
              <a:spcBef>
                <a:spcPts val="1600"/>
              </a:spcBef>
            </a:pPr>
            <a:r>
              <a:rPr sz="1400" b="1" spc="80" dirty="0">
                <a:solidFill>
                  <a:srgbClr val="333333"/>
                </a:solidFill>
                <a:latin typeface="Arial" panose="020B0604020202020204" pitchFamily="34" charset="0"/>
                <a:cs typeface="Arial" panose="020B0604020202020204" pitchFamily="34" charset="0"/>
              </a:rPr>
              <a:t>Recommendation</a:t>
            </a:r>
            <a:endParaRPr sz="1400" dirty="0">
              <a:latin typeface="Arial" panose="020B0604020202020204" pitchFamily="34" charset="0"/>
              <a:cs typeface="Arial" panose="020B0604020202020204" pitchFamily="34" charset="0"/>
            </a:endParaRPr>
          </a:p>
          <a:p>
            <a:pPr marL="723882" marR="387764" indent="-407236">
              <a:buFont typeface="Arial MT"/>
              <a:buChar char="●"/>
              <a:tabLst>
                <a:tab pos="723035" algn="l"/>
                <a:tab pos="723882" algn="l"/>
              </a:tabLst>
            </a:pPr>
            <a:r>
              <a:rPr sz="1400" b="1" spc="40" dirty="0">
                <a:solidFill>
                  <a:srgbClr val="333333"/>
                </a:solidFill>
                <a:latin typeface="Arial" panose="020B0604020202020204" pitchFamily="34" charset="0"/>
                <a:cs typeface="Arial" panose="020B0604020202020204" pitchFamily="34" charset="0"/>
              </a:rPr>
              <a:t>Send</a:t>
            </a:r>
            <a:r>
              <a:rPr sz="1400" b="1" spc="-93" dirty="0">
                <a:solidFill>
                  <a:srgbClr val="333333"/>
                </a:solidFill>
                <a:latin typeface="Arial" panose="020B0604020202020204" pitchFamily="34" charset="0"/>
                <a:cs typeface="Arial" panose="020B0604020202020204" pitchFamily="34" charset="0"/>
              </a:rPr>
              <a:t> </a:t>
            </a:r>
            <a:r>
              <a:rPr sz="1400" b="1" spc="53" dirty="0">
                <a:solidFill>
                  <a:srgbClr val="333333"/>
                </a:solidFill>
                <a:latin typeface="Arial" panose="020B0604020202020204" pitchFamily="34" charset="0"/>
                <a:cs typeface="Arial" panose="020B0604020202020204" pitchFamily="34" charset="0"/>
              </a:rPr>
              <a:t>personalized  </a:t>
            </a:r>
            <a:r>
              <a:rPr sz="1400" b="1" spc="80" dirty="0">
                <a:solidFill>
                  <a:srgbClr val="333333"/>
                </a:solidFill>
                <a:latin typeface="Arial" panose="020B0604020202020204" pitchFamily="34" charset="0"/>
                <a:cs typeface="Arial" panose="020B0604020202020204" pitchFamily="34" charset="0"/>
              </a:rPr>
              <a:t>emails</a:t>
            </a:r>
            <a:r>
              <a:rPr sz="1400" b="1" spc="-93"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to</a:t>
            </a:r>
            <a:r>
              <a:rPr sz="1400" spc="-140" dirty="0">
                <a:solidFill>
                  <a:srgbClr val="333333"/>
                </a:solidFill>
                <a:latin typeface="Arial" panose="020B0604020202020204" pitchFamily="34" charset="0"/>
                <a:cs typeface="Arial" panose="020B0604020202020204" pitchFamily="34" charset="0"/>
              </a:rPr>
              <a:t> </a:t>
            </a:r>
            <a:r>
              <a:rPr sz="1400" spc="47" dirty="0">
                <a:solidFill>
                  <a:srgbClr val="333333"/>
                </a:solidFill>
                <a:latin typeface="Arial" panose="020B0604020202020204" pitchFamily="34" charset="0"/>
                <a:cs typeface="Arial" panose="020B0604020202020204" pitchFamily="34" charset="0"/>
              </a:rPr>
              <a:t>reconnect</a:t>
            </a:r>
            <a:endParaRPr sz="1400" dirty="0">
              <a:latin typeface="Arial" panose="020B0604020202020204" pitchFamily="34" charset="0"/>
              <a:cs typeface="Arial" panose="020B0604020202020204" pitchFamily="34" charset="0"/>
            </a:endParaRPr>
          </a:p>
          <a:p>
            <a:pPr marL="723882" indent="-407236">
              <a:buFont typeface="Arial MT"/>
              <a:buChar char="●"/>
              <a:tabLst>
                <a:tab pos="723035" algn="l"/>
                <a:tab pos="723882" algn="l"/>
              </a:tabLst>
            </a:pPr>
            <a:r>
              <a:rPr sz="1400" spc="33" dirty="0">
                <a:solidFill>
                  <a:srgbClr val="333333"/>
                </a:solidFill>
                <a:latin typeface="Arial" panose="020B0604020202020204" pitchFamily="34" charset="0"/>
                <a:cs typeface="Arial" panose="020B0604020202020204" pitchFamily="34" charset="0"/>
              </a:rPr>
              <a:t>Improve</a:t>
            </a:r>
            <a:r>
              <a:rPr sz="1400" spc="-87" dirty="0">
                <a:solidFill>
                  <a:srgbClr val="333333"/>
                </a:solidFill>
                <a:latin typeface="Arial" panose="020B0604020202020204" pitchFamily="34" charset="0"/>
                <a:cs typeface="Arial" panose="020B0604020202020204" pitchFamily="34" charset="0"/>
              </a:rPr>
              <a:t> </a:t>
            </a:r>
            <a:r>
              <a:rPr sz="1400" spc="-7" dirty="0">
                <a:solidFill>
                  <a:srgbClr val="333333"/>
                </a:solidFill>
                <a:latin typeface="Arial" panose="020B0604020202020204" pitchFamily="34" charset="0"/>
                <a:cs typeface="Arial" panose="020B0604020202020204" pitchFamily="34" charset="0"/>
              </a:rPr>
              <a:t>trust</a:t>
            </a:r>
            <a:r>
              <a:rPr sz="1400" spc="-80" dirty="0">
                <a:solidFill>
                  <a:srgbClr val="333333"/>
                </a:solidFill>
                <a:latin typeface="Arial" panose="020B0604020202020204" pitchFamily="34" charset="0"/>
                <a:cs typeface="Arial" panose="020B0604020202020204" pitchFamily="34" charset="0"/>
              </a:rPr>
              <a:t> </a:t>
            </a:r>
            <a:r>
              <a:rPr sz="1400" spc="53" dirty="0">
                <a:solidFill>
                  <a:srgbClr val="333333"/>
                </a:solidFill>
                <a:latin typeface="Arial" panose="020B0604020202020204" pitchFamily="34" charset="0"/>
                <a:cs typeface="Arial" panose="020B0604020202020204" pitchFamily="34" charset="0"/>
              </a:rPr>
              <a:t>&amp;</a:t>
            </a:r>
            <a:r>
              <a:rPr sz="1400" spc="-80" dirty="0">
                <a:solidFill>
                  <a:srgbClr val="333333"/>
                </a:solidFill>
                <a:latin typeface="Arial" panose="020B0604020202020204" pitchFamily="34" charset="0"/>
                <a:cs typeface="Arial" panose="020B0604020202020204" pitchFamily="34" charset="0"/>
              </a:rPr>
              <a:t> </a:t>
            </a:r>
            <a:r>
              <a:rPr sz="1400" spc="20" dirty="0">
                <a:solidFill>
                  <a:srgbClr val="333333"/>
                </a:solidFill>
                <a:latin typeface="Arial" panose="020B0604020202020204" pitchFamily="34" charset="0"/>
                <a:cs typeface="Arial" panose="020B0604020202020204" pitchFamily="34" charset="0"/>
              </a:rPr>
              <a:t>loyalty</a:t>
            </a:r>
            <a:r>
              <a:rPr lang="en-US" sz="1400" spc="20" dirty="0">
                <a:solidFill>
                  <a:srgbClr val="333333"/>
                </a:solidFill>
                <a:latin typeface="Arial" panose="020B0604020202020204" pitchFamily="34" charset="0"/>
                <a:cs typeface="Arial" panose="020B0604020202020204" pitchFamily="34" charset="0"/>
              </a:rPr>
              <a:t>. </a:t>
            </a:r>
            <a:r>
              <a:rPr sz="1400" b="1" spc="40" dirty="0">
                <a:solidFill>
                  <a:srgbClr val="333333"/>
                </a:solidFill>
                <a:latin typeface="Arial" panose="020B0604020202020204" pitchFamily="34" charset="0"/>
                <a:cs typeface="Arial" panose="020B0604020202020204" pitchFamily="34" charset="0"/>
              </a:rPr>
              <a:t>Offer</a:t>
            </a:r>
            <a:r>
              <a:rPr sz="1400" b="1" spc="-93" dirty="0">
                <a:solidFill>
                  <a:srgbClr val="333333"/>
                </a:solidFill>
                <a:latin typeface="Arial" panose="020B0604020202020204" pitchFamily="34" charset="0"/>
                <a:cs typeface="Arial" panose="020B0604020202020204" pitchFamily="34" charset="0"/>
              </a:rPr>
              <a:t> </a:t>
            </a:r>
            <a:r>
              <a:rPr sz="1400" b="1" spc="60" dirty="0">
                <a:solidFill>
                  <a:srgbClr val="333333"/>
                </a:solidFill>
                <a:latin typeface="Arial" panose="020B0604020202020204" pitchFamily="34" charset="0"/>
                <a:cs typeface="Arial" panose="020B0604020202020204" pitchFamily="34" charset="0"/>
              </a:rPr>
              <a:t>renewals,  </a:t>
            </a:r>
            <a:r>
              <a:rPr sz="1400" spc="27" dirty="0">
                <a:solidFill>
                  <a:srgbClr val="333333"/>
                </a:solidFill>
                <a:latin typeface="Arial" panose="020B0604020202020204" pitchFamily="34" charset="0"/>
                <a:cs typeface="Arial" panose="020B0604020202020204" pitchFamily="34" charset="0"/>
              </a:rPr>
              <a:t>provide</a:t>
            </a:r>
            <a:r>
              <a:rPr sz="1400" spc="-67" dirty="0">
                <a:solidFill>
                  <a:srgbClr val="333333"/>
                </a:solidFill>
                <a:latin typeface="Arial" panose="020B0604020202020204" pitchFamily="34" charset="0"/>
                <a:cs typeface="Arial" panose="020B0604020202020204" pitchFamily="34" charset="0"/>
              </a:rPr>
              <a:t> </a:t>
            </a:r>
            <a:r>
              <a:rPr sz="1400" dirty="0">
                <a:solidFill>
                  <a:srgbClr val="333333"/>
                </a:solidFill>
                <a:latin typeface="Arial" panose="020B0604020202020204" pitchFamily="34" charset="0"/>
                <a:cs typeface="Arial" panose="020B0604020202020204" pitchFamily="34" charset="0"/>
              </a:rPr>
              <a:t>helpful  </a:t>
            </a:r>
            <a:r>
              <a:rPr sz="1400" spc="13" dirty="0">
                <a:solidFill>
                  <a:srgbClr val="333333"/>
                </a:solidFill>
                <a:latin typeface="Arial" panose="020B0604020202020204" pitchFamily="34" charset="0"/>
                <a:cs typeface="Arial" panose="020B0604020202020204" pitchFamily="34" charset="0"/>
              </a:rPr>
              <a:t>resources.</a:t>
            </a:r>
            <a:endParaRPr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CD0236B-68A9-30F7-E204-1E928A78C3FB}"/>
              </a:ext>
            </a:extLst>
          </p:cNvPr>
          <p:cNvPicPr>
            <a:picLocks noChangeAspect="1"/>
          </p:cNvPicPr>
          <p:nvPr/>
        </p:nvPicPr>
        <p:blipFill>
          <a:blip r:embed="rId2"/>
          <a:stretch>
            <a:fillRect/>
          </a:stretch>
        </p:blipFill>
        <p:spPr>
          <a:xfrm>
            <a:off x="0" y="6254496"/>
            <a:ext cx="12192000" cy="603504"/>
          </a:xfrm>
          <a:prstGeom prst="rect">
            <a:avLst/>
          </a:prstGeom>
        </p:spPr>
      </p:pic>
      <p:sp>
        <p:nvSpPr>
          <p:cNvPr id="10" name="object 2">
            <a:extLst>
              <a:ext uri="{FF2B5EF4-FFF2-40B4-BE49-F238E27FC236}">
                <a16:creationId xmlns:a16="http://schemas.microsoft.com/office/drawing/2014/main" id="{0EB27F33-F2B2-F731-7F79-4A062D8DC542}"/>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2" name="Picture 11">
            <a:extLst>
              <a:ext uri="{FF2B5EF4-FFF2-40B4-BE49-F238E27FC236}">
                <a16:creationId xmlns:a16="http://schemas.microsoft.com/office/drawing/2014/main" id="{A1607CF5-4065-7563-D067-AE7D6E41E896}"/>
              </a:ext>
            </a:extLst>
          </p:cNvPr>
          <p:cNvPicPr>
            <a:picLocks noChangeAspect="1"/>
          </p:cNvPicPr>
          <p:nvPr/>
        </p:nvPicPr>
        <p:blipFill>
          <a:blip r:embed="rId3"/>
          <a:stretch>
            <a:fillRect/>
          </a:stretch>
        </p:blipFill>
        <p:spPr>
          <a:xfrm>
            <a:off x="616576" y="939376"/>
            <a:ext cx="10206933" cy="349325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8EE8-9536-F053-E585-5D03384E1898}"/>
              </a:ext>
            </a:extLst>
          </p:cNvPr>
          <p:cNvSpPr>
            <a:spLocks noGrp="1"/>
          </p:cNvSpPr>
          <p:nvPr>
            <p:ph type="title"/>
          </p:nvPr>
        </p:nvSpPr>
        <p:spPr>
          <a:xfrm>
            <a:off x="1017037" y="0"/>
            <a:ext cx="6272784" cy="831985"/>
          </a:xfrm>
        </p:spPr>
        <p:txBody>
          <a:bodyPr vert="horz" lIns="91440" tIns="45720" rIns="91440" bIns="45720" rtlCol="0" anchor="b">
            <a:normAutofit/>
          </a:bodyPr>
          <a:lstStyle/>
          <a:p>
            <a:r>
              <a:rPr lang="en-US" sz="4000" dirty="0">
                <a:latin typeface="Arial" panose="020B0604020202020204" pitchFamily="34" charset="0"/>
                <a:cs typeface="Arial" panose="020B0604020202020204" pitchFamily="34" charset="0"/>
              </a:rPr>
              <a:t>Recommendations </a:t>
            </a:r>
          </a:p>
        </p:txBody>
      </p:sp>
      <p:pic>
        <p:nvPicPr>
          <p:cNvPr id="5" name="Picture 4" descr="Light bulb on yellow background with sketched light beams and cord">
            <a:extLst>
              <a:ext uri="{FF2B5EF4-FFF2-40B4-BE49-F238E27FC236}">
                <a16:creationId xmlns:a16="http://schemas.microsoft.com/office/drawing/2014/main" id="{786A10E4-CD1D-C635-63AF-28DEBABE4E2E}"/>
              </a:ext>
            </a:extLst>
          </p:cNvPr>
          <p:cNvPicPr>
            <a:picLocks noChangeAspect="1"/>
          </p:cNvPicPr>
          <p:nvPr/>
        </p:nvPicPr>
        <p:blipFill rotWithShape="1">
          <a:blip r:embed="rId2"/>
          <a:srcRect l="52154" r="7444"/>
          <a:stretch/>
        </p:blipFill>
        <p:spPr>
          <a:xfrm>
            <a:off x="20" y="10"/>
            <a:ext cx="1017017" cy="831975"/>
          </a:xfrm>
          <a:prstGeom prst="rect">
            <a:avLst/>
          </a:prstGeom>
        </p:spPr>
      </p:pic>
      <p:sp>
        <p:nvSpPr>
          <p:cNvPr id="3" name="Content Placeholder 2">
            <a:extLst>
              <a:ext uri="{FF2B5EF4-FFF2-40B4-BE49-F238E27FC236}">
                <a16:creationId xmlns:a16="http://schemas.microsoft.com/office/drawing/2014/main" id="{1B5A40F9-E993-4589-EA26-AFC80C685238}"/>
              </a:ext>
            </a:extLst>
          </p:cNvPr>
          <p:cNvSpPr>
            <a:spLocks noGrp="1"/>
          </p:cNvSpPr>
          <p:nvPr>
            <p:ph sz="half" idx="1"/>
          </p:nvPr>
        </p:nvSpPr>
        <p:spPr>
          <a:xfrm>
            <a:off x="0" y="3144416"/>
            <a:ext cx="12014358" cy="3713583"/>
          </a:xfrm>
        </p:spPr>
        <p:txBody>
          <a:bodyPr vert="horz" lIns="91440" tIns="45720" rIns="91440" bIns="45720" rtlCol="0" anchor="t">
            <a:noAutofit/>
          </a:bodyPr>
          <a:lstStyle/>
          <a:p>
            <a:pPr algn="just">
              <a:lnSpc>
                <a:spcPct val="100000"/>
              </a:lnSpc>
            </a:pPr>
            <a:r>
              <a:rPr lang="en-US" sz="1400" dirty="0">
                <a:latin typeface="Arial" panose="020B0604020202020204" pitchFamily="34" charset="0"/>
                <a:cs typeface="Arial" panose="020B0604020202020204" pitchFamily="34" charset="0"/>
              </a:rPr>
              <a:t>According to RFM analysis, customers can be categorized into Six distinct groups: Champion, loyal, Price Sensitive, Can’t Lose Them, At Risk and lost customers. It is important to develop a focused approach for each group in order to optimize customer retention and enhance customer experience.</a:t>
            </a:r>
          </a:p>
          <a:p>
            <a:pPr algn="just">
              <a:lnSpc>
                <a:spcPct val="100000"/>
              </a:lnSpc>
            </a:pPr>
            <a:r>
              <a:rPr lang="en-US" sz="1400" b="1" dirty="0">
                <a:latin typeface="Arial" panose="020B0604020202020204" pitchFamily="34" charset="0"/>
                <a:cs typeface="Arial" panose="020B0604020202020204" pitchFamily="34" charset="0"/>
              </a:rPr>
              <a:t>best customers(Champions)</a:t>
            </a:r>
            <a:r>
              <a:rPr lang="en-US" sz="1400" dirty="0">
                <a:latin typeface="Arial" panose="020B0604020202020204" pitchFamily="34" charset="0"/>
                <a:cs typeface="Arial" panose="020B0604020202020204" pitchFamily="34" charset="0"/>
              </a:rPr>
              <a:t>, it is recommended to provide personalized recognition, exclusive offers, and incentives to ensure that they continue to choose our company over others. By doing so, we can maintain their loyalty and strengthen the long-term relationship.</a:t>
            </a:r>
          </a:p>
          <a:p>
            <a:pPr algn="just">
              <a:lnSpc>
                <a:spcPct val="100000"/>
              </a:lnSpc>
            </a:pPr>
            <a:r>
              <a:rPr lang="en-US" sz="1400" b="1" dirty="0">
                <a:latin typeface="Arial" panose="020B0604020202020204" pitchFamily="34" charset="0"/>
                <a:cs typeface="Arial" panose="020B0604020202020204" pitchFamily="34" charset="0"/>
              </a:rPr>
              <a:t>loyal customers(Loyal &amp; Price Sensitive)</a:t>
            </a:r>
            <a:r>
              <a:rPr lang="en-US" sz="1400" dirty="0">
                <a:latin typeface="Arial" panose="020B0604020202020204" pitchFamily="34" charset="0"/>
                <a:cs typeface="Arial" panose="020B0604020202020204" pitchFamily="34" charset="0"/>
              </a:rPr>
              <a:t>, it is essential to offer periodic discounts and offers to keep them engaged by providing cost effective deals and tailored offers and interested in our products or services. By keeping them engaged, we can turn them into our best customers and improve their satisfaction level with our brand.</a:t>
            </a:r>
          </a:p>
          <a:p>
            <a:pPr algn="just">
              <a:lnSpc>
                <a:spcPct val="100000"/>
              </a:lnSpc>
            </a:pPr>
            <a:r>
              <a:rPr lang="en-US" sz="1400" b="1" dirty="0">
                <a:latin typeface="Arial" panose="020B0604020202020204" pitchFamily="34" charset="0"/>
                <a:cs typeface="Arial" panose="020B0604020202020204" pitchFamily="34" charset="0"/>
              </a:rPr>
              <a:t>verge of churn customer(At Risk &amp; Can’t Lose Them)</a:t>
            </a:r>
            <a:r>
              <a:rPr lang="en-US" sz="1400" dirty="0">
                <a:latin typeface="Arial" panose="020B0604020202020204" pitchFamily="34" charset="0"/>
                <a:cs typeface="Arial" panose="020B0604020202020204" pitchFamily="34" charset="0"/>
              </a:rPr>
              <a:t>, we need to develop an effective action plan to prevent them from leaving the company. We can conduct surveys, offer incentives, and personalize the communication to identify and address their concerns, and thereby increase their loyalty towards our brand.</a:t>
            </a:r>
          </a:p>
          <a:p>
            <a:pPr algn="just">
              <a:lnSpc>
                <a:spcPct val="100000"/>
              </a:lnSpc>
            </a:pPr>
            <a:r>
              <a:rPr lang="en-US" sz="1400" b="1" dirty="0">
                <a:latin typeface="Arial" panose="020B0604020202020204" pitchFamily="34" charset="0"/>
                <a:cs typeface="Arial" panose="020B0604020202020204" pitchFamily="34" charset="0"/>
              </a:rPr>
              <a:t> lost customers,</a:t>
            </a:r>
            <a:r>
              <a:rPr lang="en-US" sz="1400" dirty="0">
                <a:latin typeface="Arial" panose="020B0604020202020204" pitchFamily="34" charset="0"/>
                <a:cs typeface="Arial" panose="020B0604020202020204" pitchFamily="34" charset="0"/>
              </a:rPr>
              <a:t> it is important to analyze their behavior and preferences to identify the reasons for their departure. By identifying the key drivers of customer churn, we can develop targeted strategies to prevent such occurrences in the future and improve our overall retention rate.</a:t>
            </a:r>
          </a:p>
        </p:txBody>
      </p:sp>
      <p:pic>
        <p:nvPicPr>
          <p:cNvPr id="6" name="Picture 5">
            <a:extLst>
              <a:ext uri="{FF2B5EF4-FFF2-40B4-BE49-F238E27FC236}">
                <a16:creationId xmlns:a16="http://schemas.microsoft.com/office/drawing/2014/main" id="{91B88488-E8BE-E4A5-5E23-53D1B547A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009" y="831985"/>
            <a:ext cx="7203232" cy="2312431"/>
          </a:xfrm>
          <a:prstGeom prst="rect">
            <a:avLst/>
          </a:prstGeom>
        </p:spPr>
      </p:pic>
    </p:spTree>
    <p:extLst>
      <p:ext uri="{BB962C8B-B14F-4D97-AF65-F5344CB8AC3E}">
        <p14:creationId xmlns:p14="http://schemas.microsoft.com/office/powerpoint/2010/main" val="1569051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975D1">
              <a:alpha val="23419"/>
            </a:srgbClr>
          </a:solidFill>
        </p:spPr>
        <p:txBody>
          <a:bodyPr wrap="square" lIns="0" tIns="0" rIns="0" bIns="0" rtlCol="0"/>
          <a:lstStyle/>
          <a:p>
            <a:endParaRPr sz="2400"/>
          </a:p>
        </p:txBody>
      </p:sp>
      <p:sp>
        <p:nvSpPr>
          <p:cNvPr id="3" name="object 3"/>
          <p:cNvSpPr txBox="1">
            <a:spLocks noGrp="1"/>
          </p:cNvSpPr>
          <p:nvPr>
            <p:ph type="title"/>
          </p:nvPr>
        </p:nvSpPr>
        <p:spPr>
          <a:xfrm>
            <a:off x="4475816" y="3166101"/>
            <a:ext cx="3397673" cy="755762"/>
          </a:xfrm>
          <a:prstGeom prst="rect">
            <a:avLst/>
          </a:prstGeom>
        </p:spPr>
        <p:txBody>
          <a:bodyPr vert="horz" wrap="square" lIns="0" tIns="16933" rIns="0" bIns="0" rtlCol="0" anchor="ctr">
            <a:spAutoFit/>
          </a:bodyPr>
          <a:lstStyle/>
          <a:p>
            <a:pPr marL="16933">
              <a:lnSpc>
                <a:spcPct val="100000"/>
              </a:lnSpc>
              <a:spcBef>
                <a:spcPts val="133"/>
              </a:spcBef>
            </a:pPr>
            <a:r>
              <a:rPr sz="4800" spc="200" dirty="0">
                <a:latin typeface="Tahoma"/>
                <a:cs typeface="Tahoma"/>
              </a:rPr>
              <a:t>Thank</a:t>
            </a:r>
            <a:r>
              <a:rPr sz="4800" spc="-493" dirty="0">
                <a:latin typeface="Tahoma"/>
                <a:cs typeface="Tahoma"/>
              </a:rPr>
              <a:t> </a:t>
            </a:r>
            <a:r>
              <a:rPr sz="4800" spc="147" dirty="0">
                <a:latin typeface="Tahoma"/>
                <a:cs typeface="Tahoma"/>
              </a:rPr>
              <a:t>You</a:t>
            </a:r>
            <a:endParaRPr sz="48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
        <p:nvSpPr>
          <p:cNvPr id="3" name="object 3"/>
          <p:cNvSpPr txBox="1">
            <a:spLocks noGrp="1"/>
          </p:cNvSpPr>
          <p:nvPr>
            <p:ph type="title"/>
          </p:nvPr>
        </p:nvSpPr>
        <p:spPr>
          <a:xfrm>
            <a:off x="616577" y="137890"/>
            <a:ext cx="7010400" cy="696772"/>
          </a:xfrm>
          <a:prstGeom prst="rect">
            <a:avLst/>
          </a:prstGeom>
        </p:spPr>
        <p:txBody>
          <a:bodyPr vert="horz" wrap="square" lIns="0" tIns="19473" rIns="0" bIns="0" rtlCol="0" anchor="ctr">
            <a:spAutoFit/>
          </a:bodyPr>
          <a:lstStyle/>
          <a:p>
            <a:pPr marL="16933">
              <a:lnSpc>
                <a:spcPct val="100000"/>
              </a:lnSpc>
              <a:spcBef>
                <a:spcPts val="153"/>
              </a:spcBef>
            </a:pPr>
            <a:r>
              <a:rPr spc="152" dirty="0"/>
              <a:t>About</a:t>
            </a:r>
            <a:r>
              <a:rPr spc="-193" dirty="0"/>
              <a:t> </a:t>
            </a:r>
            <a:r>
              <a:rPr spc="253" dirty="0"/>
              <a:t>Data</a:t>
            </a:r>
            <a:r>
              <a:rPr spc="-193" dirty="0"/>
              <a:t> </a:t>
            </a:r>
            <a:r>
              <a:rPr spc="-147" dirty="0"/>
              <a:t>:</a:t>
            </a:r>
            <a:r>
              <a:rPr spc="-193" dirty="0"/>
              <a:t> </a:t>
            </a:r>
            <a:r>
              <a:rPr spc="253" dirty="0"/>
              <a:t>Data</a:t>
            </a:r>
            <a:r>
              <a:rPr spc="-193" dirty="0"/>
              <a:t> </a:t>
            </a:r>
            <a:r>
              <a:rPr spc="152" dirty="0"/>
              <a:t>Dictionary</a:t>
            </a:r>
          </a:p>
        </p:txBody>
      </p:sp>
      <p:sp>
        <p:nvSpPr>
          <p:cNvPr id="6" name="Content Placeholder 2">
            <a:extLst>
              <a:ext uri="{FF2B5EF4-FFF2-40B4-BE49-F238E27FC236}">
                <a16:creationId xmlns:a16="http://schemas.microsoft.com/office/drawing/2014/main" id="{96B77531-D824-D998-22FD-D6DCB3BB66C6}"/>
              </a:ext>
            </a:extLst>
          </p:cNvPr>
          <p:cNvSpPr txBox="1">
            <a:spLocks/>
          </p:cNvSpPr>
          <p:nvPr/>
        </p:nvSpPr>
        <p:spPr>
          <a:xfrm>
            <a:off x="616577" y="1181382"/>
            <a:ext cx="4937760" cy="3694176"/>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00000"/>
              </a:lnSpc>
            </a:pPr>
            <a:r>
              <a:rPr lang="en-US" sz="1500">
                <a:solidFill>
                  <a:schemeClr val="tx1"/>
                </a:solidFill>
                <a:ea typeface="+mn-lt"/>
                <a:cs typeface="+mn-lt"/>
              </a:rPr>
              <a:t>ORDERNUMBER : Order Number</a:t>
            </a:r>
            <a:endParaRPr lang="en-US" sz="1500">
              <a:solidFill>
                <a:schemeClr val="tx1"/>
              </a:solidFill>
            </a:endParaRPr>
          </a:p>
          <a:p>
            <a:pPr>
              <a:lnSpc>
                <a:spcPct val="100000"/>
              </a:lnSpc>
            </a:pPr>
            <a:r>
              <a:rPr lang="en-US" sz="1500">
                <a:solidFill>
                  <a:schemeClr val="tx1"/>
                </a:solidFill>
                <a:ea typeface="+mn-lt"/>
                <a:cs typeface="+mn-lt"/>
              </a:rPr>
              <a:t>CUSTOMERNAME : customer</a:t>
            </a:r>
            <a:endParaRPr lang="en-US" sz="1500">
              <a:solidFill>
                <a:schemeClr val="tx1"/>
              </a:solidFill>
            </a:endParaRPr>
          </a:p>
          <a:p>
            <a:pPr>
              <a:lnSpc>
                <a:spcPct val="100000"/>
              </a:lnSpc>
            </a:pPr>
            <a:r>
              <a:rPr lang="en-US" sz="1500">
                <a:solidFill>
                  <a:schemeClr val="tx1"/>
                </a:solidFill>
                <a:ea typeface="+mn-lt"/>
                <a:cs typeface="+mn-lt"/>
              </a:rPr>
              <a:t>QUANTITYORDERED : Quantity ordered</a:t>
            </a:r>
            <a:endParaRPr lang="en-US" sz="1500">
              <a:solidFill>
                <a:schemeClr val="tx1"/>
              </a:solidFill>
            </a:endParaRPr>
          </a:p>
          <a:p>
            <a:pPr>
              <a:lnSpc>
                <a:spcPct val="100000"/>
              </a:lnSpc>
            </a:pPr>
            <a:r>
              <a:rPr lang="en-US" sz="1500">
                <a:solidFill>
                  <a:schemeClr val="tx1"/>
                </a:solidFill>
                <a:ea typeface="+mn-lt"/>
                <a:cs typeface="+mn-lt"/>
              </a:rPr>
              <a:t>PHONE : Phone of the customer</a:t>
            </a:r>
            <a:endParaRPr lang="en-US" sz="1500">
              <a:solidFill>
                <a:schemeClr val="tx1"/>
              </a:solidFill>
            </a:endParaRPr>
          </a:p>
          <a:p>
            <a:pPr>
              <a:lnSpc>
                <a:spcPct val="100000"/>
              </a:lnSpc>
            </a:pPr>
            <a:r>
              <a:rPr lang="en-US" sz="1500">
                <a:solidFill>
                  <a:schemeClr val="tx1"/>
                </a:solidFill>
                <a:ea typeface="+mn-lt"/>
                <a:cs typeface="+mn-lt"/>
              </a:rPr>
              <a:t>PRICEEACH : Price of Each item</a:t>
            </a:r>
            <a:endParaRPr lang="en-US" sz="1500">
              <a:solidFill>
                <a:schemeClr val="tx1"/>
              </a:solidFill>
            </a:endParaRPr>
          </a:p>
          <a:p>
            <a:pPr>
              <a:lnSpc>
                <a:spcPct val="100000"/>
              </a:lnSpc>
            </a:pPr>
            <a:r>
              <a:rPr lang="en-US" sz="1500">
                <a:solidFill>
                  <a:schemeClr val="tx1"/>
                </a:solidFill>
                <a:ea typeface="+mn-lt"/>
                <a:cs typeface="+mn-lt"/>
              </a:rPr>
              <a:t>ADDRESSLINE1 : Address of customer</a:t>
            </a:r>
            <a:endParaRPr lang="en-US" sz="1500">
              <a:solidFill>
                <a:schemeClr val="tx1"/>
              </a:solidFill>
            </a:endParaRPr>
          </a:p>
          <a:p>
            <a:pPr>
              <a:lnSpc>
                <a:spcPct val="100000"/>
              </a:lnSpc>
            </a:pPr>
            <a:r>
              <a:rPr lang="en-US" sz="1500">
                <a:solidFill>
                  <a:schemeClr val="tx1"/>
                </a:solidFill>
                <a:ea typeface="+mn-lt"/>
                <a:cs typeface="+mn-lt"/>
              </a:rPr>
              <a:t>ORDERLINENUMBER : order line</a:t>
            </a:r>
            <a:endParaRPr lang="en-US" sz="1500">
              <a:solidFill>
                <a:schemeClr val="tx1"/>
              </a:solidFill>
            </a:endParaRPr>
          </a:p>
          <a:p>
            <a:pPr>
              <a:lnSpc>
                <a:spcPct val="100000"/>
              </a:lnSpc>
            </a:pPr>
            <a:r>
              <a:rPr lang="en-US" sz="1500">
                <a:solidFill>
                  <a:schemeClr val="tx1"/>
                </a:solidFill>
                <a:ea typeface="+mn-lt"/>
                <a:cs typeface="+mn-lt"/>
              </a:rPr>
              <a:t>CITY : City of customer</a:t>
            </a:r>
            <a:endParaRPr lang="en-US" sz="1500">
              <a:solidFill>
                <a:schemeClr val="tx1"/>
              </a:solidFill>
            </a:endParaRPr>
          </a:p>
          <a:p>
            <a:pPr>
              <a:lnSpc>
                <a:spcPct val="100000"/>
              </a:lnSpc>
            </a:pPr>
            <a:r>
              <a:rPr lang="en-US" sz="1500">
                <a:solidFill>
                  <a:schemeClr val="tx1"/>
                </a:solidFill>
                <a:ea typeface="+mn-lt"/>
                <a:cs typeface="+mn-lt"/>
              </a:rPr>
              <a:t>SALES : Sales amount</a:t>
            </a:r>
            <a:endParaRPr lang="en-US" sz="1500">
              <a:solidFill>
                <a:schemeClr val="tx1"/>
              </a:solidFill>
            </a:endParaRPr>
          </a:p>
          <a:p>
            <a:pPr>
              <a:lnSpc>
                <a:spcPct val="100000"/>
              </a:lnSpc>
            </a:pPr>
            <a:r>
              <a:rPr lang="en-US" sz="1500">
                <a:solidFill>
                  <a:schemeClr val="tx1"/>
                </a:solidFill>
                <a:ea typeface="+mn-lt"/>
                <a:cs typeface="+mn-lt"/>
              </a:rPr>
              <a:t>POSTALCODE : Postal Code of customer</a:t>
            </a:r>
            <a:endParaRPr lang="en-US" sz="1500" dirty="0"/>
          </a:p>
        </p:txBody>
      </p:sp>
      <p:sp>
        <p:nvSpPr>
          <p:cNvPr id="7" name="Content Placeholder 3">
            <a:extLst>
              <a:ext uri="{FF2B5EF4-FFF2-40B4-BE49-F238E27FC236}">
                <a16:creationId xmlns:a16="http://schemas.microsoft.com/office/drawing/2014/main" id="{D72D435F-860E-0169-5DA6-DB802849F660}"/>
              </a:ext>
            </a:extLst>
          </p:cNvPr>
          <p:cNvSpPr txBox="1">
            <a:spLocks/>
          </p:cNvSpPr>
          <p:nvPr/>
        </p:nvSpPr>
        <p:spPr>
          <a:xfrm>
            <a:off x="6637665" y="1181382"/>
            <a:ext cx="5067156" cy="3694176"/>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00000"/>
              </a:lnSpc>
            </a:pPr>
            <a:r>
              <a:rPr lang="en-US" sz="1500" dirty="0">
                <a:solidFill>
                  <a:schemeClr val="tx1"/>
                </a:solidFill>
                <a:ea typeface="+mn-lt"/>
                <a:cs typeface="+mn-lt"/>
              </a:rPr>
              <a:t>ORDERDATE : Order Date</a:t>
            </a:r>
          </a:p>
          <a:p>
            <a:pPr>
              <a:lnSpc>
                <a:spcPct val="100000"/>
              </a:lnSpc>
            </a:pPr>
            <a:r>
              <a:rPr lang="en-US" sz="1500" dirty="0">
                <a:solidFill>
                  <a:schemeClr val="tx1"/>
                </a:solidFill>
                <a:ea typeface="+mn-lt"/>
                <a:cs typeface="+mn-lt"/>
              </a:rPr>
              <a:t>COUNTRY : Country customer</a:t>
            </a:r>
          </a:p>
          <a:p>
            <a:pPr>
              <a:lnSpc>
                <a:spcPct val="100000"/>
              </a:lnSpc>
            </a:pPr>
            <a:r>
              <a:rPr lang="en-US" sz="1500" dirty="0">
                <a:solidFill>
                  <a:schemeClr val="tx1"/>
                </a:solidFill>
                <a:ea typeface="+mn-lt"/>
                <a:cs typeface="+mn-lt"/>
              </a:rPr>
              <a:t>DAYS_SINCE_LASTORDER : Days_ Since_Lastorder</a:t>
            </a:r>
          </a:p>
          <a:p>
            <a:pPr>
              <a:lnSpc>
                <a:spcPct val="100000"/>
              </a:lnSpc>
            </a:pPr>
            <a:r>
              <a:rPr lang="en-US" sz="1500" dirty="0">
                <a:solidFill>
                  <a:schemeClr val="tx1"/>
                </a:solidFill>
                <a:ea typeface="+mn-lt"/>
                <a:cs typeface="+mn-lt"/>
              </a:rPr>
              <a:t>CONTACTLASTNAME : Contact person customer</a:t>
            </a:r>
          </a:p>
          <a:p>
            <a:pPr>
              <a:lnSpc>
                <a:spcPct val="100000"/>
              </a:lnSpc>
            </a:pPr>
            <a:r>
              <a:rPr lang="en-US" sz="1500" dirty="0">
                <a:solidFill>
                  <a:schemeClr val="tx1"/>
                </a:solidFill>
                <a:ea typeface="+mn-lt"/>
                <a:cs typeface="+mn-lt"/>
              </a:rPr>
              <a:t>STATUS : Status of order like Shipped or not</a:t>
            </a:r>
          </a:p>
          <a:p>
            <a:pPr>
              <a:lnSpc>
                <a:spcPct val="100000"/>
              </a:lnSpc>
            </a:pPr>
            <a:r>
              <a:rPr lang="en-US" sz="1500" dirty="0">
                <a:solidFill>
                  <a:schemeClr val="tx1"/>
                </a:solidFill>
                <a:ea typeface="+mn-lt"/>
                <a:cs typeface="+mn-lt"/>
              </a:rPr>
              <a:t>CONTACTFIRSTNAME : Contact person customer</a:t>
            </a:r>
          </a:p>
          <a:p>
            <a:pPr>
              <a:lnSpc>
                <a:spcPct val="100000"/>
              </a:lnSpc>
            </a:pPr>
            <a:r>
              <a:rPr lang="en-US" sz="1500" dirty="0">
                <a:solidFill>
                  <a:schemeClr val="tx1"/>
                </a:solidFill>
                <a:ea typeface="+mn-lt"/>
                <a:cs typeface="+mn-lt"/>
              </a:rPr>
              <a:t>PRODUCTLINE : Product line – CATEGORY</a:t>
            </a:r>
          </a:p>
          <a:p>
            <a:pPr>
              <a:lnSpc>
                <a:spcPct val="100000"/>
              </a:lnSpc>
            </a:pPr>
            <a:r>
              <a:rPr lang="en-US" sz="1500" dirty="0">
                <a:solidFill>
                  <a:schemeClr val="tx1"/>
                </a:solidFill>
                <a:ea typeface="+mn-lt"/>
                <a:cs typeface="+mn-lt"/>
              </a:rPr>
              <a:t>DEALSIZE : Size of the deal based on Quantity and Item Price</a:t>
            </a:r>
          </a:p>
          <a:p>
            <a:pPr>
              <a:lnSpc>
                <a:spcPct val="100000"/>
              </a:lnSpc>
            </a:pPr>
            <a:r>
              <a:rPr lang="en-US" sz="1500" dirty="0">
                <a:solidFill>
                  <a:schemeClr val="tx1"/>
                </a:solidFill>
                <a:ea typeface="+mn-lt"/>
                <a:cs typeface="+mn-lt"/>
              </a:rPr>
              <a:t>MSRP : Manufacturer's Suggested Retail Price</a:t>
            </a:r>
          </a:p>
          <a:p>
            <a:pPr>
              <a:lnSpc>
                <a:spcPct val="100000"/>
              </a:lnSpc>
            </a:pPr>
            <a:r>
              <a:rPr lang="en-US" sz="1500" dirty="0">
                <a:solidFill>
                  <a:schemeClr val="tx1"/>
                </a:solidFill>
                <a:ea typeface="+mn-lt"/>
                <a:cs typeface="+mn-lt"/>
              </a:rPr>
              <a:t>PRODUCTCODE : Code of Product</a:t>
            </a:r>
          </a:p>
          <a:p>
            <a:pPr>
              <a:lnSpc>
                <a:spcPct val="100000"/>
              </a:lnSpc>
            </a:pPr>
            <a:endParaRPr lang="en-US" sz="1500" dirty="0">
              <a:solidFill>
                <a:schemeClr val="tx1"/>
              </a:solidFill>
              <a:ea typeface="+mn-lt"/>
              <a:cs typeface="+mn-lt"/>
            </a:endParaRPr>
          </a:p>
          <a:p>
            <a:pPr>
              <a:lnSpc>
                <a:spcPct val="100000"/>
              </a:lnSpc>
            </a:pPr>
            <a:endParaRPr lang="en-US" sz="1500" dirty="0"/>
          </a:p>
        </p:txBody>
      </p:sp>
      <p:sp>
        <p:nvSpPr>
          <p:cNvPr id="8" name="TextBox 7">
            <a:extLst>
              <a:ext uri="{FF2B5EF4-FFF2-40B4-BE49-F238E27FC236}">
                <a16:creationId xmlns:a16="http://schemas.microsoft.com/office/drawing/2014/main" id="{847DA03F-FCFF-9769-7A83-B780A1F86DB0}"/>
              </a:ext>
            </a:extLst>
          </p:cNvPr>
          <p:cNvSpPr txBox="1"/>
          <p:nvPr/>
        </p:nvSpPr>
        <p:spPr>
          <a:xfrm>
            <a:off x="909645" y="5438563"/>
            <a:ext cx="10417116" cy="584775"/>
          </a:xfrm>
          <a:prstGeom prst="rect">
            <a:avLst/>
          </a:prstGeom>
          <a:solidFill>
            <a:schemeClr val="accent1">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Numeric columns: ORDERNUMBER, QUANTITYORDERED, PRICEEACH, ORDERLINENUMBER SALES, DAYS_SINCE_LASTORDER, MSRP.</a:t>
            </a:r>
          </a:p>
        </p:txBody>
      </p:sp>
      <p:sp>
        <p:nvSpPr>
          <p:cNvPr id="9" name="Slide Number Placeholder 8">
            <a:extLst>
              <a:ext uri="{FF2B5EF4-FFF2-40B4-BE49-F238E27FC236}">
                <a16:creationId xmlns:a16="http://schemas.microsoft.com/office/drawing/2014/main" id="{C77E0443-0EE7-21AD-46D5-CFE7A9A16FE3}"/>
              </a:ext>
            </a:extLst>
          </p:cNvPr>
          <p:cNvSpPr>
            <a:spLocks noGrp="1"/>
          </p:cNvSpPr>
          <p:nvPr>
            <p:ph type="sldNum" sz="quarter" idx="12"/>
          </p:nvPr>
        </p:nvSpPr>
        <p:spPr/>
        <p:txBody>
          <a:bodyPr/>
          <a:lstStyle/>
          <a:p>
            <a:fld id="{40682955-8C16-4ADE-AAA4-ABD39610368E}" type="slidenum">
              <a:rPr lang="en-US" smtClean="0"/>
              <a:t>5</a:t>
            </a:fld>
            <a:endParaRPr lang="en-US"/>
          </a:p>
        </p:txBody>
      </p:sp>
      <p:pic>
        <p:nvPicPr>
          <p:cNvPr id="10" name="Picture 9">
            <a:extLst>
              <a:ext uri="{FF2B5EF4-FFF2-40B4-BE49-F238E27FC236}">
                <a16:creationId xmlns:a16="http://schemas.microsoft.com/office/drawing/2014/main" id="{D41336E2-1456-4D2F-56D6-6A8C14A7965A}"/>
              </a:ext>
            </a:extLst>
          </p:cNvPr>
          <p:cNvPicPr>
            <a:picLocks noChangeAspect="1"/>
          </p:cNvPicPr>
          <p:nvPr/>
        </p:nvPicPr>
        <p:blipFill>
          <a:blip r:embed="rId2"/>
          <a:stretch>
            <a:fillRect/>
          </a:stretch>
        </p:blipFill>
        <p:spPr>
          <a:xfrm>
            <a:off x="0" y="6254496"/>
            <a:ext cx="12192000" cy="6035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86DC-3CAE-E89D-8F77-AAFFD542182B}"/>
              </a:ext>
            </a:extLst>
          </p:cNvPr>
          <p:cNvSpPr>
            <a:spLocks noGrp="1"/>
          </p:cNvSpPr>
          <p:nvPr>
            <p:ph type="title"/>
          </p:nvPr>
        </p:nvSpPr>
        <p:spPr>
          <a:xfrm>
            <a:off x="841248" y="256032"/>
            <a:ext cx="2958592" cy="597408"/>
          </a:xfrm>
        </p:spPr>
        <p:txBody>
          <a:bodyPr anchor="b">
            <a:normAutofit fontScale="90000"/>
          </a:bodyPr>
          <a:lstStyle/>
          <a:p>
            <a:r>
              <a:rPr lang="en-US" dirty="0">
                <a:ea typeface="+mj-lt"/>
                <a:cs typeface="+mj-lt"/>
              </a:rPr>
              <a:t>Assumptions:</a:t>
            </a:r>
            <a:endParaRPr lang="en-US" dirty="0"/>
          </a:p>
        </p:txBody>
      </p:sp>
      <p:graphicFrame>
        <p:nvGraphicFramePr>
          <p:cNvPr id="17" name="Content Placeholder 2">
            <a:extLst>
              <a:ext uri="{FF2B5EF4-FFF2-40B4-BE49-F238E27FC236}">
                <a16:creationId xmlns:a16="http://schemas.microsoft.com/office/drawing/2014/main" id="{45F7DF17-A85F-47D8-AFA8-A976850D1C51}"/>
              </a:ext>
            </a:extLst>
          </p:cNvPr>
          <p:cNvGraphicFramePr>
            <a:graphicFrameLocks noGrp="1"/>
          </p:cNvGraphicFramePr>
          <p:nvPr>
            <p:ph idx="1"/>
            <p:extLst>
              <p:ext uri="{D42A27DB-BD31-4B8C-83A1-F6EECF244321}">
                <p14:modId xmlns:p14="http://schemas.microsoft.com/office/powerpoint/2010/main" val="3830799943"/>
              </p:ext>
            </p:extLst>
          </p:nvPr>
        </p:nvGraphicFramePr>
        <p:xfrm>
          <a:off x="838200" y="1137920"/>
          <a:ext cx="10860656" cy="487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bject 2">
            <a:extLst>
              <a:ext uri="{FF2B5EF4-FFF2-40B4-BE49-F238E27FC236}">
                <a16:creationId xmlns:a16="http://schemas.microsoft.com/office/drawing/2014/main" id="{02905EE7-1AFD-F8F3-3243-C7AEE02475B1}"/>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4" name="Picture 3">
            <a:extLst>
              <a:ext uri="{FF2B5EF4-FFF2-40B4-BE49-F238E27FC236}">
                <a16:creationId xmlns:a16="http://schemas.microsoft.com/office/drawing/2014/main" id="{80A09602-1CAD-E445-68CF-8F527EA07F32}"/>
              </a:ext>
            </a:extLst>
          </p:cNvPr>
          <p:cNvPicPr>
            <a:picLocks noChangeAspect="1"/>
          </p:cNvPicPr>
          <p:nvPr/>
        </p:nvPicPr>
        <p:blipFill>
          <a:blip r:embed="rId7"/>
          <a:stretch>
            <a:fillRect/>
          </a:stretch>
        </p:blipFill>
        <p:spPr>
          <a:xfrm>
            <a:off x="0" y="6254496"/>
            <a:ext cx="12192000" cy="603504"/>
          </a:xfrm>
          <a:prstGeom prst="rect">
            <a:avLst/>
          </a:prstGeom>
        </p:spPr>
      </p:pic>
    </p:spTree>
    <p:extLst>
      <p:ext uri="{BB962C8B-B14F-4D97-AF65-F5344CB8AC3E}">
        <p14:creationId xmlns:p14="http://schemas.microsoft.com/office/powerpoint/2010/main" val="159920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10031758" cy="573661"/>
          </a:xfrm>
          <a:prstGeom prst="rect">
            <a:avLst/>
          </a:prstGeom>
        </p:spPr>
        <p:txBody>
          <a:bodyPr vert="horz" wrap="square" lIns="0" tIns="19473" rIns="0" bIns="0" rtlCol="0" anchor="ctr">
            <a:spAutoFit/>
          </a:bodyPr>
          <a:lstStyle/>
          <a:p>
            <a:pPr marL="16933">
              <a:lnSpc>
                <a:spcPct val="100000"/>
              </a:lnSpc>
              <a:spcBef>
                <a:spcPts val="153"/>
              </a:spcBef>
            </a:pPr>
            <a:r>
              <a:rPr sz="3600" spc="152" dirty="0">
                <a:latin typeface="Arial" panose="020B0604020202020204" pitchFamily="34" charset="0"/>
                <a:cs typeface="Arial" panose="020B0604020202020204" pitchFamily="34" charset="0"/>
              </a:rPr>
              <a:t>About</a:t>
            </a:r>
            <a:r>
              <a:rPr sz="3600" spc="-193" dirty="0">
                <a:latin typeface="Arial" panose="020B0604020202020204" pitchFamily="34" charset="0"/>
                <a:cs typeface="Arial" panose="020B0604020202020204" pitchFamily="34" charset="0"/>
              </a:rPr>
              <a:t> </a:t>
            </a:r>
            <a:r>
              <a:rPr sz="3600" spc="253" dirty="0">
                <a:latin typeface="Arial" panose="020B0604020202020204" pitchFamily="34" charset="0"/>
                <a:cs typeface="Arial" panose="020B0604020202020204" pitchFamily="34" charset="0"/>
              </a:rPr>
              <a:t>Data</a:t>
            </a:r>
            <a:r>
              <a:rPr sz="3600" spc="-187" dirty="0">
                <a:latin typeface="Arial" panose="020B0604020202020204" pitchFamily="34" charset="0"/>
                <a:cs typeface="Arial" panose="020B0604020202020204" pitchFamily="34" charset="0"/>
              </a:rPr>
              <a:t> </a:t>
            </a:r>
            <a:r>
              <a:rPr sz="3600" spc="-147" dirty="0">
                <a:latin typeface="Arial" panose="020B0604020202020204" pitchFamily="34" charset="0"/>
                <a:cs typeface="Arial" panose="020B0604020202020204" pitchFamily="34" charset="0"/>
              </a:rPr>
              <a:t>:</a:t>
            </a:r>
            <a:r>
              <a:rPr sz="3600" spc="-193" dirty="0">
                <a:latin typeface="Arial" panose="020B0604020202020204" pitchFamily="34" charset="0"/>
                <a:cs typeface="Arial" panose="020B0604020202020204" pitchFamily="34" charset="0"/>
              </a:rPr>
              <a:t> </a:t>
            </a:r>
            <a:r>
              <a:rPr sz="3600" spc="133" dirty="0">
                <a:latin typeface="Arial" panose="020B0604020202020204" pitchFamily="34" charset="0"/>
                <a:cs typeface="Arial" panose="020B0604020202020204" pitchFamily="34" charset="0"/>
              </a:rPr>
              <a:t>Descriptive</a:t>
            </a:r>
            <a:r>
              <a:rPr sz="3600" spc="-187" dirty="0">
                <a:latin typeface="Arial" panose="020B0604020202020204" pitchFamily="34" charset="0"/>
                <a:cs typeface="Arial" panose="020B0604020202020204" pitchFamily="34" charset="0"/>
              </a:rPr>
              <a:t> </a:t>
            </a:r>
            <a:r>
              <a:rPr sz="3600" spc="173" dirty="0">
                <a:latin typeface="Arial" panose="020B0604020202020204" pitchFamily="34" charset="0"/>
                <a:cs typeface="Arial" panose="020B0604020202020204" pitchFamily="34" charset="0"/>
              </a:rPr>
              <a:t>Statistics-</a:t>
            </a:r>
            <a:r>
              <a:rPr sz="3600" spc="-187" dirty="0">
                <a:latin typeface="Arial" panose="020B0604020202020204" pitchFamily="34" charset="0"/>
                <a:cs typeface="Arial" panose="020B0604020202020204" pitchFamily="34" charset="0"/>
              </a:rPr>
              <a:t> </a:t>
            </a:r>
            <a:r>
              <a:rPr sz="3600" spc="200" dirty="0">
                <a:latin typeface="Arial" panose="020B0604020202020204" pitchFamily="34" charset="0"/>
                <a:cs typeface="Arial" panose="020B0604020202020204" pitchFamily="34" charset="0"/>
              </a:rPr>
              <a:t>Numerical</a:t>
            </a:r>
          </a:p>
        </p:txBody>
      </p:sp>
      <p:sp>
        <p:nvSpPr>
          <p:cNvPr id="3" name="object 3"/>
          <p:cNvSpPr txBox="1"/>
          <p:nvPr/>
        </p:nvSpPr>
        <p:spPr>
          <a:xfrm>
            <a:off x="7029533" y="1135867"/>
            <a:ext cx="4974167" cy="4841091"/>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0" tIns="77047" rIns="0" bIns="0" rtlCol="0">
            <a:spAutoFit/>
          </a:bodyPr>
          <a:lstStyle/>
          <a:p>
            <a:pPr marL="316646" marR="220974" algn="just">
              <a:lnSpc>
                <a:spcPct val="114999"/>
              </a:lnSpc>
              <a:spcBef>
                <a:spcPts val="607"/>
              </a:spcBef>
              <a:tabLst>
                <a:tab pos="723035" algn="l"/>
                <a:tab pos="723882" algn="l"/>
              </a:tabLst>
            </a:pPr>
            <a:r>
              <a:rPr lang="en-US" sz="1600" b="1" spc="7" dirty="0">
                <a:solidFill>
                  <a:schemeClr val="tx1"/>
                </a:solidFill>
                <a:latin typeface="Arial" panose="020B0604020202020204" pitchFamily="34" charset="0"/>
                <a:cs typeface="Arial" panose="020B0604020202020204" pitchFamily="34" charset="0"/>
              </a:rPr>
              <a:t>Inference:</a:t>
            </a:r>
          </a:p>
          <a:p>
            <a:pPr marL="723882" marR="220974" indent="-407236" algn="just">
              <a:lnSpc>
                <a:spcPct val="114999"/>
              </a:lnSpc>
              <a:spcBef>
                <a:spcPts val="607"/>
              </a:spcBef>
              <a:buFont typeface="Arial MT"/>
              <a:buChar char="●"/>
              <a:tabLst>
                <a:tab pos="723035" algn="l"/>
                <a:tab pos="723882" algn="l"/>
              </a:tabLst>
            </a:pPr>
            <a:r>
              <a:rPr sz="1400" b="1" spc="7" dirty="0">
                <a:solidFill>
                  <a:schemeClr val="tx1"/>
                </a:solidFill>
                <a:latin typeface="Arial" panose="020B0604020202020204" pitchFamily="34" charset="0"/>
                <a:cs typeface="Arial" panose="020B0604020202020204" pitchFamily="34" charset="0"/>
              </a:rPr>
              <a:t>Sales</a:t>
            </a:r>
            <a:r>
              <a:rPr sz="1400" spc="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 </a:t>
            </a:r>
            <a:r>
              <a:rPr sz="1400" b="1" spc="100" dirty="0">
                <a:solidFill>
                  <a:schemeClr val="tx1"/>
                </a:solidFill>
                <a:latin typeface="Arial" panose="020B0604020202020204" pitchFamily="34" charset="0"/>
                <a:cs typeface="Arial" panose="020B0604020202020204" pitchFamily="34" charset="0"/>
              </a:rPr>
              <a:t>average </a:t>
            </a:r>
            <a:r>
              <a:rPr sz="1400" b="1" spc="53" dirty="0">
                <a:solidFill>
                  <a:schemeClr val="tx1"/>
                </a:solidFill>
                <a:latin typeface="Arial" panose="020B0604020202020204" pitchFamily="34" charset="0"/>
                <a:cs typeface="Arial" panose="020B0604020202020204" pitchFamily="34" charset="0"/>
              </a:rPr>
              <a:t>sales </a:t>
            </a:r>
            <a:r>
              <a:rPr sz="1400" spc="27" dirty="0">
                <a:solidFill>
                  <a:schemeClr val="tx1"/>
                </a:solidFill>
                <a:latin typeface="Arial" panose="020B0604020202020204" pitchFamily="34" charset="0"/>
                <a:cs typeface="Arial" panose="020B0604020202020204" pitchFamily="34" charset="0"/>
              </a:rPr>
              <a:t>per </a:t>
            </a:r>
            <a:r>
              <a:rPr sz="1400" spc="33" dirty="0">
                <a:solidFill>
                  <a:schemeClr val="tx1"/>
                </a:solidFill>
                <a:latin typeface="Arial" panose="020B0604020202020204" pitchFamily="34" charset="0"/>
                <a:cs typeface="Arial" panose="020B0604020202020204" pitchFamily="34" charset="0"/>
              </a:rPr>
              <a:t>transaction </a:t>
            </a:r>
            <a:r>
              <a:rPr sz="1400" spc="-27" dirty="0">
                <a:solidFill>
                  <a:schemeClr val="tx1"/>
                </a:solidFill>
                <a:latin typeface="Arial" panose="020B0604020202020204" pitchFamily="34" charset="0"/>
                <a:cs typeface="Arial" panose="020B0604020202020204" pitchFamily="34" charset="0"/>
              </a:rPr>
              <a:t>is </a:t>
            </a:r>
            <a:r>
              <a:rPr sz="1400" spc="-2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approximately </a:t>
            </a:r>
            <a:r>
              <a:rPr sz="1400" b="1" spc="73" dirty="0">
                <a:solidFill>
                  <a:schemeClr val="tx1"/>
                </a:solidFill>
                <a:latin typeface="Arial" panose="020B0604020202020204" pitchFamily="34" charset="0"/>
                <a:cs typeface="Arial" panose="020B0604020202020204" pitchFamily="34" charset="0"/>
              </a:rPr>
              <a:t>$3,553</a:t>
            </a:r>
            <a:r>
              <a:rPr lang="en-US" sz="1400" b="1" spc="73" dirty="0">
                <a:solidFill>
                  <a:schemeClr val="tx1"/>
                </a:solidFill>
                <a:latin typeface="Arial" panose="020B0604020202020204" pitchFamily="34" charset="0"/>
                <a:cs typeface="Arial" panose="020B0604020202020204" pitchFamily="34" charset="0"/>
              </a:rPr>
              <a:t>.05</a:t>
            </a:r>
            <a:r>
              <a:rPr sz="1400" b="1" spc="73"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Customers </a:t>
            </a:r>
            <a:r>
              <a:rPr sz="1400" spc="67" dirty="0">
                <a:solidFill>
                  <a:schemeClr val="tx1"/>
                </a:solidFill>
                <a:latin typeface="Arial" panose="020B0604020202020204" pitchFamily="34" charset="0"/>
                <a:cs typeface="Arial" panose="020B0604020202020204" pitchFamily="34" charset="0"/>
              </a:rPr>
              <a:t>make </a:t>
            </a:r>
            <a:r>
              <a:rPr sz="1400" spc="73"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purchases</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ranging</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from</a:t>
            </a:r>
            <a:r>
              <a:rPr sz="1400" spc="-6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a:t>
            </a:r>
            <a:r>
              <a:rPr sz="1400" b="1" spc="7" dirty="0">
                <a:solidFill>
                  <a:schemeClr val="tx1"/>
                </a:solidFill>
                <a:latin typeface="Arial" panose="020B0604020202020204" pitchFamily="34" charset="0"/>
                <a:cs typeface="Arial" panose="020B0604020202020204" pitchFamily="34" charset="0"/>
              </a:rPr>
              <a:t>482.13'</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to</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$14,082.80. </a:t>
            </a:r>
            <a:r>
              <a:rPr sz="1400" b="1" spc="-34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93" dirty="0">
                <a:solidFill>
                  <a:schemeClr val="tx1"/>
                </a:solidFill>
                <a:latin typeface="Arial" panose="020B0604020202020204" pitchFamily="34" charset="0"/>
                <a:cs typeface="Arial" panose="020B0604020202020204" pitchFamily="34" charset="0"/>
              </a:rPr>
              <a:t>data</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a:t>
            </a:r>
            <a:r>
              <a:rPr sz="1400" spc="-147"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skewed</a:t>
            </a:r>
            <a:r>
              <a:rPr sz="1400" b="1" spc="-93"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with</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presence</a:t>
            </a:r>
            <a:r>
              <a:rPr sz="1400" spc="-147"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outliers</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on  </a:t>
            </a:r>
            <a:r>
              <a:rPr sz="1400" b="1" spc="67" dirty="0">
                <a:solidFill>
                  <a:schemeClr val="tx1"/>
                </a:solidFill>
                <a:latin typeface="Arial" panose="020B0604020202020204" pitchFamily="34" charset="0"/>
                <a:cs typeface="Arial" panose="020B0604020202020204" pitchFamily="34" charset="0"/>
              </a:rPr>
              <a:t>right</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tail</a:t>
            </a:r>
            <a:endParaRPr sz="1400" dirty="0">
              <a:solidFill>
                <a:schemeClr val="tx1"/>
              </a:solidFill>
              <a:latin typeface="Arial" panose="020B0604020202020204" pitchFamily="34" charset="0"/>
              <a:cs typeface="Arial" panose="020B0604020202020204" pitchFamily="34" charset="0"/>
            </a:endParaRPr>
          </a:p>
          <a:p>
            <a:pPr marL="723882" marR="158323" indent="-407236" algn="just">
              <a:lnSpc>
                <a:spcPct val="114999"/>
              </a:lnSpc>
              <a:buFont typeface="Arial MT"/>
              <a:buChar char="●"/>
              <a:tabLst>
                <a:tab pos="723035" algn="l"/>
                <a:tab pos="723882" algn="l"/>
              </a:tabLst>
            </a:pPr>
            <a:r>
              <a:rPr sz="1400" b="1" spc="80" dirty="0">
                <a:solidFill>
                  <a:schemeClr val="tx1"/>
                </a:solidFill>
                <a:latin typeface="Arial" panose="020B0604020202020204" pitchFamily="34" charset="0"/>
                <a:cs typeface="Arial" panose="020B0604020202020204" pitchFamily="34" charset="0"/>
              </a:rPr>
              <a:t>Quantity</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Ordered</a:t>
            </a:r>
            <a:r>
              <a:rPr sz="1400" spc="33" dirty="0">
                <a:solidFill>
                  <a:schemeClr val="tx1"/>
                </a:solidFill>
                <a:latin typeface="Arial" panose="020B0604020202020204" pitchFamily="34" charset="0"/>
                <a:cs typeface="Arial" panose="020B0604020202020204" pitchFamily="34" charset="0"/>
              </a:rPr>
              <a:t>:</a:t>
            </a:r>
            <a:r>
              <a:rPr sz="1400" spc="-60"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On</a:t>
            </a:r>
            <a:r>
              <a:rPr sz="1400" spc="-67" dirty="0">
                <a:solidFill>
                  <a:schemeClr val="tx1"/>
                </a:solidFill>
                <a:latin typeface="Arial" panose="020B0604020202020204" pitchFamily="34" charset="0"/>
                <a:cs typeface="Arial" panose="020B0604020202020204" pitchFamily="34" charset="0"/>
              </a:rPr>
              <a:t> </a:t>
            </a:r>
            <a:r>
              <a:rPr sz="1400" spc="47" dirty="0">
                <a:solidFill>
                  <a:schemeClr val="tx1"/>
                </a:solidFill>
                <a:latin typeface="Arial" panose="020B0604020202020204" pitchFamily="34" charset="0"/>
                <a:cs typeface="Arial" panose="020B0604020202020204" pitchFamily="34" charset="0"/>
              </a:rPr>
              <a:t>average,</a:t>
            </a:r>
            <a:r>
              <a:rPr sz="1400" spc="-60" dirty="0">
                <a:solidFill>
                  <a:schemeClr val="tx1"/>
                </a:solidFill>
                <a:latin typeface="Arial" panose="020B0604020202020204" pitchFamily="34" charset="0"/>
                <a:cs typeface="Arial" panose="020B0604020202020204" pitchFamily="34" charset="0"/>
              </a:rPr>
              <a:t> </a:t>
            </a:r>
            <a:r>
              <a:rPr sz="1400" spc="40" dirty="0">
                <a:solidFill>
                  <a:schemeClr val="tx1"/>
                </a:solidFill>
                <a:latin typeface="Arial" panose="020B0604020202020204" pitchFamily="34" charset="0"/>
                <a:cs typeface="Arial" panose="020B0604020202020204" pitchFamily="34" charset="0"/>
              </a:rPr>
              <a:t>customers</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order </a:t>
            </a:r>
            <a:r>
              <a:rPr sz="1400" spc="-40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approximately</a:t>
            </a:r>
            <a:r>
              <a:rPr sz="1400" spc="-73" dirty="0">
                <a:solidFill>
                  <a:schemeClr val="tx1"/>
                </a:solidFill>
                <a:latin typeface="Arial" panose="020B0604020202020204" pitchFamily="34" charset="0"/>
                <a:cs typeface="Arial" panose="020B0604020202020204" pitchFamily="34" charset="0"/>
              </a:rPr>
              <a:t> </a:t>
            </a:r>
            <a:r>
              <a:rPr sz="1400" b="1" spc="93" dirty="0">
                <a:solidFill>
                  <a:schemeClr val="tx1"/>
                </a:solidFill>
                <a:latin typeface="Arial" panose="020B0604020202020204" pitchFamily="34" charset="0"/>
                <a:cs typeface="Arial" panose="020B0604020202020204" pitchFamily="34" charset="0"/>
              </a:rPr>
              <a:t>35</a:t>
            </a:r>
            <a:r>
              <a:rPr sz="1400" b="1" spc="-87" dirty="0">
                <a:solidFill>
                  <a:schemeClr val="tx1"/>
                </a:solidFill>
                <a:latin typeface="Arial" panose="020B0604020202020204" pitchFamily="34" charset="0"/>
                <a:cs typeface="Arial" panose="020B0604020202020204" pitchFamily="34" charset="0"/>
              </a:rPr>
              <a:t> </a:t>
            </a:r>
            <a:r>
              <a:rPr sz="1400" b="1" spc="80" dirty="0">
                <a:solidFill>
                  <a:schemeClr val="tx1"/>
                </a:solidFill>
                <a:latin typeface="Arial" panose="020B0604020202020204" pitchFamily="34" charset="0"/>
                <a:cs typeface="Arial" panose="020B0604020202020204" pitchFamily="34" charset="0"/>
              </a:rPr>
              <a:t>items</a:t>
            </a:r>
            <a:r>
              <a:rPr sz="1400" b="1" spc="-87"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per</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transaction</a:t>
            </a:r>
            <a:r>
              <a:rPr sz="1400" spc="53" dirty="0">
                <a:solidFill>
                  <a:schemeClr val="tx1"/>
                </a:solidFill>
                <a:latin typeface="Arial" panose="020B0604020202020204" pitchFamily="34" charset="0"/>
                <a:cs typeface="Arial" panose="020B0604020202020204" pitchFamily="34" charset="0"/>
              </a:rPr>
              <a:t>,</a:t>
            </a:r>
            <a:r>
              <a:rPr sz="1400" spc="-60"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with</a:t>
            </a:r>
            <a:r>
              <a:rPr sz="1400" spc="-60" dirty="0">
                <a:solidFill>
                  <a:schemeClr val="tx1"/>
                </a:solidFill>
                <a:latin typeface="Arial" panose="020B0604020202020204" pitchFamily="34" charset="0"/>
                <a:cs typeface="Arial" panose="020B0604020202020204" pitchFamily="34" charset="0"/>
              </a:rPr>
              <a:t> </a:t>
            </a:r>
            <a:r>
              <a:rPr sz="1400" spc="160" dirty="0">
                <a:solidFill>
                  <a:schemeClr val="tx1"/>
                </a:solidFill>
                <a:latin typeface="Arial" panose="020B0604020202020204" pitchFamily="34" charset="0"/>
                <a:cs typeface="Arial" panose="020B0604020202020204" pitchFamily="34" charset="0"/>
              </a:rPr>
              <a:t>a </a:t>
            </a:r>
            <a:r>
              <a:rPr sz="1400" spc="167" dirty="0">
                <a:solidFill>
                  <a:schemeClr val="tx1"/>
                </a:solidFill>
                <a:latin typeface="Arial" panose="020B0604020202020204" pitchFamily="34" charset="0"/>
                <a:cs typeface="Arial" panose="020B0604020202020204" pitchFamily="34" charset="0"/>
              </a:rPr>
              <a:t> </a:t>
            </a:r>
            <a:r>
              <a:rPr sz="1400" b="1" spc="127" dirty="0">
                <a:solidFill>
                  <a:schemeClr val="tx1"/>
                </a:solidFill>
                <a:latin typeface="Arial" panose="020B0604020202020204" pitchFamily="34" charset="0"/>
                <a:cs typeface="Arial" panose="020B0604020202020204" pitchFamily="34" charset="0"/>
              </a:rPr>
              <a:t>minimum</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107" dirty="0">
                <a:solidFill>
                  <a:schemeClr val="tx1"/>
                </a:solidFill>
                <a:latin typeface="Arial" panose="020B0604020202020204" pitchFamily="34" charset="0"/>
                <a:cs typeface="Arial" panose="020B0604020202020204" pitchFamily="34" charset="0"/>
              </a:rPr>
              <a:t>6</a:t>
            </a:r>
            <a:r>
              <a:rPr sz="1400" b="1" spc="-20"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and</a:t>
            </a:r>
            <a:r>
              <a:rPr sz="1400" spc="-67" dirty="0">
                <a:solidFill>
                  <a:schemeClr val="tx1"/>
                </a:solidFill>
                <a:latin typeface="Arial" panose="020B0604020202020204" pitchFamily="34" charset="0"/>
                <a:cs typeface="Arial" panose="020B0604020202020204" pitchFamily="34" charset="0"/>
              </a:rPr>
              <a:t> </a:t>
            </a:r>
            <a:r>
              <a:rPr sz="1400" spc="160" dirty="0">
                <a:solidFill>
                  <a:schemeClr val="tx1"/>
                </a:solidFill>
                <a:latin typeface="Arial" panose="020B0604020202020204" pitchFamily="34" charset="0"/>
                <a:cs typeface="Arial" panose="020B0604020202020204" pitchFamily="34" charset="0"/>
              </a:rPr>
              <a:t>a</a:t>
            </a:r>
            <a:r>
              <a:rPr sz="1400" spc="-73" dirty="0">
                <a:solidFill>
                  <a:schemeClr val="tx1"/>
                </a:solidFill>
                <a:latin typeface="Arial" panose="020B0604020202020204" pitchFamily="34" charset="0"/>
                <a:cs typeface="Arial" panose="020B0604020202020204" pitchFamily="34" charset="0"/>
              </a:rPr>
              <a:t> </a:t>
            </a:r>
            <a:r>
              <a:rPr sz="1400" b="1" spc="140" dirty="0">
                <a:solidFill>
                  <a:schemeClr val="tx1"/>
                </a:solidFill>
                <a:latin typeface="Arial" panose="020B0604020202020204" pitchFamily="34" charset="0"/>
                <a:cs typeface="Arial" panose="020B0604020202020204" pitchFamily="34" charset="0"/>
              </a:rPr>
              <a:t>maximum</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20" dirty="0">
                <a:solidFill>
                  <a:schemeClr val="tx1"/>
                </a:solidFill>
                <a:latin typeface="Arial" panose="020B0604020202020204" pitchFamily="34" charset="0"/>
                <a:cs typeface="Arial" panose="020B0604020202020204" pitchFamily="34" charset="0"/>
              </a:rPr>
              <a:t>97</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items.  </a:t>
            </a:r>
            <a:r>
              <a:rPr sz="1400" spc="60" dirty="0">
                <a:solidFill>
                  <a:schemeClr val="tx1"/>
                </a:solidFill>
                <a:latin typeface="Arial" panose="020B0604020202020204" pitchFamily="34" charset="0"/>
                <a:cs typeface="Arial" panose="020B0604020202020204" pitchFamily="34" charset="0"/>
              </a:rPr>
              <a:t>Data</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a:t>
            </a:r>
            <a:r>
              <a:rPr sz="1400" spc="-7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slightly</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skewed</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towards</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right.</a:t>
            </a:r>
            <a:endParaRPr sz="1400" dirty="0">
              <a:solidFill>
                <a:schemeClr val="tx1"/>
              </a:solidFill>
              <a:latin typeface="Arial" panose="020B0604020202020204" pitchFamily="34" charset="0"/>
              <a:cs typeface="Arial" panose="020B0604020202020204" pitchFamily="34" charset="0"/>
            </a:endParaRPr>
          </a:p>
          <a:p>
            <a:pPr marL="723882" marR="116837" indent="-407236" algn="just">
              <a:lnSpc>
                <a:spcPct val="114999"/>
              </a:lnSpc>
              <a:buFont typeface="Arial MT"/>
              <a:buChar char="●"/>
              <a:tabLst>
                <a:tab pos="723035" algn="l"/>
                <a:tab pos="723882" algn="l"/>
              </a:tabLst>
            </a:pPr>
            <a:r>
              <a:rPr sz="1400" b="1" spc="27" dirty="0">
                <a:solidFill>
                  <a:schemeClr val="tx1"/>
                </a:solidFill>
                <a:latin typeface="Arial" panose="020B0604020202020204" pitchFamily="34" charset="0"/>
                <a:cs typeface="Arial" panose="020B0604020202020204" pitchFamily="34" charset="0"/>
              </a:rPr>
              <a:t>Price</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Eac</a:t>
            </a:r>
            <a:r>
              <a:rPr sz="1400" b="1" spc="27" dirty="0">
                <a:solidFill>
                  <a:schemeClr val="tx1"/>
                </a:solidFill>
                <a:latin typeface="Arial" panose="020B0604020202020204" pitchFamily="34" charset="0"/>
                <a:cs typeface="Arial" panose="020B0604020202020204" pitchFamily="34" charset="0"/>
              </a:rPr>
              <a:t>h</a:t>
            </a:r>
            <a:r>
              <a:rPr sz="1400" spc="-140" dirty="0">
                <a:solidFill>
                  <a:schemeClr val="tx1"/>
                </a:solidFill>
                <a:latin typeface="Arial" panose="020B0604020202020204" pitchFamily="34" charset="0"/>
                <a:cs typeface="Arial" panose="020B0604020202020204" pitchFamily="34" charset="0"/>
              </a:rPr>
              <a:t>:</a:t>
            </a:r>
            <a:r>
              <a:rPr sz="1400" spc="-67" dirty="0">
                <a:solidFill>
                  <a:schemeClr val="tx1"/>
                </a:solidFill>
                <a:latin typeface="Arial" panose="020B0604020202020204" pitchFamily="34" charset="0"/>
                <a:cs typeface="Arial" panose="020B0604020202020204" pitchFamily="34" charset="0"/>
              </a:rPr>
              <a:t> </a:t>
            </a: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80" dirty="0">
                <a:solidFill>
                  <a:schemeClr val="tx1"/>
                </a:solidFill>
                <a:latin typeface="Arial" panose="020B0604020202020204" pitchFamily="34" charset="0"/>
                <a:cs typeface="Arial" panose="020B0604020202020204" pitchFamily="34" charset="0"/>
              </a:rPr>
              <a:t>average</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price</a:t>
            </a:r>
            <a:r>
              <a:rPr sz="1400" spc="-67" dirty="0">
                <a:solidFill>
                  <a:schemeClr val="tx1"/>
                </a:solidFill>
                <a:latin typeface="Arial" panose="020B0604020202020204" pitchFamily="34" charset="0"/>
                <a:cs typeface="Arial" panose="020B0604020202020204" pitchFamily="34" charset="0"/>
              </a:rPr>
              <a:t> </a:t>
            </a:r>
            <a:r>
              <a:rPr sz="1400" spc="-13" dirty="0">
                <a:solidFill>
                  <a:schemeClr val="tx1"/>
                </a:solidFill>
                <a:latin typeface="Arial" panose="020B0604020202020204" pitchFamily="34" charset="0"/>
                <a:cs typeface="Arial" panose="020B0604020202020204" pitchFamily="34" charset="0"/>
              </a:rPr>
              <a:t>of</a:t>
            </a:r>
            <a:r>
              <a:rPr sz="1400" spc="-67" dirty="0">
                <a:solidFill>
                  <a:schemeClr val="tx1"/>
                </a:solidFill>
                <a:latin typeface="Arial" panose="020B0604020202020204" pitchFamily="34" charset="0"/>
                <a:cs typeface="Arial" panose="020B0604020202020204" pitchFamily="34" charset="0"/>
              </a:rPr>
              <a:t> </a:t>
            </a:r>
            <a:r>
              <a:rPr sz="1400" spc="100" dirty="0">
                <a:solidFill>
                  <a:schemeClr val="tx1"/>
                </a:solidFill>
                <a:latin typeface="Arial" panose="020B0604020202020204" pitchFamily="34" charset="0"/>
                <a:cs typeface="Arial" panose="020B0604020202020204" pitchFamily="34" charset="0"/>
              </a:rPr>
              <a:t>each</a:t>
            </a:r>
            <a:r>
              <a:rPr sz="1400" spc="-67" dirty="0">
                <a:solidFill>
                  <a:schemeClr val="tx1"/>
                </a:solidFill>
                <a:latin typeface="Arial" panose="020B0604020202020204" pitchFamily="34" charset="0"/>
                <a:cs typeface="Arial" panose="020B0604020202020204" pitchFamily="34" charset="0"/>
              </a:rPr>
              <a:t> </a:t>
            </a:r>
            <a:r>
              <a:rPr sz="1400" spc="33" dirty="0">
                <a:solidFill>
                  <a:schemeClr val="tx1"/>
                </a:solidFill>
                <a:latin typeface="Arial" panose="020B0604020202020204" pitchFamily="34" charset="0"/>
                <a:cs typeface="Arial" panose="020B0604020202020204" pitchFamily="34" charset="0"/>
              </a:rPr>
              <a:t>item</a:t>
            </a:r>
            <a:r>
              <a:rPr sz="1400" spc="-67"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in</a:t>
            </a:r>
            <a:r>
              <a:rPr sz="1400" spc="-67" dirty="0">
                <a:solidFill>
                  <a:schemeClr val="tx1"/>
                </a:solidFill>
                <a:latin typeface="Arial" panose="020B0604020202020204" pitchFamily="34" charset="0"/>
                <a:cs typeface="Arial" panose="020B0604020202020204" pitchFamily="34" charset="0"/>
              </a:rPr>
              <a:t> </a:t>
            </a:r>
            <a:r>
              <a:rPr sz="1400" spc="73" dirty="0">
                <a:solidFill>
                  <a:schemeClr val="tx1"/>
                </a:solidFill>
                <a:latin typeface="Arial" panose="020B0604020202020204" pitchFamily="34" charset="0"/>
                <a:cs typeface="Arial" panose="020B0604020202020204" pitchFamily="34" charset="0"/>
              </a:rPr>
              <a:t>an  </a:t>
            </a:r>
            <a:r>
              <a:rPr sz="1400" spc="13" dirty="0">
                <a:solidFill>
                  <a:schemeClr val="tx1"/>
                </a:solidFill>
                <a:latin typeface="Arial" panose="020B0604020202020204" pitchFamily="34" charset="0"/>
                <a:cs typeface="Arial" panose="020B0604020202020204" pitchFamily="34" charset="0"/>
              </a:rPr>
              <a:t>order</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a:t>
            </a:r>
            <a:r>
              <a:rPr sz="1400" spc="-60"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approximately</a:t>
            </a:r>
            <a:r>
              <a:rPr sz="1400" spc="-73" dirty="0">
                <a:solidFill>
                  <a:schemeClr val="tx1"/>
                </a:solidFill>
                <a:latin typeface="Arial" panose="020B0604020202020204" pitchFamily="34" charset="0"/>
                <a:cs typeface="Arial" panose="020B0604020202020204" pitchFamily="34" charset="0"/>
              </a:rPr>
              <a:t> </a:t>
            </a:r>
            <a:r>
              <a:rPr sz="1400" b="1" spc="-127" dirty="0">
                <a:solidFill>
                  <a:schemeClr val="tx1"/>
                </a:solidFill>
                <a:latin typeface="Arial" panose="020B0604020202020204" pitchFamily="34" charset="0"/>
                <a:cs typeface="Arial" panose="020B0604020202020204" pitchFamily="34" charset="0"/>
              </a:rPr>
              <a:t>101</a:t>
            </a:r>
            <a:r>
              <a:rPr lang="en-US" sz="1400" b="1" spc="-127" dirty="0">
                <a:solidFill>
                  <a:schemeClr val="tx1"/>
                </a:solidFill>
                <a:latin typeface="Arial" panose="020B0604020202020204" pitchFamily="34" charset="0"/>
                <a:cs typeface="Arial" panose="020B0604020202020204" pitchFamily="34" charset="0"/>
              </a:rPr>
              <a:t>.10</a:t>
            </a:r>
            <a:r>
              <a:rPr sz="1400" spc="-60" dirty="0">
                <a:solidFill>
                  <a:schemeClr val="tx1"/>
                </a:solidFill>
                <a:latin typeface="Arial" panose="020B0604020202020204" pitchFamily="34" charset="0"/>
                <a:cs typeface="Arial" panose="020B0604020202020204" pitchFamily="34" charset="0"/>
              </a:rPr>
              <a:t> </a:t>
            </a:r>
            <a:r>
              <a:rPr sz="1400" spc="20" dirty="0">
                <a:solidFill>
                  <a:schemeClr val="tx1"/>
                </a:solidFill>
                <a:latin typeface="Arial" panose="020B0604020202020204" pitchFamily="34" charset="0"/>
                <a:cs typeface="Arial" panose="020B0604020202020204" pitchFamily="34" charset="0"/>
              </a:rPr>
              <a:t>Prices</a:t>
            </a:r>
            <a:r>
              <a:rPr sz="1400" spc="-60"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vary</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between</a:t>
            </a:r>
            <a:r>
              <a:rPr sz="1400" spc="-60" dirty="0">
                <a:solidFill>
                  <a:schemeClr val="tx1"/>
                </a:solidFill>
                <a:latin typeface="Arial" panose="020B0604020202020204" pitchFamily="34" charset="0"/>
                <a:cs typeface="Arial" panose="020B0604020202020204" pitchFamily="34" charset="0"/>
              </a:rPr>
              <a:t> </a:t>
            </a:r>
            <a:r>
              <a:rPr sz="1400" spc="160" dirty="0">
                <a:solidFill>
                  <a:schemeClr val="tx1"/>
                </a:solidFill>
                <a:latin typeface="Arial" panose="020B0604020202020204" pitchFamily="34" charset="0"/>
                <a:cs typeface="Arial" panose="020B0604020202020204" pitchFamily="34" charset="0"/>
              </a:rPr>
              <a:t>a </a:t>
            </a:r>
            <a:r>
              <a:rPr sz="1400" spc="-400" dirty="0">
                <a:solidFill>
                  <a:schemeClr val="tx1"/>
                </a:solidFill>
                <a:latin typeface="Arial" panose="020B0604020202020204" pitchFamily="34" charset="0"/>
                <a:cs typeface="Arial" panose="020B0604020202020204" pitchFamily="34" charset="0"/>
              </a:rPr>
              <a:t> </a:t>
            </a:r>
            <a:r>
              <a:rPr sz="1400" b="1" spc="127" dirty="0">
                <a:solidFill>
                  <a:schemeClr val="tx1"/>
                </a:solidFill>
                <a:latin typeface="Arial" panose="020B0604020202020204" pitchFamily="34" charset="0"/>
                <a:cs typeface="Arial" panose="020B0604020202020204" pitchFamily="34" charset="0"/>
              </a:rPr>
              <a:t>minimum</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26.88</a:t>
            </a:r>
            <a:r>
              <a:rPr sz="1400" b="1" spc="-93" dirty="0">
                <a:solidFill>
                  <a:schemeClr val="tx1"/>
                </a:solidFill>
                <a:latin typeface="Arial" panose="020B0604020202020204" pitchFamily="34" charset="0"/>
                <a:cs typeface="Arial" panose="020B0604020202020204" pitchFamily="34" charset="0"/>
              </a:rPr>
              <a:t> </a:t>
            </a:r>
            <a:r>
              <a:rPr sz="1400" b="1" spc="107" dirty="0">
                <a:solidFill>
                  <a:schemeClr val="tx1"/>
                </a:solidFill>
                <a:latin typeface="Arial" panose="020B0604020202020204" pitchFamily="34" charset="0"/>
                <a:cs typeface="Arial" panose="020B0604020202020204" pitchFamily="34" charset="0"/>
              </a:rPr>
              <a:t>and</a:t>
            </a:r>
            <a:r>
              <a:rPr sz="1400" b="1" spc="-93" dirty="0">
                <a:solidFill>
                  <a:schemeClr val="tx1"/>
                </a:solidFill>
                <a:latin typeface="Arial" panose="020B0604020202020204" pitchFamily="34" charset="0"/>
                <a:cs typeface="Arial" panose="020B0604020202020204" pitchFamily="34" charset="0"/>
              </a:rPr>
              <a:t> </a:t>
            </a:r>
            <a:r>
              <a:rPr sz="1400" b="1" spc="160" dirty="0">
                <a:solidFill>
                  <a:schemeClr val="tx1"/>
                </a:solidFill>
                <a:latin typeface="Arial" panose="020B0604020202020204" pitchFamily="34" charset="0"/>
                <a:cs typeface="Arial" panose="020B0604020202020204" pitchFamily="34" charset="0"/>
              </a:rPr>
              <a:t>a</a:t>
            </a:r>
            <a:r>
              <a:rPr sz="1400" b="1" spc="-93" dirty="0">
                <a:solidFill>
                  <a:schemeClr val="tx1"/>
                </a:solidFill>
                <a:latin typeface="Arial" panose="020B0604020202020204" pitchFamily="34" charset="0"/>
                <a:cs typeface="Arial" panose="020B0604020202020204" pitchFamily="34" charset="0"/>
              </a:rPr>
              <a:t> </a:t>
            </a:r>
            <a:r>
              <a:rPr sz="1400" b="1" spc="140" dirty="0">
                <a:solidFill>
                  <a:schemeClr val="tx1"/>
                </a:solidFill>
                <a:latin typeface="Arial" panose="020B0604020202020204" pitchFamily="34" charset="0"/>
                <a:cs typeface="Arial" panose="020B0604020202020204" pitchFamily="34" charset="0"/>
              </a:rPr>
              <a:t>maximum</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252.87.  </a:t>
            </a:r>
            <a:r>
              <a:rPr sz="1400" spc="-7" dirty="0">
                <a:solidFill>
                  <a:schemeClr val="tx1"/>
                </a:solidFill>
                <a:latin typeface="Arial" panose="020B0604020202020204" pitchFamily="34" charset="0"/>
                <a:cs typeface="Arial" panose="020B0604020202020204" pitchFamily="34" charset="0"/>
              </a:rPr>
              <a:t>The</a:t>
            </a:r>
            <a:r>
              <a:rPr sz="1400" spc="-67" dirty="0">
                <a:solidFill>
                  <a:schemeClr val="tx1"/>
                </a:solidFill>
                <a:latin typeface="Arial" panose="020B0604020202020204" pitchFamily="34" charset="0"/>
                <a:cs typeface="Arial" panose="020B0604020202020204" pitchFamily="34" charset="0"/>
              </a:rPr>
              <a:t> </a:t>
            </a:r>
            <a:r>
              <a:rPr sz="1400" spc="93" dirty="0">
                <a:solidFill>
                  <a:schemeClr val="tx1"/>
                </a:solidFill>
                <a:latin typeface="Arial" panose="020B0604020202020204" pitchFamily="34" charset="0"/>
                <a:cs typeface="Arial" panose="020B0604020202020204" pitchFamily="34" charset="0"/>
              </a:rPr>
              <a:t>data</a:t>
            </a:r>
            <a:r>
              <a:rPr sz="1400" spc="-6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is</a:t>
            </a:r>
            <a:r>
              <a:rPr sz="1400" spc="-147"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skewed</a:t>
            </a:r>
            <a:r>
              <a:rPr sz="1400" b="1" spc="-93"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with</a:t>
            </a:r>
            <a:r>
              <a:rPr sz="1400" spc="-67" dirty="0">
                <a:solidFill>
                  <a:schemeClr val="tx1"/>
                </a:solidFill>
                <a:latin typeface="Arial" panose="020B0604020202020204" pitchFamily="34" charset="0"/>
                <a:cs typeface="Arial" panose="020B0604020202020204" pitchFamily="34" charset="0"/>
              </a:rPr>
              <a:t> </a:t>
            </a:r>
            <a:r>
              <a:rPr sz="1400" spc="53" dirty="0">
                <a:solidFill>
                  <a:schemeClr val="tx1"/>
                </a:solidFill>
                <a:latin typeface="Arial" panose="020B0604020202020204" pitchFamily="34" charset="0"/>
                <a:cs typeface="Arial" panose="020B0604020202020204" pitchFamily="34" charset="0"/>
              </a:rPr>
              <a:t>presence</a:t>
            </a:r>
            <a:r>
              <a:rPr sz="1400" spc="-147" dirty="0">
                <a:solidFill>
                  <a:schemeClr val="tx1"/>
                </a:solidFill>
                <a:latin typeface="Arial" panose="020B0604020202020204" pitchFamily="34" charset="0"/>
                <a:cs typeface="Arial" panose="020B0604020202020204" pitchFamily="34" charset="0"/>
              </a:rPr>
              <a:t> </a:t>
            </a:r>
            <a:r>
              <a:rPr sz="1400" b="1" spc="33" dirty="0">
                <a:solidFill>
                  <a:schemeClr val="tx1"/>
                </a:solidFill>
                <a:latin typeface="Arial" panose="020B0604020202020204" pitchFamily="34" charset="0"/>
                <a:cs typeface="Arial" panose="020B0604020202020204" pitchFamily="34" charset="0"/>
              </a:rPr>
              <a:t>of</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outliers</a:t>
            </a:r>
            <a:r>
              <a:rPr sz="1400" b="1" spc="-93" dirty="0">
                <a:solidFill>
                  <a:schemeClr val="tx1"/>
                </a:solidFill>
                <a:latin typeface="Arial" panose="020B0604020202020204" pitchFamily="34" charset="0"/>
                <a:cs typeface="Arial" panose="020B0604020202020204" pitchFamily="34" charset="0"/>
              </a:rPr>
              <a:t> </a:t>
            </a:r>
            <a:r>
              <a:rPr sz="1400" b="1" spc="40" dirty="0">
                <a:solidFill>
                  <a:schemeClr val="tx1"/>
                </a:solidFill>
                <a:latin typeface="Arial" panose="020B0604020202020204" pitchFamily="34" charset="0"/>
                <a:cs typeface="Arial" panose="020B0604020202020204" pitchFamily="34" charset="0"/>
              </a:rPr>
              <a:t>on  </a:t>
            </a:r>
            <a:r>
              <a:rPr sz="1400" b="1" spc="67" dirty="0">
                <a:solidFill>
                  <a:schemeClr val="tx1"/>
                </a:solidFill>
                <a:latin typeface="Arial" panose="020B0604020202020204" pitchFamily="34" charset="0"/>
                <a:cs typeface="Arial" panose="020B0604020202020204" pitchFamily="34" charset="0"/>
              </a:rPr>
              <a:t>right</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tail</a:t>
            </a:r>
            <a:endParaRPr sz="1400" dirty="0">
              <a:solidFill>
                <a:schemeClr val="tx1"/>
              </a:solidFill>
              <a:latin typeface="Arial" panose="020B0604020202020204" pitchFamily="34" charset="0"/>
              <a:cs typeface="Arial" panose="020B0604020202020204" pitchFamily="34" charset="0"/>
            </a:endParaRPr>
          </a:p>
          <a:p>
            <a:pPr marL="723882" marR="201502" indent="-407236" algn="just">
              <a:lnSpc>
                <a:spcPct val="114999"/>
              </a:lnSpc>
              <a:buFont typeface="Arial MT"/>
              <a:buChar char="●"/>
              <a:tabLst>
                <a:tab pos="723035" algn="l"/>
                <a:tab pos="723882" algn="l"/>
              </a:tabLst>
            </a:pPr>
            <a:r>
              <a:rPr sz="1400" b="1" spc="73" dirty="0">
                <a:solidFill>
                  <a:schemeClr val="tx1"/>
                </a:solidFill>
                <a:latin typeface="Arial" panose="020B0604020202020204" pitchFamily="34" charset="0"/>
                <a:cs typeface="Arial" panose="020B0604020202020204" pitchFamily="34" charset="0"/>
              </a:rPr>
              <a:t>Manufacturer's</a:t>
            </a:r>
            <a:r>
              <a:rPr sz="1400" b="1" spc="-93" dirty="0">
                <a:solidFill>
                  <a:schemeClr val="tx1"/>
                </a:solidFill>
                <a:latin typeface="Arial" panose="020B0604020202020204" pitchFamily="34" charset="0"/>
                <a:cs typeface="Arial" panose="020B0604020202020204" pitchFamily="34" charset="0"/>
              </a:rPr>
              <a:t> </a:t>
            </a:r>
            <a:r>
              <a:rPr sz="1400" b="1" spc="60" dirty="0">
                <a:solidFill>
                  <a:schemeClr val="tx1"/>
                </a:solidFill>
                <a:latin typeface="Arial" panose="020B0604020202020204" pitchFamily="34" charset="0"/>
                <a:cs typeface="Arial" panose="020B0604020202020204" pitchFamily="34" charset="0"/>
              </a:rPr>
              <a:t>Suggested</a:t>
            </a:r>
            <a:r>
              <a:rPr sz="1400" b="1" spc="-93" dirty="0">
                <a:solidFill>
                  <a:schemeClr val="tx1"/>
                </a:solidFill>
                <a:latin typeface="Arial" panose="020B0604020202020204" pitchFamily="34" charset="0"/>
                <a:cs typeface="Arial" panose="020B0604020202020204" pitchFamily="34" charset="0"/>
              </a:rPr>
              <a:t> </a:t>
            </a:r>
            <a:r>
              <a:rPr sz="1400" b="1" spc="47" dirty="0">
                <a:solidFill>
                  <a:schemeClr val="tx1"/>
                </a:solidFill>
                <a:latin typeface="Arial" panose="020B0604020202020204" pitchFamily="34" charset="0"/>
                <a:cs typeface="Arial" panose="020B0604020202020204" pitchFamily="34" charset="0"/>
              </a:rPr>
              <a:t>Retail</a:t>
            </a:r>
            <a:r>
              <a:rPr sz="1400" b="1" spc="-9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Price</a:t>
            </a:r>
            <a:r>
              <a:rPr sz="1400" b="1" spc="-93" dirty="0">
                <a:solidFill>
                  <a:schemeClr val="tx1"/>
                </a:solidFill>
                <a:latin typeface="Arial" panose="020B0604020202020204" pitchFamily="34" charset="0"/>
                <a:cs typeface="Arial" panose="020B0604020202020204" pitchFamily="34" charset="0"/>
              </a:rPr>
              <a:t> </a:t>
            </a:r>
            <a:r>
              <a:rPr sz="1400" b="1" spc="27" dirty="0">
                <a:solidFill>
                  <a:schemeClr val="tx1"/>
                </a:solidFill>
                <a:latin typeface="Arial" panose="020B0604020202020204" pitchFamily="34" charset="0"/>
                <a:cs typeface="Arial" panose="020B0604020202020204" pitchFamily="34" charset="0"/>
              </a:rPr>
              <a:t>(MSRP):  </a:t>
            </a:r>
            <a:r>
              <a:rPr sz="1400" spc="-7" dirty="0">
                <a:solidFill>
                  <a:schemeClr val="tx1"/>
                </a:solidFill>
                <a:latin typeface="Arial" panose="020B0604020202020204" pitchFamily="34" charset="0"/>
                <a:cs typeface="Arial" panose="020B0604020202020204" pitchFamily="34" charset="0"/>
              </a:rPr>
              <a:t>The </a:t>
            </a:r>
            <a:r>
              <a:rPr sz="1400" spc="80" dirty="0">
                <a:solidFill>
                  <a:schemeClr val="tx1"/>
                </a:solidFill>
                <a:latin typeface="Arial" panose="020B0604020202020204" pitchFamily="34" charset="0"/>
                <a:cs typeface="Arial" panose="020B0604020202020204" pitchFamily="34" charset="0"/>
              </a:rPr>
              <a:t>average </a:t>
            </a:r>
            <a:r>
              <a:rPr sz="1400" spc="13" dirty="0">
                <a:solidFill>
                  <a:schemeClr val="tx1"/>
                </a:solidFill>
                <a:latin typeface="Arial" panose="020B0604020202020204" pitchFamily="34" charset="0"/>
                <a:cs typeface="Arial" panose="020B0604020202020204" pitchFamily="34" charset="0"/>
              </a:rPr>
              <a:t>MSRP </a:t>
            </a:r>
            <a:r>
              <a:rPr sz="1400" spc="-27" dirty="0">
                <a:solidFill>
                  <a:schemeClr val="tx1"/>
                </a:solidFill>
                <a:latin typeface="Arial" panose="020B0604020202020204" pitchFamily="34" charset="0"/>
                <a:cs typeface="Arial" panose="020B0604020202020204" pitchFamily="34" charset="0"/>
              </a:rPr>
              <a:t>is </a:t>
            </a:r>
            <a:r>
              <a:rPr sz="1400" spc="27" dirty="0">
                <a:solidFill>
                  <a:schemeClr val="tx1"/>
                </a:solidFill>
                <a:latin typeface="Arial" panose="020B0604020202020204" pitchFamily="34" charset="0"/>
                <a:cs typeface="Arial" panose="020B0604020202020204" pitchFamily="34" charset="0"/>
              </a:rPr>
              <a:t>approximately </a:t>
            </a:r>
            <a:r>
              <a:rPr lang="en-US" sz="1400" b="1" spc="47" dirty="0">
                <a:solidFill>
                  <a:schemeClr val="tx1"/>
                </a:solidFill>
                <a:latin typeface="Arial" panose="020B0604020202020204" pitchFamily="34" charset="0"/>
                <a:cs typeface="Arial" panose="020B0604020202020204" pitchFamily="34" charset="0"/>
              </a:rPr>
              <a:t>384</a:t>
            </a:r>
            <a:r>
              <a:rPr sz="1400" b="1" spc="47" dirty="0">
                <a:solidFill>
                  <a:schemeClr val="tx1"/>
                </a:solidFill>
                <a:latin typeface="Arial" panose="020B0604020202020204" pitchFamily="34" charset="0"/>
                <a:cs typeface="Arial" panose="020B0604020202020204" pitchFamily="34" charset="0"/>
              </a:rPr>
              <a:t>.</a:t>
            </a:r>
            <a:r>
              <a:rPr lang="en-US" sz="1400" b="1" spc="47" dirty="0">
                <a:solidFill>
                  <a:schemeClr val="tx1"/>
                </a:solidFill>
                <a:latin typeface="Arial" panose="020B0604020202020204" pitchFamily="34" charset="0"/>
                <a:cs typeface="Arial" panose="020B0604020202020204" pitchFamily="34" charset="0"/>
              </a:rPr>
              <a:t>0</a:t>
            </a:r>
            <a:r>
              <a:rPr sz="1400" b="1" spc="47" dirty="0">
                <a:solidFill>
                  <a:schemeClr val="tx1"/>
                </a:solidFill>
                <a:latin typeface="Arial" panose="020B0604020202020204" pitchFamily="34" charset="0"/>
                <a:cs typeface="Arial" panose="020B0604020202020204" pitchFamily="34" charset="0"/>
              </a:rPr>
              <a:t>9</a:t>
            </a:r>
            <a:r>
              <a:rPr sz="1400" spc="47" dirty="0">
                <a:solidFill>
                  <a:schemeClr val="tx1"/>
                </a:solidFill>
                <a:latin typeface="Arial" panose="020B0604020202020204" pitchFamily="34" charset="0"/>
                <a:cs typeface="Arial" panose="020B0604020202020204" pitchFamily="34" charset="0"/>
              </a:rPr>
              <a:t>, </a:t>
            </a:r>
            <a:r>
              <a:rPr sz="1400" dirty="0">
                <a:solidFill>
                  <a:schemeClr val="tx1"/>
                </a:solidFill>
                <a:latin typeface="Arial" panose="020B0604020202020204" pitchFamily="34" charset="0"/>
                <a:cs typeface="Arial" panose="020B0604020202020204" pitchFamily="34" charset="0"/>
              </a:rPr>
              <a:t>with </a:t>
            </a:r>
            <a:r>
              <a:rPr sz="1400" spc="-407" dirty="0">
                <a:solidFill>
                  <a:schemeClr val="tx1"/>
                </a:solidFill>
                <a:latin typeface="Arial" panose="020B0604020202020204" pitchFamily="34" charset="0"/>
                <a:cs typeface="Arial" panose="020B0604020202020204" pitchFamily="34" charset="0"/>
              </a:rPr>
              <a:t> </a:t>
            </a:r>
            <a:r>
              <a:rPr sz="1400" spc="27" dirty="0">
                <a:solidFill>
                  <a:schemeClr val="tx1"/>
                </a:solidFill>
                <a:latin typeface="Arial" panose="020B0604020202020204" pitchFamily="34" charset="0"/>
                <a:cs typeface="Arial" panose="020B0604020202020204" pitchFamily="34" charset="0"/>
              </a:rPr>
              <a:t>prices </a:t>
            </a:r>
            <a:r>
              <a:rPr sz="1400" spc="33" dirty="0">
                <a:solidFill>
                  <a:schemeClr val="tx1"/>
                </a:solidFill>
                <a:latin typeface="Arial" panose="020B0604020202020204" pitchFamily="34" charset="0"/>
                <a:cs typeface="Arial" panose="020B0604020202020204" pitchFamily="34" charset="0"/>
              </a:rPr>
              <a:t>ranging </a:t>
            </a:r>
            <a:r>
              <a:rPr sz="1400" spc="13" dirty="0">
                <a:solidFill>
                  <a:schemeClr val="tx1"/>
                </a:solidFill>
                <a:latin typeface="Arial" panose="020B0604020202020204" pitchFamily="34" charset="0"/>
                <a:cs typeface="Arial" panose="020B0604020202020204" pitchFamily="34" charset="0"/>
              </a:rPr>
              <a:t>from </a:t>
            </a:r>
            <a:r>
              <a:rPr sz="1400" b="1" spc="60" dirty="0">
                <a:solidFill>
                  <a:schemeClr val="tx1"/>
                </a:solidFill>
                <a:latin typeface="Arial" panose="020B0604020202020204" pitchFamily="34" charset="0"/>
                <a:cs typeface="Arial" panose="020B0604020202020204" pitchFamily="34" charset="0"/>
              </a:rPr>
              <a:t>33 to </a:t>
            </a:r>
            <a:r>
              <a:rPr sz="1400" b="1" spc="-20" dirty="0">
                <a:solidFill>
                  <a:schemeClr val="tx1"/>
                </a:solidFill>
                <a:latin typeface="Arial" panose="020B0604020202020204" pitchFamily="34" charset="0"/>
                <a:cs typeface="Arial" panose="020B0604020202020204" pitchFamily="34" charset="0"/>
              </a:rPr>
              <a:t>214. </a:t>
            </a:r>
            <a:r>
              <a:rPr sz="1400" spc="60" dirty="0">
                <a:solidFill>
                  <a:schemeClr val="tx1"/>
                </a:solidFill>
                <a:latin typeface="Arial" panose="020B0604020202020204" pitchFamily="34" charset="0"/>
                <a:cs typeface="Arial" panose="020B0604020202020204" pitchFamily="34" charset="0"/>
              </a:rPr>
              <a:t>Data </a:t>
            </a:r>
            <a:r>
              <a:rPr sz="1400" spc="-27" dirty="0">
                <a:solidFill>
                  <a:schemeClr val="tx1"/>
                </a:solidFill>
                <a:latin typeface="Arial" panose="020B0604020202020204" pitchFamily="34" charset="0"/>
                <a:cs typeface="Arial" panose="020B0604020202020204" pitchFamily="34" charset="0"/>
              </a:rPr>
              <a:t>is </a:t>
            </a:r>
            <a:r>
              <a:rPr sz="1400" b="1" spc="53" dirty="0">
                <a:solidFill>
                  <a:schemeClr val="tx1"/>
                </a:solidFill>
                <a:latin typeface="Arial" panose="020B0604020202020204" pitchFamily="34" charset="0"/>
                <a:cs typeface="Arial" panose="020B0604020202020204" pitchFamily="34" charset="0"/>
              </a:rPr>
              <a:t>slightly </a:t>
            </a:r>
            <a:r>
              <a:rPr sz="1400" b="1" spc="60"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skewed</a:t>
            </a:r>
            <a:r>
              <a:rPr sz="1400" b="1" spc="-93" dirty="0">
                <a:solidFill>
                  <a:schemeClr val="tx1"/>
                </a:solidFill>
                <a:latin typeface="Arial" panose="020B0604020202020204" pitchFamily="34" charset="0"/>
                <a:cs typeface="Arial" panose="020B0604020202020204" pitchFamily="34" charset="0"/>
              </a:rPr>
              <a:t> </a:t>
            </a:r>
            <a:r>
              <a:rPr sz="1400" b="1" spc="73" dirty="0">
                <a:solidFill>
                  <a:schemeClr val="tx1"/>
                </a:solidFill>
                <a:latin typeface="Arial" panose="020B0604020202020204" pitchFamily="34" charset="0"/>
                <a:cs typeface="Arial" panose="020B0604020202020204" pitchFamily="34" charset="0"/>
              </a:rPr>
              <a:t>towards</a:t>
            </a:r>
            <a:r>
              <a:rPr sz="1400" b="1" spc="-93" dirty="0">
                <a:solidFill>
                  <a:schemeClr val="tx1"/>
                </a:solidFill>
                <a:latin typeface="Arial" panose="020B0604020202020204" pitchFamily="34" charset="0"/>
                <a:cs typeface="Arial" panose="020B0604020202020204" pitchFamily="34" charset="0"/>
              </a:rPr>
              <a:t> </a:t>
            </a:r>
            <a:r>
              <a:rPr sz="1400" b="1" spc="53" dirty="0">
                <a:solidFill>
                  <a:schemeClr val="tx1"/>
                </a:solidFill>
                <a:latin typeface="Arial" panose="020B0604020202020204" pitchFamily="34" charset="0"/>
                <a:cs typeface="Arial" panose="020B0604020202020204" pitchFamily="34" charset="0"/>
              </a:rPr>
              <a:t>right.</a:t>
            </a:r>
            <a:endParaRPr sz="14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593E2AD-06AA-7B0C-BBEC-EC4BCFED3649}"/>
              </a:ext>
            </a:extLst>
          </p:cNvPr>
          <p:cNvPicPr>
            <a:picLocks noChangeAspect="1"/>
          </p:cNvPicPr>
          <p:nvPr/>
        </p:nvPicPr>
        <p:blipFill>
          <a:blip r:embed="rId2"/>
          <a:stretch>
            <a:fillRect/>
          </a:stretch>
        </p:blipFill>
        <p:spPr>
          <a:xfrm>
            <a:off x="0" y="6254496"/>
            <a:ext cx="12192000" cy="603504"/>
          </a:xfrm>
          <a:prstGeom prst="rect">
            <a:avLst/>
          </a:prstGeom>
        </p:spPr>
      </p:pic>
      <p:sp>
        <p:nvSpPr>
          <p:cNvPr id="9" name="object 2">
            <a:extLst>
              <a:ext uri="{FF2B5EF4-FFF2-40B4-BE49-F238E27FC236}">
                <a16:creationId xmlns:a16="http://schemas.microsoft.com/office/drawing/2014/main" id="{B6341062-A936-DE42-95F7-4F4856289D18}"/>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3" name="Picture 12">
            <a:extLst>
              <a:ext uri="{FF2B5EF4-FFF2-40B4-BE49-F238E27FC236}">
                <a16:creationId xmlns:a16="http://schemas.microsoft.com/office/drawing/2014/main" id="{B807067C-36E6-B087-7589-76E32410AA74}"/>
              </a:ext>
            </a:extLst>
          </p:cNvPr>
          <p:cNvPicPr>
            <a:picLocks noChangeAspect="1"/>
          </p:cNvPicPr>
          <p:nvPr/>
        </p:nvPicPr>
        <p:blipFill>
          <a:blip r:embed="rId3"/>
          <a:stretch>
            <a:fillRect/>
          </a:stretch>
        </p:blipFill>
        <p:spPr>
          <a:xfrm>
            <a:off x="616577" y="1135867"/>
            <a:ext cx="5921253" cy="43039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194011"/>
            <a:ext cx="9333668" cy="573661"/>
          </a:xfrm>
          <a:prstGeom prst="rect">
            <a:avLst/>
          </a:prstGeom>
        </p:spPr>
        <p:txBody>
          <a:bodyPr vert="horz" wrap="square" lIns="0" tIns="19473" rIns="0" bIns="0" rtlCol="0" anchor="ctr">
            <a:spAutoFit/>
          </a:bodyPr>
          <a:lstStyle/>
          <a:p>
            <a:pPr marL="16933">
              <a:lnSpc>
                <a:spcPct val="100000"/>
              </a:lnSpc>
              <a:spcBef>
                <a:spcPts val="153"/>
              </a:spcBef>
            </a:pPr>
            <a:r>
              <a:rPr sz="3600" spc="152" dirty="0"/>
              <a:t>About</a:t>
            </a:r>
            <a:r>
              <a:rPr sz="3600" spc="-193" dirty="0"/>
              <a:t> </a:t>
            </a:r>
            <a:r>
              <a:rPr sz="3600" spc="253" dirty="0"/>
              <a:t>Data</a:t>
            </a:r>
            <a:r>
              <a:rPr sz="3600" spc="-193" dirty="0"/>
              <a:t> </a:t>
            </a:r>
            <a:r>
              <a:rPr sz="3600" spc="-147" dirty="0"/>
              <a:t>:</a:t>
            </a:r>
            <a:r>
              <a:rPr sz="3600" spc="-187" dirty="0"/>
              <a:t> </a:t>
            </a:r>
            <a:r>
              <a:rPr sz="3600" spc="133" dirty="0"/>
              <a:t>Descriptive</a:t>
            </a:r>
            <a:r>
              <a:rPr sz="3600" spc="-193" dirty="0"/>
              <a:t> </a:t>
            </a:r>
            <a:r>
              <a:rPr sz="3600" spc="120" dirty="0"/>
              <a:t>Statistics</a:t>
            </a:r>
            <a:r>
              <a:rPr sz="3600" spc="-187" dirty="0"/>
              <a:t> </a:t>
            </a:r>
            <a:r>
              <a:rPr sz="3600" spc="747" dirty="0"/>
              <a:t>-</a:t>
            </a:r>
            <a:r>
              <a:rPr sz="3600" spc="-193" dirty="0"/>
              <a:t> </a:t>
            </a:r>
            <a:r>
              <a:rPr sz="3600" spc="180" dirty="0"/>
              <a:t>Categorical</a:t>
            </a:r>
          </a:p>
        </p:txBody>
      </p:sp>
      <p:sp>
        <p:nvSpPr>
          <p:cNvPr id="3" name="object 3"/>
          <p:cNvSpPr txBox="1"/>
          <p:nvPr/>
        </p:nvSpPr>
        <p:spPr>
          <a:xfrm>
            <a:off x="6527533" y="1395232"/>
            <a:ext cx="4780280" cy="4078893"/>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0" tIns="69425" rIns="0" bIns="0" rtlCol="0">
            <a:spAutoFit/>
          </a:bodyPr>
          <a:lstStyle/>
          <a:p>
            <a:pPr marL="296326" marR="328497">
              <a:lnSpc>
                <a:spcPct val="114999"/>
              </a:lnSpc>
              <a:spcBef>
                <a:spcPts val="545"/>
              </a:spcBef>
              <a:tabLst>
                <a:tab pos="723035" algn="l"/>
                <a:tab pos="723882" algn="l"/>
              </a:tabLst>
            </a:pPr>
            <a:r>
              <a:rPr lang="en-US" sz="1600" b="1" dirty="0">
                <a:solidFill>
                  <a:srgbClr val="212121"/>
                </a:solidFill>
                <a:latin typeface="Roboto"/>
                <a:cs typeface="Roboto"/>
              </a:rPr>
              <a:t>Inference:</a:t>
            </a:r>
          </a:p>
          <a:p>
            <a:pPr marL="723882" marR="328497" indent="-427556">
              <a:lnSpc>
                <a:spcPct val="114999"/>
              </a:lnSpc>
              <a:spcBef>
                <a:spcPts val="545"/>
              </a:spcBef>
              <a:buFont typeface="Arial MT"/>
              <a:buChar char="●"/>
              <a:tabLst>
                <a:tab pos="723035" algn="l"/>
                <a:tab pos="723882" algn="l"/>
              </a:tabLst>
            </a:pPr>
            <a:r>
              <a:rPr sz="1600" b="1" dirty="0">
                <a:solidFill>
                  <a:srgbClr val="212121"/>
                </a:solidFill>
                <a:latin typeface="Roboto"/>
                <a:cs typeface="Roboto"/>
              </a:rPr>
              <a:t>Order </a:t>
            </a:r>
            <a:r>
              <a:rPr sz="1600" b="1" spc="-13" dirty="0">
                <a:solidFill>
                  <a:srgbClr val="212121"/>
                </a:solidFill>
                <a:latin typeface="Roboto"/>
                <a:cs typeface="Roboto"/>
              </a:rPr>
              <a:t>Status</a:t>
            </a:r>
            <a:r>
              <a:rPr sz="1600" spc="-13" dirty="0">
                <a:solidFill>
                  <a:srgbClr val="212121"/>
                </a:solidFill>
                <a:latin typeface="Roboto"/>
                <a:cs typeface="Roboto"/>
              </a:rPr>
              <a:t>: The most common </a:t>
            </a:r>
            <a:r>
              <a:rPr sz="1600" spc="-20" dirty="0">
                <a:solidFill>
                  <a:srgbClr val="212121"/>
                </a:solidFill>
                <a:latin typeface="Roboto"/>
                <a:cs typeface="Roboto"/>
              </a:rPr>
              <a:t>order </a:t>
            </a:r>
            <a:r>
              <a:rPr sz="1600" spc="-13" dirty="0">
                <a:solidFill>
                  <a:srgbClr val="212121"/>
                </a:solidFill>
                <a:latin typeface="Roboto"/>
                <a:cs typeface="Roboto"/>
              </a:rPr>
              <a:t> </a:t>
            </a:r>
            <a:r>
              <a:rPr sz="1600" spc="-27" dirty="0">
                <a:solidFill>
                  <a:srgbClr val="212121"/>
                </a:solidFill>
                <a:latin typeface="Roboto"/>
                <a:cs typeface="Roboto"/>
              </a:rPr>
              <a:t>status</a:t>
            </a:r>
            <a:r>
              <a:rPr sz="1600" spc="-7" dirty="0">
                <a:solidFill>
                  <a:srgbClr val="212121"/>
                </a:solidFill>
                <a:latin typeface="Roboto"/>
                <a:cs typeface="Roboto"/>
              </a:rPr>
              <a:t> </a:t>
            </a:r>
            <a:r>
              <a:rPr sz="1600" spc="-20" dirty="0">
                <a:solidFill>
                  <a:srgbClr val="212121"/>
                </a:solidFill>
                <a:latin typeface="Roboto"/>
                <a:cs typeface="Roboto"/>
              </a:rPr>
              <a:t>is</a:t>
            </a:r>
            <a:r>
              <a:rPr sz="1600" spc="-7" dirty="0">
                <a:solidFill>
                  <a:srgbClr val="212121"/>
                </a:solidFill>
                <a:latin typeface="Roboto"/>
                <a:cs typeface="Roboto"/>
              </a:rPr>
              <a:t> </a:t>
            </a:r>
            <a:r>
              <a:rPr sz="1600" spc="-47" dirty="0">
                <a:solidFill>
                  <a:srgbClr val="212121"/>
                </a:solidFill>
                <a:latin typeface="Roboto"/>
                <a:cs typeface="Roboto"/>
              </a:rPr>
              <a:t>"Shipped,"</a:t>
            </a:r>
            <a:r>
              <a:rPr sz="1600" spc="-7" dirty="0">
                <a:solidFill>
                  <a:srgbClr val="212121"/>
                </a:solidFill>
                <a:latin typeface="Roboto"/>
                <a:cs typeface="Roboto"/>
              </a:rPr>
              <a:t> </a:t>
            </a:r>
            <a:r>
              <a:rPr sz="1600" spc="-20" dirty="0">
                <a:solidFill>
                  <a:srgbClr val="212121"/>
                </a:solidFill>
                <a:latin typeface="Roboto"/>
                <a:cs typeface="Roboto"/>
              </a:rPr>
              <a:t>occurring</a:t>
            </a:r>
            <a:r>
              <a:rPr sz="1600" spc="-7" dirty="0">
                <a:solidFill>
                  <a:srgbClr val="212121"/>
                </a:solidFill>
                <a:latin typeface="Roboto"/>
                <a:cs typeface="Roboto"/>
              </a:rPr>
              <a:t> </a:t>
            </a:r>
            <a:r>
              <a:rPr sz="1600" spc="-13" dirty="0">
                <a:solidFill>
                  <a:srgbClr val="212121"/>
                </a:solidFill>
                <a:latin typeface="Roboto"/>
                <a:cs typeface="Roboto"/>
              </a:rPr>
              <a:t>2541</a:t>
            </a:r>
            <a:r>
              <a:rPr sz="1600" spc="-7" dirty="0">
                <a:solidFill>
                  <a:srgbClr val="212121"/>
                </a:solidFill>
                <a:latin typeface="Roboto"/>
                <a:cs typeface="Roboto"/>
              </a:rPr>
              <a:t> </a:t>
            </a:r>
            <a:r>
              <a:rPr sz="1600" spc="-13" dirty="0">
                <a:solidFill>
                  <a:srgbClr val="212121"/>
                </a:solidFill>
                <a:latin typeface="Roboto"/>
                <a:cs typeface="Roboto"/>
              </a:rPr>
              <a:t>times.</a:t>
            </a:r>
            <a:endParaRPr sz="1600" dirty="0">
              <a:latin typeface="Roboto"/>
              <a:cs typeface="Roboto"/>
            </a:endParaRPr>
          </a:p>
          <a:p>
            <a:pPr marL="723882" marR="535080" indent="-427556">
              <a:lnSpc>
                <a:spcPct val="114999"/>
              </a:lnSpc>
              <a:buFont typeface="Arial MT"/>
              <a:buChar char="●"/>
              <a:tabLst>
                <a:tab pos="723035" algn="l"/>
                <a:tab pos="723882" algn="l"/>
              </a:tabLst>
            </a:pPr>
            <a:r>
              <a:rPr sz="1600" b="1" spc="-7" dirty="0">
                <a:solidFill>
                  <a:srgbClr val="212121"/>
                </a:solidFill>
                <a:latin typeface="Roboto"/>
                <a:cs typeface="Roboto"/>
              </a:rPr>
              <a:t>Product</a:t>
            </a:r>
            <a:r>
              <a:rPr sz="1600" b="1" spc="-13" dirty="0">
                <a:solidFill>
                  <a:srgbClr val="212121"/>
                </a:solidFill>
                <a:latin typeface="Roboto"/>
                <a:cs typeface="Roboto"/>
              </a:rPr>
              <a:t> Line</a:t>
            </a:r>
            <a:r>
              <a:rPr sz="1600" spc="-13" dirty="0">
                <a:solidFill>
                  <a:srgbClr val="212121"/>
                </a:solidFill>
                <a:latin typeface="Roboto"/>
                <a:cs typeface="Roboto"/>
              </a:rPr>
              <a:t>: </a:t>
            </a:r>
            <a:r>
              <a:rPr sz="1600" spc="-20" dirty="0">
                <a:solidFill>
                  <a:srgbClr val="212121"/>
                </a:solidFill>
                <a:latin typeface="Roboto"/>
                <a:cs typeface="Roboto"/>
              </a:rPr>
              <a:t>"Classic</a:t>
            </a:r>
            <a:r>
              <a:rPr sz="1600" spc="-7" dirty="0">
                <a:solidFill>
                  <a:srgbClr val="212121"/>
                </a:solidFill>
                <a:latin typeface="Roboto"/>
                <a:cs typeface="Roboto"/>
              </a:rPr>
              <a:t> </a:t>
            </a:r>
            <a:r>
              <a:rPr sz="1600" spc="-20" dirty="0">
                <a:solidFill>
                  <a:srgbClr val="212121"/>
                </a:solidFill>
                <a:latin typeface="Roboto"/>
                <a:cs typeface="Roboto"/>
              </a:rPr>
              <a:t>Cars"</a:t>
            </a:r>
            <a:r>
              <a:rPr sz="1600" spc="-13" dirty="0">
                <a:solidFill>
                  <a:srgbClr val="212121"/>
                </a:solidFill>
                <a:latin typeface="Roboto"/>
                <a:cs typeface="Roboto"/>
              </a:rPr>
              <a:t> </a:t>
            </a:r>
            <a:r>
              <a:rPr sz="1600" spc="-20" dirty="0">
                <a:solidFill>
                  <a:srgbClr val="212121"/>
                </a:solidFill>
                <a:latin typeface="Roboto"/>
                <a:cs typeface="Roboto"/>
              </a:rPr>
              <a:t>is</a:t>
            </a:r>
            <a:r>
              <a:rPr sz="1600" spc="-13" dirty="0">
                <a:solidFill>
                  <a:srgbClr val="212121"/>
                </a:solidFill>
                <a:latin typeface="Roboto"/>
                <a:cs typeface="Roboto"/>
              </a:rPr>
              <a:t> </a:t>
            </a:r>
            <a:r>
              <a:rPr sz="1600" spc="-20" dirty="0">
                <a:solidFill>
                  <a:srgbClr val="212121"/>
                </a:solidFill>
                <a:latin typeface="Roboto"/>
                <a:cs typeface="Roboto"/>
              </a:rPr>
              <a:t>the </a:t>
            </a:r>
            <a:r>
              <a:rPr sz="1600" spc="-13" dirty="0">
                <a:solidFill>
                  <a:srgbClr val="212121"/>
                </a:solidFill>
                <a:latin typeface="Roboto"/>
                <a:cs typeface="Roboto"/>
              </a:rPr>
              <a:t> </a:t>
            </a:r>
            <a:r>
              <a:rPr sz="1600" spc="-20" dirty="0">
                <a:solidFill>
                  <a:srgbClr val="212121"/>
                </a:solidFill>
                <a:latin typeface="Roboto"/>
                <a:cs typeface="Roboto"/>
              </a:rPr>
              <a:t>dominant</a:t>
            </a:r>
            <a:r>
              <a:rPr sz="1600" spc="-13" dirty="0">
                <a:solidFill>
                  <a:srgbClr val="212121"/>
                </a:solidFill>
                <a:latin typeface="Roboto"/>
                <a:cs typeface="Roboto"/>
              </a:rPr>
              <a:t> </a:t>
            </a:r>
            <a:r>
              <a:rPr sz="1600" spc="-20" dirty="0">
                <a:solidFill>
                  <a:srgbClr val="212121"/>
                </a:solidFill>
                <a:latin typeface="Roboto"/>
                <a:cs typeface="Roboto"/>
              </a:rPr>
              <a:t>product</a:t>
            </a:r>
            <a:r>
              <a:rPr sz="1600" spc="-7" dirty="0">
                <a:solidFill>
                  <a:srgbClr val="212121"/>
                </a:solidFill>
                <a:latin typeface="Roboto"/>
                <a:cs typeface="Roboto"/>
              </a:rPr>
              <a:t> </a:t>
            </a:r>
            <a:r>
              <a:rPr sz="1600" spc="-20" dirty="0">
                <a:solidFill>
                  <a:srgbClr val="212121"/>
                </a:solidFill>
                <a:latin typeface="Roboto"/>
                <a:cs typeface="Roboto"/>
              </a:rPr>
              <a:t>line</a:t>
            </a:r>
            <a:r>
              <a:rPr sz="1600" spc="-13" dirty="0">
                <a:solidFill>
                  <a:srgbClr val="212121"/>
                </a:solidFill>
                <a:latin typeface="Roboto"/>
                <a:cs typeface="Roboto"/>
              </a:rPr>
              <a:t> </a:t>
            </a:r>
            <a:r>
              <a:rPr sz="1600" spc="-27" dirty="0">
                <a:solidFill>
                  <a:srgbClr val="212121"/>
                </a:solidFill>
                <a:latin typeface="Roboto"/>
                <a:cs typeface="Roboto"/>
              </a:rPr>
              <a:t>with</a:t>
            </a:r>
            <a:r>
              <a:rPr sz="1600" spc="-7" dirty="0">
                <a:solidFill>
                  <a:srgbClr val="212121"/>
                </a:solidFill>
                <a:latin typeface="Roboto"/>
                <a:cs typeface="Roboto"/>
              </a:rPr>
              <a:t> </a:t>
            </a:r>
            <a:r>
              <a:rPr sz="1600" spc="-13" dirty="0">
                <a:solidFill>
                  <a:srgbClr val="212121"/>
                </a:solidFill>
                <a:latin typeface="Roboto"/>
                <a:cs typeface="Roboto"/>
              </a:rPr>
              <a:t>949</a:t>
            </a:r>
            <a:r>
              <a:rPr sz="1600" spc="-7" dirty="0">
                <a:solidFill>
                  <a:srgbClr val="212121"/>
                </a:solidFill>
                <a:latin typeface="Roboto"/>
                <a:cs typeface="Roboto"/>
              </a:rPr>
              <a:t> </a:t>
            </a:r>
            <a:r>
              <a:rPr sz="1600" spc="-20" dirty="0">
                <a:solidFill>
                  <a:srgbClr val="212121"/>
                </a:solidFill>
                <a:latin typeface="Roboto"/>
                <a:cs typeface="Roboto"/>
              </a:rPr>
              <a:t>entries.</a:t>
            </a:r>
            <a:endParaRPr sz="1600" dirty="0">
              <a:latin typeface="Roboto"/>
              <a:cs typeface="Roboto"/>
            </a:endParaRPr>
          </a:p>
          <a:p>
            <a:pPr marL="723882" marR="337812" indent="-427556">
              <a:lnSpc>
                <a:spcPct val="114999"/>
              </a:lnSpc>
              <a:buFont typeface="Arial MT"/>
              <a:buChar char="●"/>
              <a:tabLst>
                <a:tab pos="723035" algn="l"/>
                <a:tab pos="723882" algn="l"/>
              </a:tabLst>
            </a:pPr>
            <a:r>
              <a:rPr sz="1600" b="1" spc="-7" dirty="0">
                <a:solidFill>
                  <a:srgbClr val="212121"/>
                </a:solidFill>
                <a:latin typeface="Roboto"/>
                <a:cs typeface="Roboto"/>
              </a:rPr>
              <a:t>Customer Concentration</a:t>
            </a:r>
            <a:r>
              <a:rPr sz="1600" spc="-7" dirty="0">
                <a:solidFill>
                  <a:srgbClr val="212121"/>
                </a:solidFill>
                <a:latin typeface="Roboto"/>
                <a:cs typeface="Roboto"/>
              </a:rPr>
              <a:t>: </a:t>
            </a:r>
            <a:r>
              <a:rPr sz="1600" spc="-27" dirty="0">
                <a:solidFill>
                  <a:srgbClr val="212121"/>
                </a:solidFill>
                <a:latin typeface="Roboto"/>
                <a:cs typeface="Roboto"/>
              </a:rPr>
              <a:t>"Euro Shopping </a:t>
            </a:r>
            <a:r>
              <a:rPr sz="1600" spc="-380" dirty="0">
                <a:solidFill>
                  <a:srgbClr val="212121"/>
                </a:solidFill>
                <a:latin typeface="Roboto"/>
                <a:cs typeface="Roboto"/>
              </a:rPr>
              <a:t> </a:t>
            </a:r>
            <a:r>
              <a:rPr sz="1600" spc="-27" dirty="0">
                <a:solidFill>
                  <a:srgbClr val="212121"/>
                </a:solidFill>
                <a:latin typeface="Roboto"/>
                <a:cs typeface="Roboto"/>
              </a:rPr>
              <a:t>Channel"</a:t>
            </a:r>
            <a:r>
              <a:rPr sz="1600" spc="-13" dirty="0">
                <a:solidFill>
                  <a:srgbClr val="212121"/>
                </a:solidFill>
                <a:latin typeface="Roboto"/>
                <a:cs typeface="Roboto"/>
              </a:rPr>
              <a:t> </a:t>
            </a:r>
            <a:r>
              <a:rPr sz="1600" spc="-20" dirty="0">
                <a:solidFill>
                  <a:srgbClr val="212121"/>
                </a:solidFill>
                <a:latin typeface="Roboto"/>
                <a:cs typeface="Roboto"/>
              </a:rPr>
              <a:t>is</a:t>
            </a:r>
            <a:r>
              <a:rPr sz="1600" spc="-7" dirty="0">
                <a:solidFill>
                  <a:srgbClr val="212121"/>
                </a:solidFill>
                <a:latin typeface="Roboto"/>
                <a:cs typeface="Roboto"/>
              </a:rPr>
              <a:t> </a:t>
            </a:r>
            <a:r>
              <a:rPr sz="1600" spc="-20" dirty="0">
                <a:solidFill>
                  <a:srgbClr val="212121"/>
                </a:solidFill>
                <a:latin typeface="Roboto"/>
                <a:cs typeface="Roboto"/>
              </a:rPr>
              <a:t>the</a:t>
            </a:r>
            <a:r>
              <a:rPr sz="1600" spc="-7" dirty="0">
                <a:solidFill>
                  <a:srgbClr val="212121"/>
                </a:solidFill>
                <a:latin typeface="Roboto"/>
                <a:cs typeface="Roboto"/>
              </a:rPr>
              <a:t> </a:t>
            </a:r>
            <a:r>
              <a:rPr sz="1600" spc="-20" dirty="0">
                <a:solidFill>
                  <a:srgbClr val="212121"/>
                </a:solidFill>
                <a:latin typeface="Roboto"/>
                <a:cs typeface="Roboto"/>
              </a:rPr>
              <a:t>top</a:t>
            </a:r>
            <a:r>
              <a:rPr sz="1600" spc="-7" dirty="0">
                <a:solidFill>
                  <a:srgbClr val="212121"/>
                </a:solidFill>
                <a:latin typeface="Roboto"/>
                <a:cs typeface="Roboto"/>
              </a:rPr>
              <a:t> </a:t>
            </a:r>
            <a:r>
              <a:rPr sz="1600" spc="-27" dirty="0">
                <a:solidFill>
                  <a:srgbClr val="212121"/>
                </a:solidFill>
                <a:latin typeface="Roboto"/>
                <a:cs typeface="Roboto"/>
              </a:rPr>
              <a:t>customer,</a:t>
            </a:r>
            <a:r>
              <a:rPr sz="1600" spc="-7" dirty="0">
                <a:solidFill>
                  <a:srgbClr val="212121"/>
                </a:solidFill>
                <a:latin typeface="Roboto"/>
                <a:cs typeface="Roboto"/>
              </a:rPr>
              <a:t> </a:t>
            </a:r>
            <a:r>
              <a:rPr sz="1600" spc="-27" dirty="0">
                <a:solidFill>
                  <a:srgbClr val="212121"/>
                </a:solidFill>
                <a:latin typeface="Roboto"/>
                <a:cs typeface="Roboto"/>
              </a:rPr>
              <a:t>with</a:t>
            </a:r>
            <a:r>
              <a:rPr sz="1600" spc="-13" dirty="0">
                <a:solidFill>
                  <a:srgbClr val="212121"/>
                </a:solidFill>
                <a:latin typeface="Roboto"/>
                <a:cs typeface="Roboto"/>
              </a:rPr>
              <a:t> 259 </a:t>
            </a:r>
            <a:r>
              <a:rPr sz="1600" spc="-7" dirty="0">
                <a:solidFill>
                  <a:srgbClr val="212121"/>
                </a:solidFill>
                <a:latin typeface="Roboto"/>
                <a:cs typeface="Roboto"/>
              </a:rPr>
              <a:t> </a:t>
            </a:r>
            <a:r>
              <a:rPr sz="1600" spc="-27" dirty="0">
                <a:solidFill>
                  <a:srgbClr val="212121"/>
                </a:solidFill>
                <a:latin typeface="Roboto"/>
                <a:cs typeface="Roboto"/>
              </a:rPr>
              <a:t>transactions.</a:t>
            </a:r>
            <a:endParaRPr sz="1600" dirty="0">
              <a:latin typeface="Roboto"/>
              <a:cs typeface="Roboto"/>
            </a:endParaRPr>
          </a:p>
          <a:p>
            <a:pPr marL="723882" marR="183722" indent="-427556">
              <a:lnSpc>
                <a:spcPct val="114999"/>
              </a:lnSpc>
              <a:buFont typeface="Arial MT"/>
              <a:buChar char="●"/>
              <a:tabLst>
                <a:tab pos="723035" algn="l"/>
                <a:tab pos="723882" algn="l"/>
              </a:tabLst>
            </a:pPr>
            <a:r>
              <a:rPr sz="1600" b="1" spc="-7" dirty="0">
                <a:solidFill>
                  <a:srgbClr val="212121"/>
                </a:solidFill>
                <a:latin typeface="Roboto"/>
                <a:cs typeface="Roboto"/>
              </a:rPr>
              <a:t>Geographic</a:t>
            </a:r>
            <a:r>
              <a:rPr sz="1600" b="1" spc="-53" dirty="0">
                <a:solidFill>
                  <a:srgbClr val="212121"/>
                </a:solidFill>
                <a:latin typeface="Roboto"/>
                <a:cs typeface="Roboto"/>
              </a:rPr>
              <a:t> </a:t>
            </a:r>
            <a:r>
              <a:rPr sz="1600" b="1" dirty="0">
                <a:solidFill>
                  <a:srgbClr val="212121"/>
                </a:solidFill>
                <a:latin typeface="Roboto"/>
                <a:cs typeface="Roboto"/>
              </a:rPr>
              <a:t>Trends</a:t>
            </a:r>
            <a:r>
              <a:rPr sz="1600" dirty="0">
                <a:solidFill>
                  <a:srgbClr val="212121"/>
                </a:solidFill>
                <a:latin typeface="Roboto"/>
                <a:cs typeface="Roboto"/>
              </a:rPr>
              <a:t>:</a:t>
            </a:r>
            <a:r>
              <a:rPr sz="1600" spc="-7" dirty="0">
                <a:solidFill>
                  <a:srgbClr val="212121"/>
                </a:solidFill>
                <a:latin typeface="Roboto"/>
                <a:cs typeface="Roboto"/>
              </a:rPr>
              <a:t> </a:t>
            </a:r>
            <a:r>
              <a:rPr sz="1600" spc="-33" dirty="0">
                <a:solidFill>
                  <a:srgbClr val="212121"/>
                </a:solidFill>
                <a:latin typeface="Roboto"/>
                <a:cs typeface="Roboto"/>
              </a:rPr>
              <a:t>"Madrid"</a:t>
            </a:r>
            <a:r>
              <a:rPr sz="1600" dirty="0">
                <a:solidFill>
                  <a:srgbClr val="212121"/>
                </a:solidFill>
                <a:latin typeface="Roboto"/>
                <a:cs typeface="Roboto"/>
              </a:rPr>
              <a:t> </a:t>
            </a:r>
            <a:r>
              <a:rPr sz="1600" spc="-20" dirty="0">
                <a:solidFill>
                  <a:srgbClr val="212121"/>
                </a:solidFill>
                <a:latin typeface="Roboto"/>
                <a:cs typeface="Roboto"/>
              </a:rPr>
              <a:t>and</a:t>
            </a:r>
            <a:r>
              <a:rPr sz="1600" spc="-7" dirty="0">
                <a:solidFill>
                  <a:srgbClr val="212121"/>
                </a:solidFill>
                <a:latin typeface="Roboto"/>
                <a:cs typeface="Roboto"/>
              </a:rPr>
              <a:t> </a:t>
            </a:r>
            <a:r>
              <a:rPr sz="1600" spc="-60" dirty="0">
                <a:solidFill>
                  <a:srgbClr val="212121"/>
                </a:solidFill>
                <a:latin typeface="Roboto"/>
                <a:cs typeface="Roboto"/>
              </a:rPr>
              <a:t>"USA"</a:t>
            </a:r>
            <a:r>
              <a:rPr sz="1600" dirty="0">
                <a:solidFill>
                  <a:srgbClr val="212121"/>
                </a:solidFill>
                <a:latin typeface="Roboto"/>
                <a:cs typeface="Roboto"/>
              </a:rPr>
              <a:t> </a:t>
            </a:r>
            <a:r>
              <a:rPr sz="1600" spc="-20" dirty="0">
                <a:solidFill>
                  <a:srgbClr val="212121"/>
                </a:solidFill>
                <a:latin typeface="Roboto"/>
                <a:cs typeface="Roboto"/>
              </a:rPr>
              <a:t>are </a:t>
            </a:r>
            <a:r>
              <a:rPr sz="1600" spc="-380" dirty="0">
                <a:solidFill>
                  <a:srgbClr val="212121"/>
                </a:solidFill>
                <a:latin typeface="Roboto"/>
                <a:cs typeface="Roboto"/>
              </a:rPr>
              <a:t> </a:t>
            </a:r>
            <a:r>
              <a:rPr sz="1600" spc="-20" dirty="0">
                <a:solidFill>
                  <a:srgbClr val="212121"/>
                </a:solidFill>
                <a:latin typeface="Roboto"/>
                <a:cs typeface="Roboto"/>
              </a:rPr>
              <a:t>the</a:t>
            </a:r>
            <a:r>
              <a:rPr sz="1600" spc="-13" dirty="0">
                <a:solidFill>
                  <a:srgbClr val="212121"/>
                </a:solidFill>
                <a:latin typeface="Roboto"/>
                <a:cs typeface="Roboto"/>
              </a:rPr>
              <a:t> most frequent</a:t>
            </a:r>
            <a:r>
              <a:rPr sz="1600" spc="-7" dirty="0">
                <a:solidFill>
                  <a:srgbClr val="212121"/>
                </a:solidFill>
                <a:latin typeface="Roboto"/>
                <a:cs typeface="Roboto"/>
              </a:rPr>
              <a:t> </a:t>
            </a:r>
            <a:r>
              <a:rPr sz="1600" spc="-27" dirty="0">
                <a:solidFill>
                  <a:srgbClr val="212121"/>
                </a:solidFill>
                <a:latin typeface="Roboto"/>
                <a:cs typeface="Roboto"/>
              </a:rPr>
              <a:t>city</a:t>
            </a:r>
            <a:r>
              <a:rPr sz="1600" spc="-13" dirty="0">
                <a:solidFill>
                  <a:srgbClr val="212121"/>
                </a:solidFill>
                <a:latin typeface="Roboto"/>
                <a:cs typeface="Roboto"/>
              </a:rPr>
              <a:t> </a:t>
            </a:r>
            <a:r>
              <a:rPr sz="1600" spc="-20" dirty="0">
                <a:solidFill>
                  <a:srgbClr val="212121"/>
                </a:solidFill>
                <a:latin typeface="Roboto"/>
                <a:cs typeface="Roboto"/>
              </a:rPr>
              <a:t>and</a:t>
            </a:r>
            <a:r>
              <a:rPr sz="1600" spc="-7" dirty="0">
                <a:solidFill>
                  <a:srgbClr val="212121"/>
                </a:solidFill>
                <a:latin typeface="Roboto"/>
                <a:cs typeface="Roboto"/>
              </a:rPr>
              <a:t> </a:t>
            </a:r>
            <a:r>
              <a:rPr sz="1600" spc="-33" dirty="0">
                <a:solidFill>
                  <a:srgbClr val="212121"/>
                </a:solidFill>
                <a:latin typeface="Roboto"/>
                <a:cs typeface="Roboto"/>
              </a:rPr>
              <a:t>country, </a:t>
            </a:r>
            <a:r>
              <a:rPr sz="1600" spc="-27" dirty="0">
                <a:solidFill>
                  <a:srgbClr val="212121"/>
                </a:solidFill>
                <a:latin typeface="Roboto"/>
                <a:cs typeface="Roboto"/>
              </a:rPr>
              <a:t> respectively.</a:t>
            </a:r>
            <a:endParaRPr sz="1600" dirty="0">
              <a:latin typeface="Roboto"/>
              <a:cs typeface="Roboto"/>
            </a:endParaRPr>
          </a:p>
          <a:p>
            <a:pPr marL="723882" marR="115990" indent="-427556">
              <a:lnSpc>
                <a:spcPct val="114999"/>
              </a:lnSpc>
              <a:buFont typeface="Arial MT"/>
              <a:buChar char="●"/>
              <a:tabLst>
                <a:tab pos="723035" algn="l"/>
                <a:tab pos="723882" algn="l"/>
              </a:tabLst>
            </a:pPr>
            <a:r>
              <a:rPr sz="1600" b="1" spc="-7" dirty="0">
                <a:solidFill>
                  <a:srgbClr val="212121"/>
                </a:solidFill>
                <a:latin typeface="Roboto"/>
                <a:cs typeface="Roboto"/>
              </a:rPr>
              <a:t>Deal</a:t>
            </a:r>
            <a:r>
              <a:rPr sz="1600" b="1" spc="20" dirty="0">
                <a:solidFill>
                  <a:srgbClr val="212121"/>
                </a:solidFill>
                <a:latin typeface="Roboto"/>
                <a:cs typeface="Roboto"/>
              </a:rPr>
              <a:t> </a:t>
            </a:r>
            <a:r>
              <a:rPr sz="1600" b="1" spc="-7" dirty="0">
                <a:solidFill>
                  <a:srgbClr val="212121"/>
                </a:solidFill>
                <a:latin typeface="Roboto"/>
                <a:cs typeface="Roboto"/>
              </a:rPr>
              <a:t>Sizes</a:t>
            </a:r>
            <a:r>
              <a:rPr sz="1600" spc="-7" dirty="0">
                <a:solidFill>
                  <a:srgbClr val="212121"/>
                </a:solidFill>
                <a:latin typeface="Roboto"/>
                <a:cs typeface="Roboto"/>
              </a:rPr>
              <a:t>:</a:t>
            </a:r>
            <a:r>
              <a:rPr sz="1600" spc="-13" dirty="0">
                <a:solidFill>
                  <a:srgbClr val="212121"/>
                </a:solidFill>
                <a:latin typeface="Roboto"/>
                <a:cs typeface="Roboto"/>
              </a:rPr>
              <a:t> The</a:t>
            </a:r>
            <a:r>
              <a:rPr sz="1600" spc="20" dirty="0">
                <a:solidFill>
                  <a:srgbClr val="212121"/>
                </a:solidFill>
                <a:latin typeface="Roboto"/>
                <a:cs typeface="Roboto"/>
              </a:rPr>
              <a:t> </a:t>
            </a:r>
            <a:r>
              <a:rPr sz="1600" spc="-27" dirty="0">
                <a:solidFill>
                  <a:srgbClr val="212121"/>
                </a:solidFill>
                <a:latin typeface="Roboto"/>
                <a:cs typeface="Roboto"/>
              </a:rPr>
              <a:t>majority</a:t>
            </a:r>
            <a:r>
              <a:rPr sz="1600" spc="20" dirty="0">
                <a:solidFill>
                  <a:srgbClr val="212121"/>
                </a:solidFill>
                <a:latin typeface="Roboto"/>
                <a:cs typeface="Roboto"/>
              </a:rPr>
              <a:t> </a:t>
            </a:r>
            <a:r>
              <a:rPr sz="1600" spc="7" dirty="0">
                <a:solidFill>
                  <a:srgbClr val="212121"/>
                </a:solidFill>
                <a:latin typeface="Roboto"/>
                <a:cs typeface="Roboto"/>
              </a:rPr>
              <a:t>of</a:t>
            </a:r>
            <a:r>
              <a:rPr sz="1600" spc="20" dirty="0">
                <a:solidFill>
                  <a:srgbClr val="212121"/>
                </a:solidFill>
                <a:latin typeface="Roboto"/>
                <a:cs typeface="Roboto"/>
              </a:rPr>
              <a:t> </a:t>
            </a:r>
            <a:r>
              <a:rPr sz="1600" spc="-13" dirty="0">
                <a:solidFill>
                  <a:srgbClr val="212121"/>
                </a:solidFill>
                <a:latin typeface="Roboto"/>
                <a:cs typeface="Roboto"/>
              </a:rPr>
              <a:t>deals</a:t>
            </a:r>
            <a:r>
              <a:rPr sz="1600" spc="20" dirty="0">
                <a:solidFill>
                  <a:srgbClr val="212121"/>
                </a:solidFill>
                <a:latin typeface="Roboto"/>
                <a:cs typeface="Roboto"/>
              </a:rPr>
              <a:t> </a:t>
            </a:r>
            <a:r>
              <a:rPr sz="1600" spc="-13" dirty="0">
                <a:solidFill>
                  <a:srgbClr val="212121"/>
                </a:solidFill>
                <a:latin typeface="Roboto"/>
                <a:cs typeface="Roboto"/>
              </a:rPr>
              <a:t>fall</a:t>
            </a:r>
            <a:r>
              <a:rPr sz="1600" spc="20" dirty="0">
                <a:solidFill>
                  <a:srgbClr val="212121"/>
                </a:solidFill>
                <a:latin typeface="Roboto"/>
                <a:cs typeface="Roboto"/>
              </a:rPr>
              <a:t> </a:t>
            </a:r>
            <a:r>
              <a:rPr sz="1600" spc="-27" dirty="0">
                <a:solidFill>
                  <a:srgbClr val="212121"/>
                </a:solidFill>
                <a:latin typeface="Roboto"/>
                <a:cs typeface="Roboto"/>
              </a:rPr>
              <a:t>into </a:t>
            </a:r>
            <a:r>
              <a:rPr sz="1600" spc="-20" dirty="0">
                <a:solidFill>
                  <a:srgbClr val="212121"/>
                </a:solidFill>
                <a:latin typeface="Roboto"/>
                <a:cs typeface="Roboto"/>
              </a:rPr>
              <a:t> the</a:t>
            </a:r>
            <a:r>
              <a:rPr sz="1600" spc="-13" dirty="0">
                <a:solidFill>
                  <a:srgbClr val="212121"/>
                </a:solidFill>
                <a:latin typeface="Roboto"/>
                <a:cs typeface="Roboto"/>
              </a:rPr>
              <a:t> </a:t>
            </a:r>
            <a:r>
              <a:rPr sz="1600" spc="-40" dirty="0">
                <a:solidFill>
                  <a:srgbClr val="212121"/>
                </a:solidFill>
                <a:latin typeface="Roboto"/>
                <a:cs typeface="Roboto"/>
              </a:rPr>
              <a:t>"Medium"</a:t>
            </a:r>
            <a:r>
              <a:rPr sz="1600" spc="-13" dirty="0">
                <a:solidFill>
                  <a:srgbClr val="212121"/>
                </a:solidFill>
                <a:latin typeface="Roboto"/>
                <a:cs typeface="Roboto"/>
              </a:rPr>
              <a:t> </a:t>
            </a:r>
            <a:r>
              <a:rPr sz="1600" spc="-27" dirty="0">
                <a:solidFill>
                  <a:srgbClr val="212121"/>
                </a:solidFill>
                <a:latin typeface="Roboto"/>
                <a:cs typeface="Roboto"/>
              </a:rPr>
              <a:t>category,</a:t>
            </a:r>
            <a:r>
              <a:rPr sz="1600" spc="-7" dirty="0">
                <a:solidFill>
                  <a:srgbClr val="212121"/>
                </a:solidFill>
                <a:latin typeface="Roboto"/>
                <a:cs typeface="Roboto"/>
              </a:rPr>
              <a:t> </a:t>
            </a:r>
            <a:r>
              <a:rPr sz="1600" spc="-20" dirty="0">
                <a:solidFill>
                  <a:srgbClr val="212121"/>
                </a:solidFill>
                <a:latin typeface="Roboto"/>
                <a:cs typeface="Roboto"/>
              </a:rPr>
              <a:t>accounting</a:t>
            </a:r>
            <a:r>
              <a:rPr sz="1600" spc="-13" dirty="0">
                <a:solidFill>
                  <a:srgbClr val="212121"/>
                </a:solidFill>
                <a:latin typeface="Roboto"/>
                <a:cs typeface="Roboto"/>
              </a:rPr>
              <a:t> </a:t>
            </a:r>
            <a:r>
              <a:rPr sz="1600" dirty="0">
                <a:solidFill>
                  <a:srgbClr val="212121"/>
                </a:solidFill>
                <a:latin typeface="Roboto"/>
                <a:cs typeface="Roboto"/>
              </a:rPr>
              <a:t>for</a:t>
            </a:r>
            <a:r>
              <a:rPr sz="1600" spc="47" dirty="0">
                <a:solidFill>
                  <a:srgbClr val="212121"/>
                </a:solidFill>
                <a:latin typeface="Roboto"/>
                <a:cs typeface="Roboto"/>
              </a:rPr>
              <a:t> </a:t>
            </a:r>
            <a:r>
              <a:rPr sz="1600" spc="-13" dirty="0">
                <a:solidFill>
                  <a:srgbClr val="212121"/>
                </a:solidFill>
                <a:latin typeface="Roboto"/>
                <a:cs typeface="Roboto"/>
              </a:rPr>
              <a:t>1349 </a:t>
            </a:r>
            <a:r>
              <a:rPr sz="1600" spc="-373" dirty="0">
                <a:solidFill>
                  <a:srgbClr val="212121"/>
                </a:solidFill>
                <a:latin typeface="Roboto"/>
                <a:cs typeface="Roboto"/>
              </a:rPr>
              <a:t> </a:t>
            </a:r>
            <a:r>
              <a:rPr sz="1600" spc="-13" dirty="0">
                <a:solidFill>
                  <a:srgbClr val="212121"/>
                </a:solidFill>
                <a:latin typeface="Roboto"/>
                <a:cs typeface="Roboto"/>
              </a:rPr>
              <a:t>cases.</a:t>
            </a:r>
            <a:endParaRPr sz="1600" dirty="0">
              <a:latin typeface="Roboto"/>
              <a:cs typeface="Roboto"/>
            </a:endParaRPr>
          </a:p>
        </p:txBody>
      </p:sp>
      <p:sp>
        <p:nvSpPr>
          <p:cNvPr id="8" name="object 2">
            <a:extLst>
              <a:ext uri="{FF2B5EF4-FFF2-40B4-BE49-F238E27FC236}">
                <a16:creationId xmlns:a16="http://schemas.microsoft.com/office/drawing/2014/main" id="{1F8474BB-A1F2-EB93-7938-9475D62F7474}"/>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pic>
        <p:nvPicPr>
          <p:cNvPr id="10" name="Picture 9">
            <a:extLst>
              <a:ext uri="{FF2B5EF4-FFF2-40B4-BE49-F238E27FC236}">
                <a16:creationId xmlns:a16="http://schemas.microsoft.com/office/drawing/2014/main" id="{4B229EC2-64AB-3813-4812-A6F77DBAD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77" y="1028365"/>
            <a:ext cx="5210902" cy="4801270"/>
          </a:xfrm>
          <a:prstGeom prst="rect">
            <a:avLst/>
          </a:prstGeom>
        </p:spPr>
      </p:pic>
      <p:pic>
        <p:nvPicPr>
          <p:cNvPr id="11" name="Picture 10">
            <a:extLst>
              <a:ext uri="{FF2B5EF4-FFF2-40B4-BE49-F238E27FC236}">
                <a16:creationId xmlns:a16="http://schemas.microsoft.com/office/drawing/2014/main" id="{D9E0343F-5F19-4945-A934-D81DC977C28C}"/>
              </a:ext>
            </a:extLst>
          </p:cNvPr>
          <p:cNvPicPr>
            <a:picLocks noChangeAspect="1"/>
          </p:cNvPicPr>
          <p:nvPr/>
        </p:nvPicPr>
        <p:blipFill>
          <a:blip r:embed="rId3"/>
          <a:stretch>
            <a:fillRect/>
          </a:stretch>
        </p:blipFill>
        <p:spPr>
          <a:xfrm>
            <a:off x="0" y="6254496"/>
            <a:ext cx="12192000" cy="6035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577" y="261001"/>
            <a:ext cx="11821830" cy="573661"/>
          </a:xfrm>
          <a:prstGeom prst="rect">
            <a:avLst/>
          </a:prstGeom>
        </p:spPr>
        <p:txBody>
          <a:bodyPr vert="horz" wrap="square" lIns="0" tIns="19473" rIns="0" bIns="0" rtlCol="0" anchor="ctr">
            <a:spAutoFit/>
          </a:bodyPr>
          <a:lstStyle/>
          <a:p>
            <a:pPr marL="16933">
              <a:lnSpc>
                <a:spcPct val="100000"/>
              </a:lnSpc>
              <a:spcBef>
                <a:spcPts val="153"/>
              </a:spcBef>
            </a:pPr>
            <a:r>
              <a:rPr sz="3600" spc="152" dirty="0"/>
              <a:t>About</a:t>
            </a:r>
            <a:r>
              <a:rPr sz="3600" spc="-193" dirty="0"/>
              <a:t> </a:t>
            </a:r>
            <a:r>
              <a:rPr sz="3600" spc="253" dirty="0"/>
              <a:t>Data</a:t>
            </a:r>
            <a:r>
              <a:rPr sz="3600" spc="-193" dirty="0"/>
              <a:t> </a:t>
            </a:r>
            <a:r>
              <a:rPr sz="3600" spc="-147" dirty="0"/>
              <a:t>:</a:t>
            </a:r>
            <a:r>
              <a:rPr sz="3600" spc="-187" dirty="0"/>
              <a:t> </a:t>
            </a:r>
            <a:r>
              <a:rPr sz="3600" spc="147" dirty="0"/>
              <a:t>Assumptions</a:t>
            </a:r>
            <a:r>
              <a:rPr sz="3600" spc="-193" dirty="0"/>
              <a:t> </a:t>
            </a:r>
            <a:r>
              <a:rPr sz="3600" spc="240" dirty="0"/>
              <a:t>&amp;</a:t>
            </a:r>
            <a:r>
              <a:rPr sz="3600" spc="-187" dirty="0"/>
              <a:t> </a:t>
            </a:r>
            <a:r>
              <a:rPr sz="3600" spc="152" dirty="0"/>
              <a:t>Modification</a:t>
            </a:r>
            <a:r>
              <a:rPr sz="3600" spc="-193" dirty="0"/>
              <a:t> </a:t>
            </a:r>
            <a:r>
              <a:rPr sz="3600" spc="127" dirty="0"/>
              <a:t>in</a:t>
            </a:r>
            <a:r>
              <a:rPr sz="3600" spc="-187" dirty="0"/>
              <a:t> </a:t>
            </a:r>
            <a:r>
              <a:rPr sz="3600" spc="300" dirty="0"/>
              <a:t>data</a:t>
            </a:r>
          </a:p>
        </p:txBody>
      </p:sp>
      <p:sp>
        <p:nvSpPr>
          <p:cNvPr id="7" name="Content Placeholder 6">
            <a:extLst>
              <a:ext uri="{FF2B5EF4-FFF2-40B4-BE49-F238E27FC236}">
                <a16:creationId xmlns:a16="http://schemas.microsoft.com/office/drawing/2014/main" id="{17B116F7-210E-EC16-829B-BFADE5F359CE}"/>
              </a:ext>
            </a:extLst>
          </p:cNvPr>
          <p:cNvSpPr>
            <a:spLocks noGrp="1"/>
          </p:cNvSpPr>
          <p:nvPr>
            <p:ph idx="1"/>
          </p:nvPr>
        </p:nvSpPr>
        <p:spPr>
          <a:xfrm>
            <a:off x="838200" y="1132840"/>
            <a:ext cx="10515600" cy="3093721"/>
          </a:xfrm>
        </p:spPr>
        <p:txBody>
          <a:bodyPr>
            <a:normAutofit fontScale="92500" lnSpcReduction="20000"/>
          </a:bodyPr>
          <a:lstStyle/>
          <a:p>
            <a:pPr marL="419100">
              <a:lnSpc>
                <a:spcPct val="100000"/>
              </a:lnSpc>
              <a:spcBef>
                <a:spcPts val="740"/>
              </a:spcBef>
            </a:pPr>
            <a:r>
              <a:rPr lang="en-US" spc="80" dirty="0"/>
              <a:t>Data</a:t>
            </a:r>
            <a:r>
              <a:rPr lang="en-US" spc="-70" dirty="0"/>
              <a:t> </a:t>
            </a:r>
            <a:r>
              <a:rPr lang="en-US" spc="45" dirty="0"/>
              <a:t>Modifications</a:t>
            </a:r>
            <a:r>
              <a:rPr lang="en-US" spc="-70" dirty="0"/>
              <a:t> </a:t>
            </a:r>
            <a:r>
              <a:rPr lang="en-US" spc="95" dirty="0"/>
              <a:t>:-</a:t>
            </a:r>
          </a:p>
          <a:p>
            <a:pPr marL="876300" marR="5080" indent="-320675">
              <a:lnSpc>
                <a:spcPct val="122000"/>
              </a:lnSpc>
              <a:spcBef>
                <a:spcPts val="710"/>
              </a:spcBef>
              <a:buClr>
                <a:srgbClr val="212121"/>
              </a:buClr>
              <a:buSzPct val="120000"/>
              <a:buFont typeface="Arial MT"/>
              <a:buChar char="●"/>
              <a:tabLst>
                <a:tab pos="875665" algn="l"/>
                <a:tab pos="876300" algn="l"/>
              </a:tabLst>
            </a:pPr>
            <a:r>
              <a:rPr lang="en-US" sz="1500" b="0" spc="-15" dirty="0">
                <a:latin typeface="Arial" panose="020B0604020202020204" pitchFamily="34" charset="0"/>
                <a:cs typeface="Arial" panose="020B0604020202020204" pitchFamily="34" charset="0"/>
              </a:rPr>
              <a:t>In</a:t>
            </a:r>
            <a:r>
              <a:rPr lang="en-US" sz="1500" b="0" spc="-40"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the</a:t>
            </a:r>
            <a:r>
              <a:rPr lang="en-US" sz="1500" b="0" spc="-40" dirty="0">
                <a:latin typeface="Arial" panose="020B0604020202020204" pitchFamily="34" charset="0"/>
                <a:cs typeface="Arial" panose="020B0604020202020204" pitchFamily="34" charset="0"/>
              </a:rPr>
              <a:t> </a:t>
            </a:r>
            <a:r>
              <a:rPr lang="en-US" sz="1500" b="0" spc="45" dirty="0">
                <a:latin typeface="Arial" panose="020B0604020202020204" pitchFamily="34" charset="0"/>
                <a:cs typeface="Arial" panose="020B0604020202020204" pitchFamily="34" charset="0"/>
              </a:rPr>
              <a:t>raw</a:t>
            </a:r>
            <a:r>
              <a:rPr lang="en-US" sz="1500" b="0" spc="-40" dirty="0">
                <a:latin typeface="Arial" panose="020B0604020202020204" pitchFamily="34" charset="0"/>
                <a:cs typeface="Arial" panose="020B0604020202020204" pitchFamily="34" charset="0"/>
              </a:rPr>
              <a:t> </a:t>
            </a:r>
            <a:r>
              <a:rPr lang="en-US" sz="1500" b="0" spc="30" dirty="0">
                <a:latin typeface="Arial" panose="020B0604020202020204" pitchFamily="34" charset="0"/>
                <a:cs typeface="Arial" panose="020B0604020202020204" pitchFamily="34" charset="0"/>
              </a:rPr>
              <a:t>data,</a:t>
            </a:r>
            <a:r>
              <a:rPr lang="en-US" sz="1500" b="0" spc="-45" dirty="0">
                <a:latin typeface="Arial" panose="020B0604020202020204" pitchFamily="34" charset="0"/>
                <a:cs typeface="Arial" panose="020B0604020202020204" pitchFamily="34" charset="0"/>
              </a:rPr>
              <a:t> </a:t>
            </a:r>
            <a:r>
              <a:rPr lang="en-US" sz="1500" spc="-10" dirty="0">
                <a:latin typeface="Arial" panose="020B0604020202020204" pitchFamily="34" charset="0"/>
                <a:cs typeface="Arial" panose="020B0604020202020204" pitchFamily="34" charset="0"/>
              </a:rPr>
              <a:t>DAYS_SINCE_LASTORDER </a:t>
            </a:r>
            <a:r>
              <a:rPr lang="en-US" sz="1500" b="0" spc="-20" dirty="0">
                <a:latin typeface="Arial" panose="020B0604020202020204" pitchFamily="34" charset="0"/>
                <a:cs typeface="Arial" panose="020B0604020202020204" pitchFamily="34" charset="0"/>
              </a:rPr>
              <a:t>is</a:t>
            </a:r>
            <a:r>
              <a:rPr lang="en-US" sz="1500" b="0" spc="-40" dirty="0">
                <a:latin typeface="Arial" panose="020B0604020202020204" pitchFamily="34" charset="0"/>
                <a:cs typeface="Arial" panose="020B0604020202020204" pitchFamily="34" charset="0"/>
              </a:rPr>
              <a:t> </a:t>
            </a:r>
            <a:r>
              <a:rPr lang="en-US" sz="1500" b="0" spc="25" dirty="0">
                <a:latin typeface="Arial" panose="020B0604020202020204" pitchFamily="34" charset="0"/>
                <a:cs typeface="Arial" panose="020B0604020202020204" pitchFamily="34" charset="0"/>
              </a:rPr>
              <a:t>taken</a:t>
            </a:r>
            <a:r>
              <a:rPr lang="en-US" sz="1500" b="0" spc="-40" dirty="0">
                <a:latin typeface="Arial" panose="020B0604020202020204" pitchFamily="34" charset="0"/>
                <a:cs typeface="Arial" panose="020B0604020202020204" pitchFamily="34" charset="0"/>
              </a:rPr>
              <a:t> </a:t>
            </a:r>
            <a:r>
              <a:rPr lang="en-US" sz="1500" b="0" spc="65" dirty="0">
                <a:latin typeface="Arial" panose="020B0604020202020204" pitchFamily="34" charset="0"/>
                <a:cs typeface="Arial" panose="020B0604020202020204" pitchFamily="34" charset="0"/>
              </a:rPr>
              <a:t>as</a:t>
            </a:r>
            <a:r>
              <a:rPr lang="en-US" sz="1500" b="0" spc="-105" dirty="0">
                <a:latin typeface="Arial" panose="020B0604020202020204" pitchFamily="34" charset="0"/>
                <a:cs typeface="Arial" panose="020B0604020202020204" pitchFamily="34" charset="0"/>
              </a:rPr>
              <a:t> </a:t>
            </a:r>
            <a:r>
              <a:rPr lang="en-US" sz="1500" spc="85" dirty="0">
                <a:latin typeface="Arial" panose="020B0604020202020204" pitchFamily="34" charset="0"/>
                <a:cs typeface="Arial" panose="020B0604020202020204" pitchFamily="34" charset="0"/>
              </a:rPr>
              <a:t>2022-06-07</a:t>
            </a:r>
            <a:r>
              <a:rPr lang="en-US" sz="1500" spc="-5"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for</a:t>
            </a:r>
            <a:r>
              <a:rPr lang="en-US" sz="1500" b="0" spc="-40"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the</a:t>
            </a:r>
            <a:r>
              <a:rPr lang="en-US" sz="1500" b="0" spc="-40" dirty="0">
                <a:latin typeface="Arial" panose="020B0604020202020204" pitchFamily="34" charset="0"/>
                <a:cs typeface="Arial" panose="020B0604020202020204" pitchFamily="34" charset="0"/>
              </a:rPr>
              <a:t> </a:t>
            </a:r>
            <a:r>
              <a:rPr lang="en-US" sz="1500" b="0" spc="5" dirty="0">
                <a:latin typeface="Arial" panose="020B0604020202020204" pitchFamily="34" charset="0"/>
                <a:cs typeface="Arial" panose="020B0604020202020204" pitchFamily="34" charset="0"/>
              </a:rPr>
              <a:t>difference,</a:t>
            </a:r>
            <a:r>
              <a:rPr lang="en-US" sz="1500" b="0" spc="-40" dirty="0">
                <a:latin typeface="Arial" panose="020B0604020202020204" pitchFamily="34" charset="0"/>
                <a:cs typeface="Arial" panose="020B0604020202020204" pitchFamily="34" charset="0"/>
              </a:rPr>
              <a:t> </a:t>
            </a:r>
            <a:r>
              <a:rPr lang="en-US" sz="1500" b="0" spc="55" dirty="0">
                <a:latin typeface="Arial" panose="020B0604020202020204" pitchFamily="34" charset="0"/>
                <a:cs typeface="Arial" panose="020B0604020202020204" pitchFamily="34" charset="0"/>
              </a:rPr>
              <a:t>we</a:t>
            </a:r>
            <a:r>
              <a:rPr lang="en-US" sz="1500" b="0" spc="-35"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will</a:t>
            </a:r>
            <a:r>
              <a:rPr lang="en-US" sz="1500" b="0" spc="-40" dirty="0">
                <a:latin typeface="Arial" panose="020B0604020202020204" pitchFamily="34" charset="0"/>
                <a:cs typeface="Arial" panose="020B0604020202020204" pitchFamily="34" charset="0"/>
              </a:rPr>
              <a:t> </a:t>
            </a:r>
            <a:r>
              <a:rPr lang="en-US" sz="1500" b="0" spc="50" dirty="0">
                <a:latin typeface="Arial" panose="020B0604020202020204" pitchFamily="34" charset="0"/>
                <a:cs typeface="Arial" panose="020B0604020202020204" pitchFamily="34" charset="0"/>
              </a:rPr>
              <a:t>be</a:t>
            </a:r>
            <a:r>
              <a:rPr lang="en-US" sz="1500" b="0" spc="-50" dirty="0">
                <a:latin typeface="Arial" panose="020B0604020202020204" pitchFamily="34" charset="0"/>
                <a:cs typeface="Arial" panose="020B0604020202020204" pitchFamily="34" charset="0"/>
              </a:rPr>
              <a:t> </a:t>
            </a:r>
            <a:r>
              <a:rPr lang="en-US" sz="1500" spc="60" dirty="0">
                <a:latin typeface="Arial" panose="020B0604020202020204" pitchFamily="34" charset="0"/>
                <a:cs typeface="Arial" panose="020B0604020202020204" pitchFamily="34" charset="0"/>
              </a:rPr>
              <a:t>removing</a:t>
            </a:r>
            <a:r>
              <a:rPr lang="en-US" sz="1500" spc="-5" dirty="0">
                <a:latin typeface="Arial" panose="020B0604020202020204" pitchFamily="34" charset="0"/>
                <a:cs typeface="Arial" panose="020B0604020202020204" pitchFamily="34" charset="0"/>
              </a:rPr>
              <a:t> </a:t>
            </a:r>
            <a:r>
              <a:rPr lang="en-US" sz="1500" b="0" spc="-30" dirty="0">
                <a:latin typeface="Arial" panose="020B0604020202020204" pitchFamily="34" charset="0"/>
                <a:cs typeface="Arial" panose="020B0604020202020204" pitchFamily="34" charset="0"/>
              </a:rPr>
              <a:t>it</a:t>
            </a:r>
            <a:r>
              <a:rPr lang="en-US" sz="1500" b="0" spc="-40" dirty="0">
                <a:latin typeface="Arial" panose="020B0604020202020204" pitchFamily="34" charset="0"/>
                <a:cs typeface="Arial" panose="020B0604020202020204" pitchFamily="34" charset="0"/>
              </a:rPr>
              <a:t> </a:t>
            </a:r>
            <a:r>
              <a:rPr lang="en-US" sz="1500" b="0" spc="40" dirty="0">
                <a:latin typeface="Arial" panose="020B0604020202020204" pitchFamily="34" charset="0"/>
                <a:cs typeface="Arial" panose="020B0604020202020204" pitchFamily="34" charset="0"/>
              </a:rPr>
              <a:t>&amp;</a:t>
            </a:r>
            <a:r>
              <a:rPr lang="en-US" sz="1500" b="0" spc="-45" dirty="0">
                <a:latin typeface="Arial" panose="020B0604020202020204" pitchFamily="34" charset="0"/>
                <a:cs typeface="Arial" panose="020B0604020202020204" pitchFamily="34" charset="0"/>
              </a:rPr>
              <a:t> </a:t>
            </a:r>
            <a:r>
              <a:rPr lang="en-US" sz="1500" spc="60" dirty="0">
                <a:latin typeface="Arial" panose="020B0604020202020204" pitchFamily="34" charset="0"/>
                <a:cs typeface="Arial" panose="020B0604020202020204" pitchFamily="34" charset="0"/>
              </a:rPr>
              <a:t>creating </a:t>
            </a:r>
            <a:r>
              <a:rPr lang="en-US" sz="1500" spc="-265" dirty="0">
                <a:latin typeface="Arial" panose="020B0604020202020204" pitchFamily="34" charset="0"/>
                <a:cs typeface="Arial" panose="020B0604020202020204" pitchFamily="34" charset="0"/>
              </a:rPr>
              <a:t> </a:t>
            </a:r>
            <a:r>
              <a:rPr lang="en-US" sz="1500" spc="70" dirty="0">
                <a:latin typeface="Arial" panose="020B0604020202020204" pitchFamily="34" charset="0"/>
                <a:cs typeface="Arial" panose="020B0604020202020204" pitchFamily="34" charset="0"/>
              </a:rPr>
              <a:t>new</a:t>
            </a:r>
            <a:r>
              <a:rPr lang="en-US" sz="1500" spc="-75" dirty="0">
                <a:latin typeface="Arial" panose="020B0604020202020204" pitchFamily="34" charset="0"/>
                <a:cs typeface="Arial" panose="020B0604020202020204" pitchFamily="34" charset="0"/>
              </a:rPr>
              <a:t> </a:t>
            </a:r>
            <a:r>
              <a:rPr lang="en-US" sz="1500" spc="50" dirty="0">
                <a:latin typeface="Arial" panose="020B0604020202020204" pitchFamily="34" charset="0"/>
                <a:cs typeface="Arial" panose="020B0604020202020204" pitchFamily="34" charset="0"/>
              </a:rPr>
              <a:t>Days</a:t>
            </a:r>
            <a:r>
              <a:rPr lang="en-US" sz="1500" spc="-70" dirty="0">
                <a:latin typeface="Arial" panose="020B0604020202020204" pitchFamily="34" charset="0"/>
                <a:cs typeface="Arial" panose="020B0604020202020204" pitchFamily="34" charset="0"/>
              </a:rPr>
              <a:t> </a:t>
            </a:r>
            <a:r>
              <a:rPr lang="en-US" sz="1500" spc="45" dirty="0">
                <a:latin typeface="Arial" panose="020B0604020202020204" pitchFamily="34" charset="0"/>
                <a:cs typeface="Arial" panose="020B0604020202020204" pitchFamily="34" charset="0"/>
              </a:rPr>
              <a:t>difference</a:t>
            </a:r>
            <a:r>
              <a:rPr lang="en-US" sz="1500" spc="-70" dirty="0">
                <a:latin typeface="Arial" panose="020B0604020202020204" pitchFamily="34" charset="0"/>
                <a:cs typeface="Arial" panose="020B0604020202020204" pitchFamily="34" charset="0"/>
              </a:rPr>
              <a:t> </a:t>
            </a:r>
            <a:r>
              <a:rPr lang="en-US" sz="1500" spc="50" dirty="0">
                <a:latin typeface="Arial" panose="020B0604020202020204" pitchFamily="34" charset="0"/>
                <a:cs typeface="Arial" panose="020B0604020202020204" pitchFamily="34" charset="0"/>
              </a:rPr>
              <a:t>baseline</a:t>
            </a:r>
            <a:r>
              <a:rPr lang="en-US" sz="1500" spc="-70" dirty="0">
                <a:latin typeface="Arial" panose="020B0604020202020204" pitchFamily="34" charset="0"/>
                <a:cs typeface="Arial" panose="020B0604020202020204" pitchFamily="34" charset="0"/>
              </a:rPr>
              <a:t> </a:t>
            </a:r>
            <a:r>
              <a:rPr lang="en-US" sz="1500" spc="60" dirty="0">
                <a:latin typeface="Arial" panose="020B0604020202020204" pitchFamily="34" charset="0"/>
                <a:cs typeface="Arial" panose="020B0604020202020204" pitchFamily="34" charset="0"/>
              </a:rPr>
              <a:t>as</a:t>
            </a:r>
            <a:r>
              <a:rPr lang="en-US" sz="1500" spc="-70" dirty="0">
                <a:latin typeface="Arial" panose="020B0604020202020204" pitchFamily="34" charset="0"/>
                <a:cs typeface="Arial" panose="020B0604020202020204" pitchFamily="34" charset="0"/>
              </a:rPr>
              <a:t> </a:t>
            </a:r>
            <a:r>
              <a:rPr lang="en-US" sz="1500" spc="80" dirty="0">
                <a:latin typeface="Arial" panose="020B0604020202020204" pitchFamily="34" charset="0"/>
                <a:cs typeface="Arial" panose="020B0604020202020204" pitchFamily="34" charset="0"/>
              </a:rPr>
              <a:t>01-06-2020</a:t>
            </a:r>
            <a:r>
              <a:rPr lang="en-US" sz="1500" spc="-70" dirty="0">
                <a:latin typeface="Arial" panose="020B0604020202020204" pitchFamily="34" charset="0"/>
                <a:cs typeface="Arial" panose="020B0604020202020204" pitchFamily="34" charset="0"/>
              </a:rPr>
              <a:t> </a:t>
            </a:r>
            <a:r>
              <a:rPr lang="en-US" sz="1500" spc="5" dirty="0">
                <a:latin typeface="Arial" panose="020B0604020202020204" pitchFamily="34" charset="0"/>
                <a:cs typeface="Arial" panose="020B0604020202020204" pitchFamily="34" charset="0"/>
              </a:rPr>
              <a:t>(1st</a:t>
            </a:r>
            <a:r>
              <a:rPr lang="en-US" sz="1500" spc="-70" dirty="0">
                <a:latin typeface="Arial" panose="020B0604020202020204" pitchFamily="34" charset="0"/>
                <a:cs typeface="Arial" panose="020B0604020202020204" pitchFamily="34" charset="0"/>
              </a:rPr>
              <a:t> </a:t>
            </a:r>
            <a:r>
              <a:rPr lang="en-US" sz="1500" spc="50" dirty="0">
                <a:latin typeface="Arial" panose="020B0604020202020204" pitchFamily="34" charset="0"/>
                <a:cs typeface="Arial" panose="020B0604020202020204" pitchFamily="34" charset="0"/>
              </a:rPr>
              <a:t>June</a:t>
            </a:r>
            <a:r>
              <a:rPr lang="en-US" sz="1500" spc="-70" dirty="0">
                <a:latin typeface="Arial" panose="020B0604020202020204" pitchFamily="34" charset="0"/>
                <a:cs typeface="Arial" panose="020B0604020202020204" pitchFamily="34" charset="0"/>
              </a:rPr>
              <a:t> </a:t>
            </a:r>
            <a:r>
              <a:rPr lang="en-US" sz="1500" spc="70" dirty="0">
                <a:latin typeface="Arial" panose="020B0604020202020204" pitchFamily="34" charset="0"/>
                <a:cs typeface="Arial" panose="020B0604020202020204" pitchFamily="34" charset="0"/>
              </a:rPr>
              <a:t>2020)</a:t>
            </a:r>
          </a:p>
          <a:p>
            <a:pPr marL="876300" indent="-305435">
              <a:lnSpc>
                <a:spcPct val="100000"/>
              </a:lnSpc>
              <a:spcBef>
                <a:spcPts val="180"/>
              </a:spcBef>
              <a:buFont typeface="Arial MT"/>
              <a:buChar char="●"/>
              <a:tabLst>
                <a:tab pos="875665" algn="l"/>
                <a:tab pos="876300" algn="l"/>
              </a:tabLst>
            </a:pPr>
            <a:r>
              <a:rPr lang="en-US" sz="1500" b="0" spc="-15" dirty="0">
                <a:latin typeface="Arial" panose="020B0604020202020204" pitchFamily="34" charset="0"/>
                <a:cs typeface="Arial" panose="020B0604020202020204" pitchFamily="34" charset="0"/>
              </a:rPr>
              <a:t>For</a:t>
            </a:r>
            <a:r>
              <a:rPr lang="en-US" sz="1500" b="0" spc="-50" dirty="0">
                <a:latin typeface="Arial" panose="020B0604020202020204" pitchFamily="34" charset="0"/>
                <a:cs typeface="Arial" panose="020B0604020202020204" pitchFamily="34" charset="0"/>
              </a:rPr>
              <a:t> </a:t>
            </a:r>
            <a:r>
              <a:rPr lang="en-US" sz="1500" b="0" spc="-5" dirty="0">
                <a:latin typeface="Arial" panose="020B0604020202020204" pitchFamily="34" charset="0"/>
                <a:cs typeface="Arial" panose="020B0604020202020204" pitchFamily="34" charset="0"/>
              </a:rPr>
              <a:t>Exploratory</a:t>
            </a:r>
            <a:r>
              <a:rPr lang="en-US" sz="1500" b="0" spc="-45" dirty="0">
                <a:latin typeface="Arial" panose="020B0604020202020204" pitchFamily="34" charset="0"/>
                <a:cs typeface="Arial" panose="020B0604020202020204" pitchFamily="34" charset="0"/>
              </a:rPr>
              <a:t> </a:t>
            </a:r>
            <a:r>
              <a:rPr lang="en-US" sz="1500" b="0" spc="-5" dirty="0">
                <a:latin typeface="Arial" panose="020B0604020202020204" pitchFamily="34" charset="0"/>
                <a:cs typeface="Arial" panose="020B0604020202020204" pitchFamily="34" charset="0"/>
              </a:rPr>
              <a:t>Analysis,</a:t>
            </a:r>
            <a:r>
              <a:rPr lang="en-US" sz="1500" b="0" spc="-50" dirty="0">
                <a:latin typeface="Arial" panose="020B0604020202020204" pitchFamily="34" charset="0"/>
                <a:cs typeface="Arial" panose="020B0604020202020204" pitchFamily="34" charset="0"/>
              </a:rPr>
              <a:t> </a:t>
            </a:r>
            <a:r>
              <a:rPr lang="en-US" sz="1500" b="0" spc="55" dirty="0">
                <a:latin typeface="Arial" panose="020B0604020202020204" pitchFamily="34" charset="0"/>
                <a:cs typeface="Arial" panose="020B0604020202020204" pitchFamily="34" charset="0"/>
              </a:rPr>
              <a:t>we</a:t>
            </a:r>
            <a:r>
              <a:rPr lang="en-US" sz="1500" b="0" spc="-45" dirty="0">
                <a:latin typeface="Arial" panose="020B0604020202020204" pitchFamily="34" charset="0"/>
                <a:cs typeface="Arial" panose="020B0604020202020204" pitchFamily="34" charset="0"/>
              </a:rPr>
              <a:t> </a:t>
            </a:r>
            <a:r>
              <a:rPr lang="en-US" sz="1500" b="0" spc="60" dirty="0">
                <a:latin typeface="Arial" panose="020B0604020202020204" pitchFamily="34" charset="0"/>
                <a:cs typeface="Arial" panose="020B0604020202020204" pitchFamily="34" charset="0"/>
              </a:rPr>
              <a:t>have</a:t>
            </a:r>
            <a:r>
              <a:rPr lang="en-US" sz="1500" b="0" spc="-45" dirty="0">
                <a:latin typeface="Arial" panose="020B0604020202020204" pitchFamily="34" charset="0"/>
                <a:cs typeface="Arial" panose="020B0604020202020204" pitchFamily="34" charset="0"/>
              </a:rPr>
              <a:t> </a:t>
            </a:r>
            <a:r>
              <a:rPr lang="en-US" sz="1500" b="0" spc="45" dirty="0">
                <a:latin typeface="Arial" panose="020B0604020202020204" pitchFamily="34" charset="0"/>
                <a:cs typeface="Arial" panose="020B0604020202020204" pitchFamily="34" charset="0"/>
              </a:rPr>
              <a:t>created</a:t>
            </a:r>
            <a:r>
              <a:rPr lang="en-US" sz="1500" b="0" spc="-50" dirty="0">
                <a:latin typeface="Arial" panose="020B0604020202020204" pitchFamily="34" charset="0"/>
                <a:cs typeface="Arial" panose="020B0604020202020204" pitchFamily="34" charset="0"/>
              </a:rPr>
              <a:t> </a:t>
            </a:r>
            <a:r>
              <a:rPr lang="en-US" sz="1500" b="0" spc="25" dirty="0">
                <a:latin typeface="Arial" panose="020B0604020202020204" pitchFamily="34" charset="0"/>
                <a:cs typeface="Arial" panose="020B0604020202020204" pitchFamily="34" charset="0"/>
              </a:rPr>
              <a:t>below</a:t>
            </a:r>
            <a:r>
              <a:rPr lang="en-US" sz="1500" b="0" spc="-45" dirty="0">
                <a:latin typeface="Arial" panose="020B0604020202020204" pitchFamily="34" charset="0"/>
                <a:cs typeface="Arial" panose="020B0604020202020204" pitchFamily="34" charset="0"/>
              </a:rPr>
              <a:t> </a:t>
            </a:r>
            <a:r>
              <a:rPr lang="en-US" sz="1500" b="0" spc="10" dirty="0">
                <a:latin typeface="Arial" panose="020B0604020202020204" pitchFamily="34" charset="0"/>
                <a:cs typeface="Arial" panose="020B0604020202020204" pitchFamily="34" charset="0"/>
              </a:rPr>
              <a:t>features:</a:t>
            </a:r>
          </a:p>
          <a:p>
            <a:pPr marL="1333500" lvl="1" indent="-305435">
              <a:lnSpc>
                <a:spcPct val="100000"/>
              </a:lnSpc>
              <a:spcBef>
                <a:spcPts val="180"/>
              </a:spcBef>
              <a:buFont typeface="Arial MT"/>
              <a:buChar char="○"/>
              <a:tabLst>
                <a:tab pos="1332865" algn="l"/>
                <a:tab pos="1333500" algn="l"/>
              </a:tabLst>
            </a:pPr>
            <a:r>
              <a:rPr lang="en-US" sz="1500" spc="25" dirty="0">
                <a:solidFill>
                  <a:srgbClr val="434343"/>
                </a:solidFill>
                <a:latin typeface="Arial" panose="020B0604020202020204" pitchFamily="34" charset="0"/>
                <a:cs typeface="Arial" panose="020B0604020202020204" pitchFamily="34" charset="0"/>
              </a:rPr>
              <a:t>Year</a:t>
            </a:r>
            <a:endParaRPr lang="en-US" sz="1500" dirty="0">
              <a:latin typeface="Arial" panose="020B0604020202020204" pitchFamily="34" charset="0"/>
              <a:cs typeface="Arial" panose="020B0604020202020204" pitchFamily="34" charset="0"/>
            </a:endParaRPr>
          </a:p>
          <a:p>
            <a:pPr marL="1333500" lvl="1" indent="-305435">
              <a:lnSpc>
                <a:spcPct val="100000"/>
              </a:lnSpc>
              <a:spcBef>
                <a:spcPts val="180"/>
              </a:spcBef>
              <a:buFont typeface="Arial MT"/>
              <a:buChar char="○"/>
              <a:tabLst>
                <a:tab pos="1332865" algn="l"/>
                <a:tab pos="1333500" algn="l"/>
              </a:tabLst>
            </a:pPr>
            <a:r>
              <a:rPr lang="en-US" sz="1500" spc="10" dirty="0">
                <a:solidFill>
                  <a:srgbClr val="434343"/>
                </a:solidFill>
                <a:latin typeface="Arial" panose="020B0604020202020204" pitchFamily="34" charset="0"/>
                <a:cs typeface="Arial" panose="020B0604020202020204" pitchFamily="34" charset="0"/>
              </a:rPr>
              <a:t>Month</a:t>
            </a:r>
            <a:endParaRPr lang="en-US" sz="1500" dirty="0">
              <a:latin typeface="Arial" panose="020B0604020202020204" pitchFamily="34" charset="0"/>
              <a:cs typeface="Arial" panose="020B0604020202020204" pitchFamily="34" charset="0"/>
            </a:endParaRPr>
          </a:p>
          <a:p>
            <a:pPr marL="1333500" lvl="1" indent="-305435">
              <a:lnSpc>
                <a:spcPct val="100000"/>
              </a:lnSpc>
              <a:spcBef>
                <a:spcPts val="180"/>
              </a:spcBef>
              <a:buFont typeface="Arial MT"/>
              <a:buChar char="○"/>
              <a:tabLst>
                <a:tab pos="1332865" algn="l"/>
                <a:tab pos="1333500" algn="l"/>
              </a:tabLst>
            </a:pPr>
            <a:r>
              <a:rPr lang="en-US" sz="1500" spc="40" dirty="0">
                <a:solidFill>
                  <a:srgbClr val="434343"/>
                </a:solidFill>
                <a:latin typeface="Arial" panose="020B0604020202020204" pitchFamily="34" charset="0"/>
                <a:cs typeface="Arial" panose="020B0604020202020204" pitchFamily="34" charset="0"/>
              </a:rPr>
              <a:t>Week</a:t>
            </a:r>
            <a:endParaRPr lang="en-US" sz="1500" dirty="0">
              <a:latin typeface="Arial" panose="020B0604020202020204" pitchFamily="34" charset="0"/>
              <a:cs typeface="Arial" panose="020B0604020202020204" pitchFamily="34" charset="0"/>
            </a:endParaRPr>
          </a:p>
          <a:p>
            <a:pPr marL="1333500" lvl="1" indent="-305435">
              <a:lnSpc>
                <a:spcPct val="100000"/>
              </a:lnSpc>
              <a:spcBef>
                <a:spcPts val="180"/>
              </a:spcBef>
              <a:buFont typeface="Arial MT"/>
              <a:buChar char="○"/>
              <a:tabLst>
                <a:tab pos="1332865" algn="l"/>
                <a:tab pos="1333500" algn="l"/>
              </a:tabLst>
            </a:pPr>
            <a:r>
              <a:rPr lang="en-US" sz="1500" spc="15" dirty="0">
                <a:solidFill>
                  <a:srgbClr val="434343"/>
                </a:solidFill>
                <a:latin typeface="Arial" panose="020B0604020202020204" pitchFamily="34" charset="0"/>
                <a:cs typeface="Arial" panose="020B0604020202020204" pitchFamily="34" charset="0"/>
              </a:rPr>
              <a:t>Quarter</a:t>
            </a:r>
            <a:endParaRPr lang="en-US" sz="1500" dirty="0">
              <a:latin typeface="Arial" panose="020B0604020202020204" pitchFamily="34" charset="0"/>
              <a:cs typeface="Arial" panose="020B0604020202020204" pitchFamily="34" charset="0"/>
            </a:endParaRPr>
          </a:p>
          <a:p>
            <a:pPr marL="1333500" lvl="1" indent="-305435">
              <a:lnSpc>
                <a:spcPct val="100000"/>
              </a:lnSpc>
              <a:spcBef>
                <a:spcPts val="180"/>
              </a:spcBef>
              <a:buFont typeface="Arial MT"/>
              <a:buChar char="○"/>
              <a:tabLst>
                <a:tab pos="1332865" algn="l"/>
                <a:tab pos="1333500" algn="l"/>
              </a:tabLst>
            </a:pPr>
            <a:r>
              <a:rPr lang="en-US" sz="1500" spc="-10" dirty="0">
                <a:solidFill>
                  <a:srgbClr val="434343"/>
                </a:solidFill>
                <a:latin typeface="Arial" panose="020B0604020202020204" pitchFamily="34" charset="0"/>
                <a:cs typeface="Arial" panose="020B0604020202020204" pitchFamily="34" charset="0"/>
              </a:rPr>
              <a:t>SALES</a:t>
            </a:r>
            <a:r>
              <a:rPr lang="en-US" sz="1500" spc="-50" dirty="0">
                <a:solidFill>
                  <a:srgbClr val="434343"/>
                </a:solidFill>
                <a:latin typeface="Arial" panose="020B0604020202020204" pitchFamily="34" charset="0"/>
                <a:cs typeface="Arial" panose="020B0604020202020204" pitchFamily="34" charset="0"/>
              </a:rPr>
              <a:t> </a:t>
            </a:r>
            <a:r>
              <a:rPr lang="en-US" sz="1500" spc="65" dirty="0">
                <a:solidFill>
                  <a:srgbClr val="434343"/>
                </a:solidFill>
                <a:latin typeface="Arial" panose="020B0604020202020204" pitchFamily="34" charset="0"/>
                <a:cs typeface="Arial" panose="020B0604020202020204" pitchFamily="34" charset="0"/>
              </a:rPr>
              <a:t>(K)</a:t>
            </a:r>
            <a:r>
              <a:rPr lang="en-US" sz="1500" spc="-50" dirty="0">
                <a:solidFill>
                  <a:srgbClr val="434343"/>
                </a:solidFill>
                <a:latin typeface="Arial" panose="020B0604020202020204" pitchFamily="34" charset="0"/>
                <a:cs typeface="Arial" panose="020B0604020202020204" pitchFamily="34" charset="0"/>
              </a:rPr>
              <a:t> </a:t>
            </a:r>
            <a:r>
              <a:rPr lang="en-US" sz="1500" spc="-105" dirty="0">
                <a:solidFill>
                  <a:srgbClr val="434343"/>
                </a:solidFill>
                <a:latin typeface="Arial" panose="020B0604020202020204" pitchFamily="34" charset="0"/>
                <a:cs typeface="Arial" panose="020B0604020202020204" pitchFamily="34" charset="0"/>
              </a:rPr>
              <a:t>:</a:t>
            </a:r>
            <a:r>
              <a:rPr lang="en-US" sz="1500" spc="-50" dirty="0">
                <a:solidFill>
                  <a:srgbClr val="434343"/>
                </a:solidFill>
                <a:latin typeface="Arial" panose="020B0604020202020204" pitchFamily="34" charset="0"/>
                <a:cs typeface="Arial" panose="020B0604020202020204" pitchFamily="34" charset="0"/>
              </a:rPr>
              <a:t> </a:t>
            </a:r>
            <a:r>
              <a:rPr lang="en-US" sz="1500" spc="35" dirty="0">
                <a:solidFill>
                  <a:srgbClr val="434343"/>
                </a:solidFill>
                <a:latin typeface="Arial" panose="020B0604020202020204" pitchFamily="34" charset="0"/>
                <a:cs typeface="Arial" panose="020B0604020202020204" pitchFamily="34" charset="0"/>
              </a:rPr>
              <a:t>Custom</a:t>
            </a:r>
            <a:r>
              <a:rPr lang="en-US" sz="1500" spc="-50" dirty="0">
                <a:solidFill>
                  <a:srgbClr val="434343"/>
                </a:solidFill>
                <a:latin typeface="Arial" panose="020B0604020202020204" pitchFamily="34" charset="0"/>
                <a:cs typeface="Arial" panose="020B0604020202020204" pitchFamily="34" charset="0"/>
              </a:rPr>
              <a:t> </a:t>
            </a:r>
            <a:r>
              <a:rPr lang="en-US" sz="1500" spc="30" dirty="0">
                <a:solidFill>
                  <a:srgbClr val="434343"/>
                </a:solidFill>
                <a:latin typeface="Arial" panose="020B0604020202020204" pitchFamily="34" charset="0"/>
                <a:cs typeface="Arial" panose="020B0604020202020204" pitchFamily="34" charset="0"/>
              </a:rPr>
              <a:t>sales</a:t>
            </a:r>
            <a:r>
              <a:rPr lang="en-US" sz="1500" spc="-50" dirty="0">
                <a:solidFill>
                  <a:srgbClr val="434343"/>
                </a:solidFill>
                <a:latin typeface="Arial" panose="020B0604020202020204" pitchFamily="34" charset="0"/>
                <a:cs typeface="Arial" panose="020B0604020202020204" pitchFamily="34" charset="0"/>
              </a:rPr>
              <a:t> </a:t>
            </a:r>
            <a:r>
              <a:rPr lang="en-US" sz="1500" spc="25" dirty="0">
                <a:solidFill>
                  <a:srgbClr val="434343"/>
                </a:solidFill>
                <a:latin typeface="Arial" panose="020B0604020202020204" pitchFamily="34" charset="0"/>
                <a:cs typeface="Arial" panose="020B0604020202020204" pitchFamily="34" charset="0"/>
              </a:rPr>
              <a:t>feature</a:t>
            </a:r>
            <a:r>
              <a:rPr lang="en-US" sz="1500" spc="-50" dirty="0">
                <a:solidFill>
                  <a:srgbClr val="434343"/>
                </a:solidFill>
                <a:latin typeface="Arial" panose="020B0604020202020204" pitchFamily="34" charset="0"/>
                <a:cs typeface="Arial" panose="020B0604020202020204" pitchFamily="34" charset="0"/>
              </a:rPr>
              <a:t> </a:t>
            </a:r>
            <a:r>
              <a:rPr lang="en-US" sz="1500" dirty="0">
                <a:solidFill>
                  <a:srgbClr val="434343"/>
                </a:solidFill>
                <a:latin typeface="Arial" panose="020B0604020202020204" pitchFamily="34" charset="0"/>
                <a:cs typeface="Arial" panose="020B0604020202020204" pitchFamily="34" charset="0"/>
              </a:rPr>
              <a:t>with</a:t>
            </a:r>
            <a:r>
              <a:rPr lang="en-US" sz="1500" spc="-50" dirty="0">
                <a:solidFill>
                  <a:srgbClr val="434343"/>
                </a:solidFill>
                <a:latin typeface="Arial" panose="020B0604020202020204" pitchFamily="34" charset="0"/>
                <a:cs typeface="Arial" panose="020B0604020202020204" pitchFamily="34" charset="0"/>
              </a:rPr>
              <a:t> </a:t>
            </a:r>
            <a:r>
              <a:rPr lang="en-US" sz="1500" spc="30" dirty="0">
                <a:solidFill>
                  <a:srgbClr val="434343"/>
                </a:solidFill>
                <a:latin typeface="Arial" panose="020B0604020202020204" pitchFamily="34" charset="0"/>
                <a:cs typeface="Arial" panose="020B0604020202020204" pitchFamily="34" charset="0"/>
              </a:rPr>
              <a:t>scaling</a:t>
            </a:r>
            <a:r>
              <a:rPr lang="en-US" sz="1500" spc="-50" dirty="0">
                <a:solidFill>
                  <a:srgbClr val="434343"/>
                </a:solidFill>
                <a:latin typeface="Arial" panose="020B0604020202020204" pitchFamily="34" charset="0"/>
                <a:cs typeface="Arial" panose="020B0604020202020204" pitchFamily="34" charset="0"/>
              </a:rPr>
              <a:t> </a:t>
            </a:r>
            <a:r>
              <a:rPr lang="en-US" sz="1500" spc="-10" dirty="0">
                <a:solidFill>
                  <a:srgbClr val="434343"/>
                </a:solidFill>
                <a:latin typeface="Arial" panose="020B0604020202020204" pitchFamily="34" charset="0"/>
                <a:cs typeface="Arial" panose="020B0604020202020204" pitchFamily="34" charset="0"/>
              </a:rPr>
              <a:t>of</a:t>
            </a:r>
            <a:r>
              <a:rPr lang="en-US" sz="1500" spc="-50" dirty="0">
                <a:solidFill>
                  <a:srgbClr val="434343"/>
                </a:solidFill>
                <a:latin typeface="Arial" panose="020B0604020202020204" pitchFamily="34" charset="0"/>
                <a:cs typeface="Arial" panose="020B0604020202020204" pitchFamily="34" charset="0"/>
              </a:rPr>
              <a:t> </a:t>
            </a:r>
            <a:r>
              <a:rPr lang="en-US" sz="1500" spc="-65" dirty="0">
                <a:solidFill>
                  <a:srgbClr val="434343"/>
                </a:solidFill>
                <a:latin typeface="Arial" panose="020B0604020202020204" pitchFamily="34" charset="0"/>
                <a:cs typeface="Arial" panose="020B0604020202020204" pitchFamily="34" charset="0"/>
              </a:rPr>
              <a:t>1000s</a:t>
            </a:r>
            <a:endParaRPr lang="en-US" sz="1500" dirty="0">
              <a:latin typeface="Arial" panose="020B0604020202020204" pitchFamily="34" charset="0"/>
              <a:cs typeface="Arial" panose="020B0604020202020204" pitchFamily="34" charset="0"/>
            </a:endParaRPr>
          </a:p>
          <a:p>
            <a:pPr marL="1333500" lvl="1" indent="-305435">
              <a:lnSpc>
                <a:spcPct val="100000"/>
              </a:lnSpc>
              <a:spcBef>
                <a:spcPts val="180"/>
              </a:spcBef>
              <a:buFont typeface="Arial MT"/>
              <a:buChar char="○"/>
              <a:tabLst>
                <a:tab pos="1332865" algn="l"/>
                <a:tab pos="1333500" algn="l"/>
              </a:tabLst>
            </a:pPr>
            <a:r>
              <a:rPr lang="en-US" sz="1500" spc="-15" dirty="0">
                <a:solidFill>
                  <a:srgbClr val="434343"/>
                </a:solidFill>
                <a:latin typeface="Arial" panose="020B0604020202020204" pitchFamily="34" charset="0"/>
                <a:cs typeface="Arial" panose="020B0604020202020204" pitchFamily="34" charset="0"/>
              </a:rPr>
              <a:t>Profit</a:t>
            </a:r>
            <a:r>
              <a:rPr lang="en-US" sz="1500" spc="-50" dirty="0">
                <a:solidFill>
                  <a:srgbClr val="434343"/>
                </a:solidFill>
                <a:latin typeface="Arial" panose="020B0604020202020204" pitchFamily="34" charset="0"/>
                <a:cs typeface="Arial" panose="020B0604020202020204" pitchFamily="34" charset="0"/>
              </a:rPr>
              <a:t> </a:t>
            </a:r>
            <a:r>
              <a:rPr lang="en-US" sz="1500" spc="-105" dirty="0">
                <a:solidFill>
                  <a:srgbClr val="434343"/>
                </a:solidFill>
                <a:latin typeface="Arial" panose="020B0604020202020204" pitchFamily="34" charset="0"/>
                <a:cs typeface="Arial" panose="020B0604020202020204" pitchFamily="34" charset="0"/>
              </a:rPr>
              <a:t>:</a:t>
            </a:r>
            <a:r>
              <a:rPr lang="en-US" sz="1500" spc="-50" dirty="0">
                <a:solidFill>
                  <a:srgbClr val="434343"/>
                </a:solidFill>
                <a:latin typeface="Arial" panose="020B0604020202020204" pitchFamily="34" charset="0"/>
                <a:cs typeface="Arial" panose="020B0604020202020204" pitchFamily="34" charset="0"/>
              </a:rPr>
              <a:t> </a:t>
            </a:r>
            <a:r>
              <a:rPr lang="en-US" sz="1500" spc="10" dirty="0">
                <a:solidFill>
                  <a:srgbClr val="434343"/>
                </a:solidFill>
                <a:latin typeface="Arial" panose="020B0604020202020204" pitchFamily="34" charset="0"/>
                <a:cs typeface="Arial" panose="020B0604020202020204" pitchFamily="34" charset="0"/>
              </a:rPr>
              <a:t>Difference</a:t>
            </a:r>
            <a:r>
              <a:rPr lang="en-US" sz="1500" spc="-50" dirty="0">
                <a:solidFill>
                  <a:srgbClr val="434343"/>
                </a:solidFill>
                <a:latin typeface="Arial" panose="020B0604020202020204" pitchFamily="34" charset="0"/>
                <a:cs typeface="Arial" panose="020B0604020202020204" pitchFamily="34" charset="0"/>
              </a:rPr>
              <a:t> </a:t>
            </a:r>
            <a:r>
              <a:rPr lang="en-US" sz="1500" spc="40" dirty="0">
                <a:solidFill>
                  <a:srgbClr val="434343"/>
                </a:solidFill>
                <a:latin typeface="Arial" panose="020B0604020202020204" pitchFamily="34" charset="0"/>
                <a:cs typeface="Arial" panose="020B0604020202020204" pitchFamily="34" charset="0"/>
              </a:rPr>
              <a:t>between</a:t>
            </a:r>
            <a:r>
              <a:rPr lang="en-US" sz="1500" spc="-50" dirty="0">
                <a:solidFill>
                  <a:srgbClr val="434343"/>
                </a:solidFill>
                <a:latin typeface="Arial" panose="020B0604020202020204" pitchFamily="34" charset="0"/>
                <a:cs typeface="Arial" panose="020B0604020202020204" pitchFamily="34" charset="0"/>
              </a:rPr>
              <a:t> </a:t>
            </a:r>
            <a:r>
              <a:rPr lang="en-US" sz="1500" spc="20" dirty="0">
                <a:solidFill>
                  <a:srgbClr val="434343"/>
                </a:solidFill>
                <a:latin typeface="Arial" panose="020B0604020202020204" pitchFamily="34" charset="0"/>
                <a:cs typeface="Arial" panose="020B0604020202020204" pitchFamily="34" charset="0"/>
              </a:rPr>
              <a:t>Manufacturer's</a:t>
            </a:r>
            <a:r>
              <a:rPr lang="en-US" sz="1500" spc="-50" dirty="0">
                <a:solidFill>
                  <a:srgbClr val="434343"/>
                </a:solidFill>
                <a:latin typeface="Arial" panose="020B0604020202020204" pitchFamily="34" charset="0"/>
                <a:cs typeface="Arial" panose="020B0604020202020204" pitchFamily="34" charset="0"/>
              </a:rPr>
              <a:t> </a:t>
            </a:r>
            <a:r>
              <a:rPr lang="en-US" sz="1500" spc="35" dirty="0">
                <a:solidFill>
                  <a:srgbClr val="434343"/>
                </a:solidFill>
                <a:latin typeface="Arial" panose="020B0604020202020204" pitchFamily="34" charset="0"/>
                <a:cs typeface="Arial" panose="020B0604020202020204" pitchFamily="34" charset="0"/>
              </a:rPr>
              <a:t>Suggested</a:t>
            </a:r>
            <a:r>
              <a:rPr lang="en-US" sz="1500" spc="-50" dirty="0">
                <a:solidFill>
                  <a:srgbClr val="434343"/>
                </a:solidFill>
                <a:latin typeface="Arial" panose="020B0604020202020204" pitchFamily="34" charset="0"/>
                <a:cs typeface="Arial" panose="020B0604020202020204" pitchFamily="34" charset="0"/>
              </a:rPr>
              <a:t> </a:t>
            </a:r>
            <a:r>
              <a:rPr lang="en-US" sz="1500" spc="10" dirty="0">
                <a:solidFill>
                  <a:srgbClr val="434343"/>
                </a:solidFill>
                <a:latin typeface="Arial" panose="020B0604020202020204" pitchFamily="34" charset="0"/>
                <a:cs typeface="Arial" panose="020B0604020202020204" pitchFamily="34" charset="0"/>
              </a:rPr>
              <a:t>Retail</a:t>
            </a:r>
            <a:r>
              <a:rPr lang="en-US" sz="1500" spc="-50" dirty="0">
                <a:solidFill>
                  <a:srgbClr val="434343"/>
                </a:solidFill>
                <a:latin typeface="Arial" panose="020B0604020202020204" pitchFamily="34" charset="0"/>
                <a:cs typeface="Arial" panose="020B0604020202020204" pitchFamily="34" charset="0"/>
              </a:rPr>
              <a:t> </a:t>
            </a:r>
            <a:r>
              <a:rPr lang="en-US" sz="1500" spc="20" dirty="0">
                <a:solidFill>
                  <a:srgbClr val="434343"/>
                </a:solidFill>
                <a:latin typeface="Arial" panose="020B0604020202020204" pitchFamily="34" charset="0"/>
                <a:cs typeface="Arial" panose="020B0604020202020204" pitchFamily="34" charset="0"/>
              </a:rPr>
              <a:t>Price</a:t>
            </a:r>
            <a:r>
              <a:rPr lang="en-US" sz="1500" spc="-50" dirty="0">
                <a:solidFill>
                  <a:srgbClr val="434343"/>
                </a:solidFill>
                <a:latin typeface="Arial" panose="020B0604020202020204" pitchFamily="34" charset="0"/>
                <a:cs typeface="Arial" panose="020B0604020202020204" pitchFamily="34" charset="0"/>
              </a:rPr>
              <a:t> </a:t>
            </a:r>
            <a:r>
              <a:rPr lang="en-US" sz="1500" spc="50" dirty="0">
                <a:solidFill>
                  <a:srgbClr val="434343"/>
                </a:solidFill>
                <a:latin typeface="Arial" panose="020B0604020202020204" pitchFamily="34" charset="0"/>
                <a:cs typeface="Arial" panose="020B0604020202020204" pitchFamily="34" charset="0"/>
              </a:rPr>
              <a:t>(MSRP)</a:t>
            </a:r>
            <a:r>
              <a:rPr lang="en-US" sz="1500" spc="-50" dirty="0">
                <a:solidFill>
                  <a:srgbClr val="434343"/>
                </a:solidFill>
                <a:latin typeface="Arial" panose="020B0604020202020204" pitchFamily="34" charset="0"/>
                <a:cs typeface="Arial" panose="020B0604020202020204" pitchFamily="34" charset="0"/>
              </a:rPr>
              <a:t> </a:t>
            </a:r>
            <a:r>
              <a:rPr lang="en-US" sz="1500" spc="60" dirty="0">
                <a:solidFill>
                  <a:srgbClr val="434343"/>
                </a:solidFill>
                <a:latin typeface="Arial" panose="020B0604020202020204" pitchFamily="34" charset="0"/>
                <a:cs typeface="Arial" panose="020B0604020202020204" pitchFamily="34" charset="0"/>
              </a:rPr>
              <a:t>and</a:t>
            </a:r>
            <a:r>
              <a:rPr lang="en-US" sz="1500" spc="-50" dirty="0">
                <a:solidFill>
                  <a:srgbClr val="434343"/>
                </a:solidFill>
                <a:latin typeface="Arial" panose="020B0604020202020204" pitchFamily="34" charset="0"/>
                <a:cs typeface="Arial" panose="020B0604020202020204" pitchFamily="34" charset="0"/>
              </a:rPr>
              <a:t> </a:t>
            </a:r>
            <a:r>
              <a:rPr lang="en-US" sz="1500" dirty="0">
                <a:solidFill>
                  <a:srgbClr val="434343"/>
                </a:solidFill>
                <a:latin typeface="Arial" panose="020B0604020202020204" pitchFamily="34" charset="0"/>
                <a:cs typeface="Arial" panose="020B0604020202020204" pitchFamily="34" charset="0"/>
              </a:rPr>
              <a:t>PRICEEACH</a:t>
            </a:r>
            <a:endParaRPr lang="en-US" sz="1500" dirty="0">
              <a:latin typeface="Arial" panose="020B0604020202020204" pitchFamily="34" charset="0"/>
              <a:cs typeface="Arial" panose="020B0604020202020204" pitchFamily="34" charset="0"/>
            </a:endParaRPr>
          </a:p>
          <a:p>
            <a:pPr marL="876300" marR="23495" indent="-305435">
              <a:lnSpc>
                <a:spcPct val="114999"/>
              </a:lnSpc>
              <a:buFont typeface="Arial MT"/>
              <a:buChar char="●"/>
              <a:tabLst>
                <a:tab pos="875665" algn="l"/>
                <a:tab pos="876300" algn="l"/>
              </a:tabLst>
            </a:pPr>
            <a:r>
              <a:rPr lang="en-US" sz="1500" b="0" spc="25" dirty="0">
                <a:latin typeface="Arial" panose="020B0604020202020204" pitchFamily="34" charset="0"/>
                <a:cs typeface="Arial" panose="020B0604020202020204" pitchFamily="34" charset="0"/>
              </a:rPr>
              <a:t>New</a:t>
            </a:r>
            <a:r>
              <a:rPr lang="en-US" sz="1500" b="0" spc="-40" dirty="0">
                <a:latin typeface="Arial" panose="020B0604020202020204" pitchFamily="34" charset="0"/>
                <a:cs typeface="Arial" panose="020B0604020202020204" pitchFamily="34" charset="0"/>
              </a:rPr>
              <a:t> </a:t>
            </a:r>
            <a:r>
              <a:rPr lang="en-US" sz="1500" b="0" spc="30" dirty="0">
                <a:latin typeface="Arial" panose="020B0604020202020204" pitchFamily="34" charset="0"/>
                <a:cs typeface="Arial" panose="020B0604020202020204" pitchFamily="34" charset="0"/>
              </a:rPr>
              <a:t>temporary</a:t>
            </a:r>
            <a:r>
              <a:rPr lang="en-US" sz="1500" b="0" spc="-35" dirty="0">
                <a:latin typeface="Arial" panose="020B0604020202020204" pitchFamily="34" charset="0"/>
                <a:cs typeface="Arial" panose="020B0604020202020204" pitchFamily="34" charset="0"/>
              </a:rPr>
              <a:t> </a:t>
            </a:r>
            <a:r>
              <a:rPr lang="en-US" sz="1500" b="0" spc="70" dirty="0">
                <a:latin typeface="Arial" panose="020B0604020202020204" pitchFamily="34" charset="0"/>
                <a:cs typeface="Arial" panose="020B0604020202020204" pitchFamily="34" charset="0"/>
              </a:rPr>
              <a:t>data</a:t>
            </a:r>
            <a:r>
              <a:rPr lang="en-US" sz="1500" b="0" spc="-35" dirty="0">
                <a:latin typeface="Arial" panose="020B0604020202020204" pitchFamily="34" charset="0"/>
                <a:cs typeface="Arial" panose="020B0604020202020204" pitchFamily="34" charset="0"/>
              </a:rPr>
              <a:t> </a:t>
            </a:r>
            <a:r>
              <a:rPr lang="en-US" sz="1500" b="0" spc="35" dirty="0">
                <a:latin typeface="Arial" panose="020B0604020202020204" pitchFamily="34" charset="0"/>
                <a:cs typeface="Arial" panose="020B0604020202020204" pitchFamily="34" charset="0"/>
              </a:rPr>
              <a:t>frames</a:t>
            </a:r>
            <a:r>
              <a:rPr lang="en-US" sz="1500" b="0" spc="-35" dirty="0">
                <a:latin typeface="Arial" panose="020B0604020202020204" pitchFamily="34" charset="0"/>
                <a:cs typeface="Arial" panose="020B0604020202020204" pitchFamily="34" charset="0"/>
              </a:rPr>
              <a:t> </a:t>
            </a:r>
            <a:r>
              <a:rPr lang="en-US" sz="1500" b="0" spc="40" dirty="0">
                <a:latin typeface="Arial" panose="020B0604020202020204" pitchFamily="34" charset="0"/>
                <a:cs typeface="Arial" panose="020B0604020202020204" pitchFamily="34" charset="0"/>
              </a:rPr>
              <a:t>creates</a:t>
            </a:r>
            <a:r>
              <a:rPr lang="en-US" sz="1500" b="0" spc="-35"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for</a:t>
            </a:r>
            <a:r>
              <a:rPr lang="en-US" sz="1500" b="0" spc="-40"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the</a:t>
            </a:r>
            <a:r>
              <a:rPr lang="en-US" sz="1500" b="0" spc="-35" dirty="0">
                <a:latin typeface="Arial" panose="020B0604020202020204" pitchFamily="34" charset="0"/>
                <a:cs typeface="Arial" panose="020B0604020202020204" pitchFamily="34" charset="0"/>
              </a:rPr>
              <a:t> </a:t>
            </a:r>
            <a:r>
              <a:rPr lang="en-US" sz="1500" b="0" spc="35" dirty="0">
                <a:latin typeface="Arial" panose="020B0604020202020204" pitchFamily="34" charset="0"/>
                <a:cs typeface="Arial" panose="020B0604020202020204" pitchFamily="34" charset="0"/>
              </a:rPr>
              <a:t>Categorical</a:t>
            </a:r>
            <a:r>
              <a:rPr lang="en-US" sz="1500" b="0" spc="-35" dirty="0">
                <a:latin typeface="Arial" panose="020B0604020202020204" pitchFamily="34" charset="0"/>
                <a:cs typeface="Arial" panose="020B0604020202020204" pitchFamily="34" charset="0"/>
              </a:rPr>
              <a:t> </a:t>
            </a:r>
            <a:r>
              <a:rPr lang="en-US" sz="1500" b="0" spc="40" dirty="0">
                <a:latin typeface="Arial" panose="020B0604020202020204" pitchFamily="34" charset="0"/>
                <a:cs typeface="Arial" panose="020B0604020202020204" pitchFamily="34" charset="0"/>
              </a:rPr>
              <a:t>&amp;</a:t>
            </a:r>
            <a:r>
              <a:rPr lang="en-US" sz="1500" b="0" spc="-35" dirty="0">
                <a:latin typeface="Arial" panose="020B0604020202020204" pitchFamily="34" charset="0"/>
                <a:cs typeface="Arial" panose="020B0604020202020204" pitchFamily="34" charset="0"/>
              </a:rPr>
              <a:t> </a:t>
            </a:r>
            <a:r>
              <a:rPr lang="en-US" sz="1500" b="0" spc="25" dirty="0">
                <a:latin typeface="Arial" panose="020B0604020202020204" pitchFamily="34" charset="0"/>
                <a:cs typeface="Arial" panose="020B0604020202020204" pitchFamily="34" charset="0"/>
              </a:rPr>
              <a:t>Numerical</a:t>
            </a:r>
            <a:r>
              <a:rPr lang="en-US" sz="1500" b="0" spc="-35" dirty="0">
                <a:latin typeface="Arial" panose="020B0604020202020204" pitchFamily="34" charset="0"/>
                <a:cs typeface="Arial" panose="020B0604020202020204" pitchFamily="34" charset="0"/>
              </a:rPr>
              <a:t> </a:t>
            </a:r>
            <a:r>
              <a:rPr lang="en-US" sz="1500" b="0" spc="5" dirty="0">
                <a:latin typeface="Arial" panose="020B0604020202020204" pitchFamily="34" charset="0"/>
                <a:cs typeface="Arial" panose="020B0604020202020204" pitchFamily="34" charset="0"/>
              </a:rPr>
              <a:t>features,</a:t>
            </a:r>
            <a:r>
              <a:rPr lang="en-US" sz="1500" b="0" spc="-40" dirty="0">
                <a:latin typeface="Arial" panose="020B0604020202020204" pitchFamily="34" charset="0"/>
                <a:cs typeface="Arial" panose="020B0604020202020204" pitchFamily="34" charset="0"/>
              </a:rPr>
              <a:t> </a:t>
            </a:r>
            <a:r>
              <a:rPr lang="en-US" sz="1500" b="0" spc="60" dirty="0">
                <a:latin typeface="Arial" panose="020B0604020202020204" pitchFamily="34" charset="0"/>
                <a:cs typeface="Arial" panose="020B0604020202020204" pitchFamily="34" charset="0"/>
              </a:rPr>
              <a:t>and</a:t>
            </a:r>
            <a:r>
              <a:rPr lang="en-US" sz="1500" b="0" spc="-35" dirty="0">
                <a:latin typeface="Arial" panose="020B0604020202020204" pitchFamily="34" charset="0"/>
                <a:cs typeface="Arial" panose="020B0604020202020204" pitchFamily="34" charset="0"/>
              </a:rPr>
              <a:t> </a:t>
            </a:r>
            <a:r>
              <a:rPr lang="en-US" sz="1500" b="0" spc="25" dirty="0">
                <a:latin typeface="Arial" panose="020B0604020202020204" pitchFamily="34" charset="0"/>
                <a:cs typeface="Arial" panose="020B0604020202020204" pitchFamily="34" charset="0"/>
              </a:rPr>
              <a:t>below</a:t>
            </a:r>
            <a:r>
              <a:rPr lang="en-US" sz="1500" b="0" spc="-35"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features</a:t>
            </a:r>
            <a:r>
              <a:rPr lang="en-US" sz="1500" b="0" spc="-35" dirty="0">
                <a:latin typeface="Arial" panose="020B0604020202020204" pitchFamily="34" charset="0"/>
                <a:cs typeface="Arial" panose="020B0604020202020204" pitchFamily="34" charset="0"/>
              </a:rPr>
              <a:t> </a:t>
            </a:r>
            <a:r>
              <a:rPr lang="en-US" sz="1500" b="0" spc="30" dirty="0">
                <a:latin typeface="Arial" panose="020B0604020202020204" pitchFamily="34" charset="0"/>
                <a:cs typeface="Arial" panose="020B0604020202020204" pitchFamily="34" charset="0"/>
              </a:rPr>
              <a:t>were</a:t>
            </a:r>
            <a:r>
              <a:rPr lang="en-US" sz="1500" b="0" spc="-35" dirty="0">
                <a:latin typeface="Arial" panose="020B0604020202020204" pitchFamily="34" charset="0"/>
                <a:cs typeface="Arial" panose="020B0604020202020204" pitchFamily="34" charset="0"/>
              </a:rPr>
              <a:t> </a:t>
            </a:r>
            <a:r>
              <a:rPr lang="en-US" sz="1500" b="0" spc="15" dirty="0">
                <a:latin typeface="Arial" panose="020B0604020202020204" pitchFamily="34" charset="0"/>
                <a:cs typeface="Arial" panose="020B0604020202020204" pitchFamily="34" charset="0"/>
              </a:rPr>
              <a:t>excluded</a:t>
            </a:r>
            <a:r>
              <a:rPr lang="en-US" sz="1500" b="0" spc="-40" dirty="0">
                <a:latin typeface="Arial" panose="020B0604020202020204" pitchFamily="34" charset="0"/>
                <a:cs typeface="Arial" panose="020B0604020202020204" pitchFamily="34" charset="0"/>
              </a:rPr>
              <a:t> </a:t>
            </a:r>
            <a:r>
              <a:rPr lang="en-US" sz="1500" b="0" spc="-15" dirty="0">
                <a:latin typeface="Arial" panose="020B0604020202020204" pitchFamily="34" charset="0"/>
                <a:cs typeface="Arial" panose="020B0604020202020204" pitchFamily="34" charset="0"/>
              </a:rPr>
              <a:t>in</a:t>
            </a:r>
            <a:r>
              <a:rPr lang="en-US" sz="1500" b="0" spc="-35" dirty="0">
                <a:latin typeface="Arial" panose="020B0604020202020204" pitchFamily="34" charset="0"/>
                <a:cs typeface="Arial" panose="020B0604020202020204" pitchFamily="34" charset="0"/>
              </a:rPr>
              <a:t> </a:t>
            </a:r>
            <a:r>
              <a:rPr lang="en-US" sz="1500" b="0" spc="-55" dirty="0">
                <a:latin typeface="Arial" panose="020B0604020202020204" pitchFamily="34" charset="0"/>
                <a:cs typeface="Arial" panose="020B0604020202020204" pitchFamily="34" charset="0"/>
              </a:rPr>
              <a:t>it: </a:t>
            </a:r>
            <a:r>
              <a:rPr lang="en-US" sz="1500" b="0" spc="-300" dirty="0">
                <a:latin typeface="Arial" panose="020B0604020202020204" pitchFamily="34" charset="0"/>
                <a:cs typeface="Arial" panose="020B0604020202020204" pitchFamily="34" charset="0"/>
              </a:rPr>
              <a:t> </a:t>
            </a:r>
            <a:r>
              <a:rPr lang="en-US" sz="1500" spc="-25" dirty="0">
                <a:latin typeface="Arial" panose="020B0604020202020204" pitchFamily="34" charset="0"/>
                <a:cs typeface="Arial" panose="020B0604020202020204" pitchFamily="34" charset="0"/>
              </a:rPr>
              <a:t>‘ORDERNUMBER’, </a:t>
            </a:r>
            <a:r>
              <a:rPr lang="en-US" sz="1500" spc="-40" dirty="0">
                <a:latin typeface="Arial" panose="020B0604020202020204" pitchFamily="34" charset="0"/>
                <a:cs typeface="Arial" panose="020B0604020202020204" pitchFamily="34" charset="0"/>
              </a:rPr>
              <a:t>PHONE','ADDRESSLINE1', </a:t>
            </a:r>
            <a:r>
              <a:rPr lang="en-US" sz="1500" spc="-10" dirty="0">
                <a:latin typeface="Arial" panose="020B0604020202020204" pitchFamily="34" charset="0"/>
                <a:cs typeface="Arial" panose="020B0604020202020204" pitchFamily="34" charset="0"/>
              </a:rPr>
              <a:t>'CONTACTLASTNAME',' CONTACTFIRSTNAME </a:t>
            </a:r>
            <a:r>
              <a:rPr lang="en-US" sz="1500" b="0" spc="65" dirty="0">
                <a:latin typeface="Arial" panose="020B0604020202020204" pitchFamily="34" charset="0"/>
                <a:cs typeface="Arial" panose="020B0604020202020204" pitchFamily="34" charset="0"/>
              </a:rPr>
              <a:t>as </a:t>
            </a:r>
            <a:r>
              <a:rPr lang="en-US" sz="1500" b="0" spc="25" dirty="0">
                <a:latin typeface="Arial" panose="020B0604020202020204" pitchFamily="34" charset="0"/>
                <a:cs typeface="Arial" panose="020B0604020202020204" pitchFamily="34" charset="0"/>
              </a:rPr>
              <a:t>these </a:t>
            </a:r>
            <a:r>
              <a:rPr lang="en-US" sz="1500" b="0" spc="60" dirty="0">
                <a:latin typeface="Arial" panose="020B0604020202020204" pitchFamily="34" charset="0"/>
                <a:cs typeface="Arial" panose="020B0604020202020204" pitchFamily="34" charset="0"/>
              </a:rPr>
              <a:t>have </a:t>
            </a:r>
            <a:r>
              <a:rPr lang="en-US" sz="1500" b="0" spc="20" dirty="0">
                <a:latin typeface="Arial" panose="020B0604020202020204" pitchFamily="34" charset="0"/>
                <a:cs typeface="Arial" panose="020B0604020202020204" pitchFamily="34" charset="0"/>
              </a:rPr>
              <a:t>no </a:t>
            </a:r>
            <a:r>
              <a:rPr lang="en-US" sz="1500" b="0" spc="40" dirty="0">
                <a:latin typeface="Arial" panose="020B0604020202020204" pitchFamily="34" charset="0"/>
                <a:cs typeface="Arial" panose="020B0604020202020204" pitchFamily="34" charset="0"/>
              </a:rPr>
              <a:t>relevance </a:t>
            </a:r>
            <a:r>
              <a:rPr lang="en-US" sz="1500" b="0" spc="-15" dirty="0">
                <a:latin typeface="Arial" panose="020B0604020202020204" pitchFamily="34" charset="0"/>
                <a:cs typeface="Arial" panose="020B0604020202020204" pitchFamily="34" charset="0"/>
              </a:rPr>
              <a:t>in </a:t>
            </a:r>
            <a:r>
              <a:rPr lang="en-US" sz="1500" b="0" spc="-305" dirty="0">
                <a:latin typeface="Arial" panose="020B0604020202020204" pitchFamily="34" charset="0"/>
                <a:cs typeface="Arial" panose="020B0604020202020204" pitchFamily="34" charset="0"/>
              </a:rPr>
              <a:t> </a:t>
            </a:r>
            <a:r>
              <a:rPr lang="en-US" sz="1500" b="0" spc="20" dirty="0">
                <a:latin typeface="Arial" panose="020B0604020202020204" pitchFamily="34" charset="0"/>
                <a:cs typeface="Arial" panose="020B0604020202020204" pitchFamily="34" charset="0"/>
              </a:rPr>
              <a:t>the</a:t>
            </a:r>
            <a:r>
              <a:rPr lang="en-US" sz="1500" b="0" spc="-55" dirty="0">
                <a:latin typeface="Arial" panose="020B0604020202020204" pitchFamily="34" charset="0"/>
                <a:cs typeface="Arial" panose="020B0604020202020204" pitchFamily="34" charset="0"/>
              </a:rPr>
              <a:t> </a:t>
            </a:r>
            <a:r>
              <a:rPr lang="en-US" sz="1500" b="0" spc="70" dirty="0">
                <a:latin typeface="Arial" panose="020B0604020202020204" pitchFamily="34" charset="0"/>
                <a:cs typeface="Arial" panose="020B0604020202020204" pitchFamily="34" charset="0"/>
              </a:rPr>
              <a:t>data</a:t>
            </a:r>
          </a:p>
        </p:txBody>
      </p:sp>
      <p:pic>
        <p:nvPicPr>
          <p:cNvPr id="8" name="Picture 7">
            <a:extLst>
              <a:ext uri="{FF2B5EF4-FFF2-40B4-BE49-F238E27FC236}">
                <a16:creationId xmlns:a16="http://schemas.microsoft.com/office/drawing/2014/main" id="{C2A375A8-ABB7-6117-B850-7742ADC5365E}"/>
              </a:ext>
            </a:extLst>
          </p:cNvPr>
          <p:cNvPicPr>
            <a:picLocks noChangeAspect="1"/>
          </p:cNvPicPr>
          <p:nvPr/>
        </p:nvPicPr>
        <p:blipFill>
          <a:blip r:embed="rId2"/>
          <a:stretch>
            <a:fillRect/>
          </a:stretch>
        </p:blipFill>
        <p:spPr>
          <a:xfrm>
            <a:off x="0" y="6254496"/>
            <a:ext cx="12192000" cy="603504"/>
          </a:xfrm>
          <a:prstGeom prst="rect">
            <a:avLst/>
          </a:prstGeom>
        </p:spPr>
      </p:pic>
      <p:sp>
        <p:nvSpPr>
          <p:cNvPr id="9" name="object 2">
            <a:extLst>
              <a:ext uri="{FF2B5EF4-FFF2-40B4-BE49-F238E27FC236}">
                <a16:creationId xmlns:a16="http://schemas.microsoft.com/office/drawing/2014/main" id="{3180486F-9C4F-CF9B-BEA4-CFB7A02E8EF7}"/>
              </a:ext>
            </a:extLst>
          </p:cNvPr>
          <p:cNvSpPr/>
          <p:nvPr/>
        </p:nvSpPr>
        <p:spPr>
          <a:xfrm>
            <a:off x="616577" y="834662"/>
            <a:ext cx="11575627" cy="12700"/>
          </a:xfrm>
          <a:custGeom>
            <a:avLst/>
            <a:gdLst/>
            <a:ahLst/>
            <a:cxnLst/>
            <a:rect l="l" t="t" r="r" b="b"/>
            <a:pathLst>
              <a:path w="8681720" h="9525">
                <a:moveTo>
                  <a:pt x="0" y="0"/>
                </a:moveTo>
                <a:lnTo>
                  <a:pt x="8681566" y="0"/>
                </a:lnTo>
                <a:lnTo>
                  <a:pt x="8681566" y="9524"/>
                </a:lnTo>
                <a:lnTo>
                  <a:pt x="0" y="9524"/>
                </a:lnTo>
                <a:lnTo>
                  <a:pt x="0" y="0"/>
                </a:lnTo>
                <a:close/>
              </a:path>
            </a:pathLst>
          </a:custGeom>
          <a:solidFill>
            <a:srgbClr val="999999"/>
          </a:solidFill>
        </p:spPr>
        <p:txBody>
          <a:bodyPr wrap="square" lIns="0" tIns="0" rIns="0" bIns="0" rtlCol="0"/>
          <a:lstStyle/>
          <a:p>
            <a:endParaRPr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2785</TotalTime>
  <Words>2891</Words>
  <Application>Microsoft Office PowerPoint</Application>
  <PresentationFormat>Widescreen</PresentationFormat>
  <Paragraphs>319</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 Black</vt:lpstr>
      <vt:lpstr>Arial MT</vt:lpstr>
      <vt:lpstr>Calibri</vt:lpstr>
      <vt:lpstr>Calibri Light</vt:lpstr>
      <vt:lpstr>Courier New</vt:lpstr>
      <vt:lpstr>Lucida Sans Unicode</vt:lpstr>
      <vt:lpstr>Roboto</vt:lpstr>
      <vt:lpstr>Tahoma</vt:lpstr>
      <vt:lpstr>Times New Roman</vt:lpstr>
      <vt:lpstr>Office Theme</vt:lpstr>
      <vt:lpstr>MARKETING &amp; RETAIL ANALYSIS</vt:lpstr>
      <vt:lpstr>Agenda</vt:lpstr>
      <vt:lpstr>Problem Statement</vt:lpstr>
      <vt:lpstr>About Data : Data Characteristics</vt:lpstr>
      <vt:lpstr>About Data : Data Dictionary</vt:lpstr>
      <vt:lpstr>Assumptions:</vt:lpstr>
      <vt:lpstr>About Data : Descriptive Statistics- Numerical</vt:lpstr>
      <vt:lpstr>About Data : Descriptive Statistics - Categorical</vt:lpstr>
      <vt:lpstr>About Data : Assumptions &amp; Modification in data</vt:lpstr>
      <vt:lpstr>Univariate Analysis - Sales</vt:lpstr>
      <vt:lpstr>Univariate Analysis - Price &amp; MSRP</vt:lpstr>
      <vt:lpstr>Univariate Analysis - Product Line</vt:lpstr>
      <vt:lpstr>Geographical Overview of Sales - Country</vt:lpstr>
      <vt:lpstr>Sales Over Time: YOY Monthly Sales Trend</vt:lpstr>
      <vt:lpstr>Sales Over Time: Quarterly Sales Trend</vt:lpstr>
      <vt:lpstr>Sales Over Time: Monthly Sales Trend</vt:lpstr>
      <vt:lpstr>Sales Over Time: Day Sales Trend</vt:lpstr>
      <vt:lpstr>Product Line &amp; Sales</vt:lpstr>
      <vt:lpstr>Sales &amp; Deal Size</vt:lpstr>
      <vt:lpstr>Country, Product line, Sales</vt:lpstr>
      <vt:lpstr>Product Line &amp; Sales : Top Products</vt:lpstr>
      <vt:lpstr>Top Customers : Recency</vt:lpstr>
      <vt:lpstr>Top Customers : Frequency</vt:lpstr>
      <vt:lpstr>Top Customers : Monetary</vt:lpstr>
      <vt:lpstr>Top 10 Customers distribution across Countries</vt:lpstr>
      <vt:lpstr>Top Customers : Year &amp; Quarter</vt:lpstr>
      <vt:lpstr>Top Customers by Deal Size</vt:lpstr>
      <vt:lpstr>Status, Sales and Deal Size</vt:lpstr>
      <vt:lpstr>Product Live &amp; Status</vt:lpstr>
      <vt:lpstr>Selling Price vs Suggested - Product Line</vt:lpstr>
      <vt:lpstr>New Customer Acquisition &amp; Retention</vt:lpstr>
      <vt:lpstr>New Customer Growth Rate</vt:lpstr>
      <vt:lpstr>Dashboard : Sales</vt:lpstr>
      <vt:lpstr>PowerPoint Presentation</vt:lpstr>
      <vt:lpstr>Key Insights</vt:lpstr>
      <vt:lpstr>Key Insights</vt:lpstr>
      <vt:lpstr>ABOUT RFM</vt:lpstr>
      <vt:lpstr>What is RFM?</vt:lpstr>
      <vt:lpstr>Tool used : KNIME</vt:lpstr>
      <vt:lpstr>RFM Analysis - KNIME Workflow</vt:lpstr>
      <vt:lpstr>RFM Analysis - KNIME Output Sample</vt:lpstr>
      <vt:lpstr>RFM Analysis  Segmentation</vt:lpstr>
      <vt:lpstr>PowerPoint Presentation</vt:lpstr>
      <vt:lpstr>RFM - Best Customers - Champions</vt:lpstr>
      <vt:lpstr>RFM - Loyal Customers</vt:lpstr>
      <vt:lpstr>RFM - Lost Customers</vt:lpstr>
      <vt:lpstr>RFM - At Risk Customers- On The Verge of Churning</vt:lpstr>
      <vt:lpstr>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K hiremath</dc:creator>
  <cp:lastModifiedBy>Abhishek K hiremath</cp:lastModifiedBy>
  <cp:revision>2</cp:revision>
  <dcterms:created xsi:type="dcterms:W3CDTF">2024-09-27T08:00:38Z</dcterms:created>
  <dcterms:modified xsi:type="dcterms:W3CDTF">2024-09-29T06:26:25Z</dcterms:modified>
</cp:coreProperties>
</file>